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tags/tag4.xml" ContentType="application/vnd.openxmlformats-officedocument.presentationml.tags+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handoutMasterIdLst>
    <p:handoutMasterId r:id="rId85"/>
  </p:handoutMasterIdLst>
  <p:sldIdLst>
    <p:sldId id="256" r:id="rId2"/>
    <p:sldId id="334" r:id="rId3"/>
    <p:sldId id="257" r:id="rId4"/>
    <p:sldId id="335" r:id="rId5"/>
    <p:sldId id="337" r:id="rId6"/>
    <p:sldId id="338" r:id="rId7"/>
    <p:sldId id="364" r:id="rId8"/>
    <p:sldId id="365" r:id="rId9"/>
    <p:sldId id="339" r:id="rId10"/>
    <p:sldId id="360" r:id="rId11"/>
    <p:sldId id="361" r:id="rId12"/>
    <p:sldId id="362" r:id="rId13"/>
    <p:sldId id="340" r:id="rId14"/>
    <p:sldId id="346" r:id="rId15"/>
    <p:sldId id="343" r:id="rId16"/>
    <p:sldId id="345" r:id="rId17"/>
    <p:sldId id="344" r:id="rId18"/>
    <p:sldId id="347" r:id="rId19"/>
    <p:sldId id="341" r:id="rId20"/>
    <p:sldId id="387" r:id="rId21"/>
    <p:sldId id="348" r:id="rId22"/>
    <p:sldId id="349" r:id="rId23"/>
    <p:sldId id="350" r:id="rId24"/>
    <p:sldId id="352" r:id="rId25"/>
    <p:sldId id="351" r:id="rId26"/>
    <p:sldId id="396" r:id="rId27"/>
    <p:sldId id="397" r:id="rId28"/>
    <p:sldId id="388" r:id="rId29"/>
    <p:sldId id="285" r:id="rId30"/>
    <p:sldId id="299" r:id="rId31"/>
    <p:sldId id="375" r:id="rId32"/>
    <p:sldId id="377" r:id="rId33"/>
    <p:sldId id="395" r:id="rId34"/>
    <p:sldId id="308" r:id="rId35"/>
    <p:sldId id="307" r:id="rId36"/>
    <p:sldId id="405" r:id="rId37"/>
    <p:sldId id="406" r:id="rId38"/>
    <p:sldId id="389" r:id="rId39"/>
    <p:sldId id="378" r:id="rId40"/>
    <p:sldId id="379" r:id="rId41"/>
    <p:sldId id="380" r:id="rId42"/>
    <p:sldId id="390" r:id="rId43"/>
    <p:sldId id="314" r:id="rId44"/>
    <p:sldId id="315" r:id="rId45"/>
    <p:sldId id="398" r:id="rId46"/>
    <p:sldId id="391" r:id="rId47"/>
    <p:sldId id="356" r:id="rId48"/>
    <p:sldId id="259" r:id="rId49"/>
    <p:sldId id="355" r:id="rId50"/>
    <p:sldId id="357" r:id="rId51"/>
    <p:sldId id="261" r:id="rId52"/>
    <p:sldId id="266" r:id="rId53"/>
    <p:sldId id="262" r:id="rId54"/>
    <p:sldId id="260" r:id="rId55"/>
    <p:sldId id="265" r:id="rId56"/>
    <p:sldId id="392" r:id="rId57"/>
    <p:sldId id="381" r:id="rId58"/>
    <p:sldId id="382" r:id="rId59"/>
    <p:sldId id="384" r:id="rId60"/>
    <p:sldId id="386" r:id="rId61"/>
    <p:sldId id="394" r:id="rId62"/>
    <p:sldId id="275" r:id="rId63"/>
    <p:sldId id="269" r:id="rId64"/>
    <p:sldId id="270" r:id="rId65"/>
    <p:sldId id="354" r:id="rId66"/>
    <p:sldId id="323" r:id="rId67"/>
    <p:sldId id="293" r:id="rId68"/>
    <p:sldId id="427" r:id="rId69"/>
    <p:sldId id="416" r:id="rId70"/>
    <p:sldId id="417" r:id="rId71"/>
    <p:sldId id="418" r:id="rId72"/>
    <p:sldId id="419" r:id="rId73"/>
    <p:sldId id="420" r:id="rId74"/>
    <p:sldId id="421" r:id="rId75"/>
    <p:sldId id="422" r:id="rId76"/>
    <p:sldId id="423" r:id="rId77"/>
    <p:sldId id="424" r:id="rId78"/>
    <p:sldId id="428" r:id="rId79"/>
    <p:sldId id="429" r:id="rId80"/>
    <p:sldId id="430" r:id="rId81"/>
    <p:sldId id="431" r:id="rId82"/>
    <p:sldId id="432" r:id="rId83"/>
  </p:sldIdLst>
  <p:sldSz cx="9144000" cy="6858000" type="screen4x3"/>
  <p:notesSz cx="6858000"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7442" autoAdjust="0"/>
  </p:normalViewPr>
  <p:slideViewPr>
    <p:cSldViewPr>
      <p:cViewPr>
        <p:scale>
          <a:sx n="50" d="100"/>
          <a:sy n="50" d="100"/>
        </p:scale>
        <p:origin x="-1794" y="-30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5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52D2DB44-298C-41A2-A242-FD754403981B}" type="datetimeFigureOut">
              <a:rPr lang="en-US" smtClean="0"/>
              <a:t>27-Sep-15</a:t>
            </a:fld>
            <a:endParaRPr lang="en-US"/>
          </a:p>
        </p:txBody>
      </p:sp>
      <p:sp>
        <p:nvSpPr>
          <p:cNvPr id="4" name="Footer Placeholder 3"/>
          <p:cNvSpPr>
            <a:spLocks noGrp="1"/>
          </p:cNvSpPr>
          <p:nvPr>
            <p:ph type="ftr" sz="quarter" idx="2"/>
          </p:nvPr>
        </p:nvSpPr>
        <p:spPr>
          <a:xfrm>
            <a:off x="0" y="9428163"/>
            <a:ext cx="29718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28163"/>
            <a:ext cx="2971800" cy="496887"/>
          </a:xfrm>
          <a:prstGeom prst="rect">
            <a:avLst/>
          </a:prstGeom>
        </p:spPr>
        <p:txBody>
          <a:bodyPr vert="horz" lIns="91440" tIns="45720" rIns="91440" bIns="45720" rtlCol="0" anchor="b"/>
          <a:lstStyle>
            <a:lvl1pPr algn="r">
              <a:defRPr sz="1200"/>
            </a:lvl1pPr>
          </a:lstStyle>
          <a:p>
            <a:fld id="{24A13A0E-FA87-463D-B986-61BDDF93B280}"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5D698272-41F4-4F62-AAEE-AC51048AB6D1}" type="datetimeFigureOut">
              <a:rPr lang="nl-BE" smtClean="0"/>
              <a:pPr/>
              <a:t>27/09/2015</a:t>
            </a:fld>
            <a:endParaRPr lang="nl-BE"/>
          </a:p>
        </p:txBody>
      </p:sp>
      <p:sp>
        <p:nvSpPr>
          <p:cNvPr id="4" name="Slide Image Placeholder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715153"/>
            <a:ext cx="548640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F77197C2-77A9-4BED-8C08-118780231283}" type="slidenum">
              <a:rPr lang="nl-BE" smtClean="0"/>
              <a:pPr/>
              <a:t>‹#›</a:t>
            </a:fld>
            <a:endParaRPr lang="nl-BE"/>
          </a:p>
        </p:txBody>
      </p:sp>
    </p:spTree>
    <p:extLst>
      <p:ext uri="{BB962C8B-B14F-4D97-AF65-F5344CB8AC3E}">
        <p14:creationId xmlns:p14="http://schemas.microsoft.com/office/powerpoint/2010/main" xmlns="" val="2896510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who.int/indoorair/info/en/briefing2.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who.int/indoorair/publications/e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BE" dirty="0"/>
          </a:p>
        </p:txBody>
      </p:sp>
      <p:sp>
        <p:nvSpPr>
          <p:cNvPr id="4" name="Slide Number Placeholder 3"/>
          <p:cNvSpPr>
            <a:spLocks noGrp="1"/>
          </p:cNvSpPr>
          <p:nvPr>
            <p:ph type="sldNum" sz="quarter" idx="10"/>
          </p:nvPr>
        </p:nvSpPr>
        <p:spPr/>
        <p:txBody>
          <a:bodyPr/>
          <a:lstStyle/>
          <a:p>
            <a:fld id="{F77197C2-77A9-4BED-8C08-118780231283}" type="slidenum">
              <a:rPr lang="nl-BE" smtClean="0"/>
              <a:pPr/>
              <a:t>1</a:t>
            </a:fld>
            <a:endParaRPr lang="nl-B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BE"/>
          </a:p>
        </p:txBody>
      </p:sp>
      <p:sp>
        <p:nvSpPr>
          <p:cNvPr id="4" name="Slide Number Placeholder 3"/>
          <p:cNvSpPr>
            <a:spLocks noGrp="1"/>
          </p:cNvSpPr>
          <p:nvPr>
            <p:ph type="sldNum" sz="quarter" idx="10"/>
          </p:nvPr>
        </p:nvSpPr>
        <p:spPr/>
        <p:txBody>
          <a:bodyPr/>
          <a:lstStyle/>
          <a:p>
            <a:fld id="{F77197C2-77A9-4BED-8C08-118780231283}" type="slidenum">
              <a:rPr lang="nl-BE" smtClean="0"/>
              <a:pPr/>
              <a:t>10</a:t>
            </a:fld>
            <a:endParaRPr lang="nl-B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BE"/>
          </a:p>
        </p:txBody>
      </p:sp>
      <p:sp>
        <p:nvSpPr>
          <p:cNvPr id="4" name="Slide Number Placeholder 3"/>
          <p:cNvSpPr>
            <a:spLocks noGrp="1"/>
          </p:cNvSpPr>
          <p:nvPr>
            <p:ph type="sldNum" sz="quarter" idx="10"/>
          </p:nvPr>
        </p:nvSpPr>
        <p:spPr/>
        <p:txBody>
          <a:bodyPr/>
          <a:lstStyle/>
          <a:p>
            <a:fld id="{F77197C2-77A9-4BED-8C08-118780231283}" type="slidenum">
              <a:rPr lang="nl-BE" smtClean="0"/>
              <a:pPr/>
              <a:t>11</a:t>
            </a:fld>
            <a:endParaRPr lang="nl-B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4A589AB-483F-4A34-B55A-18B126AE79AD}" type="slidenum">
              <a:rPr lang="en-US"/>
              <a:pPr/>
              <a:t>12</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14400" y="4715153"/>
            <a:ext cx="5029200" cy="4466987"/>
          </a:xfrm>
          <a:noFill/>
          <a:ln/>
        </p:spPr>
        <p:txBody>
          <a:bodyPr/>
          <a:lstStyle/>
          <a:p>
            <a:pPr eaLnBrk="1" hangingPunct="1"/>
            <a:endParaRPr lang="nl-B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w="9525"/>
        </p:spPr>
        <p:txBody>
          <a:bodyPr/>
          <a:lstStyle/>
          <a:p>
            <a:r>
              <a:rPr lang="en-GB" smtClean="0"/>
              <a:t>Indoor smoke polluting the ambient air in a small village in Nepal.</a:t>
            </a:r>
          </a:p>
          <a:p>
            <a:r>
              <a:rPr lang="en-GB" i="1" smtClean="0"/>
              <a:t>Picture: Nigel Bruce/ITDG. Used with permission.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960438" y="763588"/>
            <a:ext cx="4976812" cy="3733800"/>
          </a:xfrm>
          <a:ln/>
        </p:spPr>
      </p:sp>
      <p:sp>
        <p:nvSpPr>
          <p:cNvPr id="95235" name="Rectangle 3"/>
          <p:cNvSpPr>
            <a:spLocks noGrp="1" noChangeArrowheads="1"/>
          </p:cNvSpPr>
          <p:nvPr>
            <p:ph type="body" idx="1"/>
          </p:nvPr>
        </p:nvSpPr>
        <p:spPr>
          <a:xfrm>
            <a:off x="939036" y="4724028"/>
            <a:ext cx="5015122" cy="4497414"/>
          </a:xfrm>
          <a:noFill/>
          <a:ln w="9525"/>
        </p:spPr>
        <p:txBody>
          <a:bodyPr/>
          <a:lstStyle/>
          <a:p>
            <a:r>
              <a:rPr lang="en-GB" smtClean="0"/>
              <a:t>Household energy practices vary widely around the world, as does the resultant death toll due to indoor smoke. In high-mortality developing countries, indoor smoke is responsible for 3.7% of the overall disease burden, making it the most important risk factor after malnutrition (9%), unsafe sex (6%) and lack of safe water and adequate sanitation. In low-mortality developing countries, indoor smoke occupies the 8</a:t>
            </a:r>
            <a:r>
              <a:rPr lang="en-GB" baseline="30000" smtClean="0"/>
              <a:t>th</a:t>
            </a:r>
            <a:r>
              <a:rPr lang="en-GB" smtClean="0"/>
              <a:t> rank and accounts for 1.9% of the disease burden. In contrast, in industrialized countries the impact of cooking and heating with solid fuels becomes negligible in relation to risk factors such as tobacco, high blood pressure and alcohol consumption.</a:t>
            </a:r>
            <a:r>
              <a:rPr lang="en-GB" i="1" smtClean="0"/>
              <a:t> Notes taken from www.who.int/indoorair/info/en/briefing2.pdf</a:t>
            </a:r>
          </a:p>
          <a:p>
            <a:endParaRPr lang="en-GB" i="1" smtClean="0"/>
          </a:p>
          <a:p>
            <a:r>
              <a:rPr lang="en-GB" i="1" smtClean="0"/>
              <a:t>Refs:</a:t>
            </a:r>
          </a:p>
          <a:p>
            <a:pPr>
              <a:buFontTx/>
              <a:buChar char="•"/>
            </a:pPr>
            <a:r>
              <a:rPr lang="en-GB" smtClean="0"/>
              <a:t>Indoor air pollution in developing countries: a major environmental and public health challenge.</a:t>
            </a:r>
            <a:r>
              <a:rPr lang="en-GB" i="1" smtClean="0"/>
              <a:t> Bulletin of the World Health Organization, 2000.</a:t>
            </a:r>
          </a:p>
          <a:p>
            <a:pPr>
              <a:spcBef>
                <a:spcPts val="500"/>
              </a:spcBef>
              <a:spcAft>
                <a:spcPts val="500"/>
              </a:spcAft>
              <a:buFontTx/>
              <a:buChar char="•"/>
            </a:pPr>
            <a:r>
              <a:rPr lang="en-GB" i="1" smtClean="0"/>
              <a:t>World Health Report 2002. Indoor Air Thematic Briefing 2 </a:t>
            </a:r>
            <a:r>
              <a:rPr lang="en-US" smtClean="0"/>
              <a:t>(</a:t>
            </a:r>
            <a:r>
              <a:rPr lang="en-GB" smtClean="0">
                <a:hlinkClick r:id="rId3"/>
              </a:rPr>
              <a:t>www.who.int/indoorair/info/en/briefing2.pdf</a:t>
            </a:r>
            <a:r>
              <a:rPr lang="en-US" smtClean="0"/>
              <a:t>).</a:t>
            </a:r>
            <a:endParaRPr lang="en-GB" smtClean="0"/>
          </a:p>
          <a:p>
            <a:pPr>
              <a:spcBef>
                <a:spcPts val="500"/>
              </a:spcBef>
              <a:spcAft>
                <a:spcPts val="500"/>
              </a:spcAft>
            </a:pPr>
            <a:r>
              <a:rPr lang="en-US" smtClean="0"/>
              <a:t>Additional information can be found at: www.who.int/indoorair/publications/en/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w="9525"/>
        </p:spPr>
        <p:txBody>
          <a:bodyPr/>
          <a:lstStyle/>
          <a:p>
            <a:pPr>
              <a:buFont typeface="Wingdings" pitchFamily="2" charset="2"/>
              <a:buNone/>
            </a:pPr>
            <a:r>
              <a:rPr lang="en-GB" smtClean="0"/>
              <a:t>Some 3 billion people (half of the world</a:t>
            </a:r>
            <a:r>
              <a:rPr lang="en-US" smtClean="0"/>
              <a:t>’s</a:t>
            </a:r>
            <a:r>
              <a:rPr lang="en-GB" smtClean="0"/>
              <a:t> population!) rely on solid fuels (e.g. </a:t>
            </a:r>
            <a:r>
              <a:rPr lang="en-US" smtClean="0"/>
              <a:t>dung, wood, agricultural residues, charcoal, coal) for their basic energy needs.</a:t>
            </a:r>
            <a:br>
              <a:rPr lang="en-US" smtClean="0"/>
            </a:br>
            <a:r>
              <a:rPr lang="en-US" smtClean="0"/>
              <a:t>Cooking and heating with solid fuels leads to high levels of </a:t>
            </a:r>
            <a:r>
              <a:rPr lang="en-GB" smtClean="0"/>
              <a:t>indoor air pollution (IAP), a complex mix of health-damaging pollutants (e.g.</a:t>
            </a:r>
            <a:r>
              <a:rPr lang="en-US" smtClean="0"/>
              <a:t> particulate matter and carbon monoxide</a:t>
            </a:r>
            <a:r>
              <a:rPr lang="en-GB" smtClean="0"/>
              <a:t>).</a:t>
            </a:r>
            <a:br>
              <a:rPr lang="en-GB" smtClean="0"/>
            </a:br>
            <a:r>
              <a:rPr lang="en-GB" smtClean="0"/>
              <a:t>Women and young children, who spend most time at home, experience the largest exposures and health burdens.</a:t>
            </a:r>
          </a:p>
          <a:p>
            <a:endParaRPr lang="en-GB" smtClean="0"/>
          </a:p>
          <a:p>
            <a:r>
              <a:rPr lang="en-GB" smtClean="0"/>
              <a:t>IAP = indoor air pollution</a:t>
            </a:r>
          </a:p>
          <a:p>
            <a:endParaRPr lang="en-GB" smtClean="0"/>
          </a:p>
          <a:p>
            <a:r>
              <a:rPr lang="en-GB" i="1" smtClean="0"/>
              <a:t>Picture: Nigel Bruce/ITDG. Used with permission.</a:t>
            </a:r>
          </a:p>
          <a:p>
            <a:endParaRPr lang="en-US" smtClean="0"/>
          </a:p>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w="9525"/>
        </p:spPr>
        <p:txBody>
          <a:bodyPr/>
          <a:lstStyle/>
          <a:p>
            <a:r>
              <a:rPr lang="en-US" i="1" smtClean="0"/>
              <a:t>Cooking is central to our lives, yet the very act of cooking is a threat to children’s health and well-being. Half of the world’s population relies on solid fuels, such as dung, wood, crop waste or coal to meet their most basic energy needs. In most developing countries, these fuels are burned in open fires or rudimentary stoves that give off black smoke. Children, often carried on their mother’s  back during cooking, are most exposed. The indoor smoke inhaled leads to pneumonia and other respiratory infections – the biggest killer of children under 5 years of age. Indoor air pollution is responsible for nearly half of the more than 2 million deaths each year that are caused by acute respiratory infections. Good ventilation and improved cooking stoves can dramatically reduce children’s exposure to smoke. Ultimately, making the transition to gas and electricity will save lives and reduce the physical toll on women and children from gathering wood, freeing time for education and development. This problem has been largely ignored by policy-makers.</a:t>
            </a:r>
            <a:endParaRPr lang="en-GB" i="1" smtClean="0"/>
          </a:p>
          <a:p>
            <a:r>
              <a:rPr lang="en-GB" i="1" smtClean="0"/>
              <a:t>Ref: </a:t>
            </a:r>
          </a:p>
          <a:p>
            <a:pPr>
              <a:buFontTx/>
              <a:buChar char="•"/>
            </a:pPr>
            <a:r>
              <a:rPr lang="en-GB" smtClean="0"/>
              <a:t>Gordon B et al</a:t>
            </a:r>
            <a:r>
              <a:rPr lang="en-US" smtClean="0"/>
              <a:t>.</a:t>
            </a:r>
            <a:r>
              <a:rPr lang="en-GB" i="1" smtClean="0"/>
              <a:t> Inheriting the world, the Atlas on Children's Health and the Environment</a:t>
            </a:r>
            <a:r>
              <a:rPr lang="en-US" i="1" smtClean="0"/>
              <a:t>. </a:t>
            </a:r>
            <a:r>
              <a:rPr lang="en-US" smtClean="0"/>
              <a:t>Geneva, World Health Organization</a:t>
            </a:r>
            <a:r>
              <a:rPr lang="en-GB" smtClean="0"/>
              <a:t>, 2004</a:t>
            </a: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949325" y="744538"/>
            <a:ext cx="4965700" cy="3724275"/>
          </a:xfrm>
          <a:ln/>
        </p:spPr>
      </p:sp>
      <p:sp>
        <p:nvSpPr>
          <p:cNvPr id="92163" name="Rectangle 3"/>
          <p:cNvSpPr>
            <a:spLocks noGrp="1" noChangeArrowheads="1"/>
          </p:cNvSpPr>
          <p:nvPr>
            <p:ph type="body" idx="1"/>
          </p:nvPr>
        </p:nvSpPr>
        <p:spPr>
          <a:xfrm>
            <a:off x="691079" y="4716105"/>
            <a:ext cx="5691804" cy="4714520"/>
          </a:xfrm>
          <a:noFill/>
          <a:ln w="9525"/>
        </p:spPr>
        <p:txBody>
          <a:bodyPr/>
          <a:lstStyle/>
          <a:p>
            <a:pPr algn="just"/>
            <a:r>
              <a:rPr lang="en-GB" b="1" smtClean="0"/>
              <a:t>Standards and guidelines</a:t>
            </a:r>
            <a:endParaRPr lang="en-GB" smtClean="0"/>
          </a:p>
          <a:p>
            <a:pPr algn="just"/>
            <a:r>
              <a:rPr lang="en-GB" smtClean="0"/>
              <a:t>US EPA standards</a:t>
            </a:r>
            <a:r>
              <a:rPr lang="en-US" smtClean="0"/>
              <a:t> are</a:t>
            </a:r>
            <a:r>
              <a:rPr lang="en-GB" smtClean="0"/>
              <a:t> illustrated here. 150 µg/m</a:t>
            </a:r>
            <a:r>
              <a:rPr lang="en-GB" baseline="30000" smtClean="0"/>
              <a:t>3</a:t>
            </a:r>
            <a:r>
              <a:rPr lang="en-GB" smtClean="0"/>
              <a:t> PM</a:t>
            </a:r>
            <a:r>
              <a:rPr lang="en-GB" baseline="-25000" smtClean="0"/>
              <a:t>10</a:t>
            </a:r>
            <a:r>
              <a:rPr lang="en-GB" smtClean="0"/>
              <a:t> is the 24</a:t>
            </a:r>
            <a:r>
              <a:rPr lang="en-US" smtClean="0"/>
              <a:t>-</a:t>
            </a:r>
            <a:r>
              <a:rPr lang="en-GB" smtClean="0"/>
              <a:t>hour 99% percentile value, thus </a:t>
            </a:r>
            <a:r>
              <a:rPr lang="en-US" smtClean="0"/>
              <a:t>it should </a:t>
            </a:r>
            <a:r>
              <a:rPr lang="en-GB" smtClean="0"/>
              <a:t>be exceeded only </a:t>
            </a:r>
            <a:r>
              <a:rPr lang="en-US" smtClean="0"/>
              <a:t>on </a:t>
            </a:r>
            <a:r>
              <a:rPr lang="en-GB" smtClean="0"/>
              <a:t>1% of occasions. The recommended annual mean limit is 50 µg/m</a:t>
            </a:r>
            <a:r>
              <a:rPr lang="en-GB" baseline="30000" smtClean="0"/>
              <a:t>3</a:t>
            </a:r>
            <a:r>
              <a:rPr lang="en-GB" smtClean="0"/>
              <a:t> PM</a:t>
            </a:r>
            <a:r>
              <a:rPr lang="en-GB" baseline="-25000" smtClean="0"/>
              <a:t>10</a:t>
            </a:r>
            <a:r>
              <a:rPr lang="en-GB" smtClean="0"/>
              <a:t> (PM</a:t>
            </a:r>
            <a:r>
              <a:rPr lang="en-GB" baseline="-25000" smtClean="0"/>
              <a:t>10 </a:t>
            </a:r>
            <a:r>
              <a:rPr lang="en-GB" smtClean="0"/>
              <a:t>are respirable particles </a:t>
            </a:r>
            <a:r>
              <a:rPr lang="en-GB" smtClean="0">
                <a:cs typeface="Arial" charset="0"/>
              </a:rPr>
              <a:t>≤</a:t>
            </a:r>
            <a:r>
              <a:rPr lang="en-GB" smtClean="0"/>
              <a:t> 10 micrometre (</a:t>
            </a:r>
            <a:r>
              <a:rPr lang="en-US" smtClean="0">
                <a:cs typeface="Arial" charset="0"/>
              </a:rPr>
              <a:t>µm) in diameter)</a:t>
            </a:r>
            <a:r>
              <a:rPr lang="en-GB" smtClean="0"/>
              <a:t>.</a:t>
            </a:r>
          </a:p>
          <a:p>
            <a:pPr algn="just"/>
            <a:endParaRPr lang="en-GB" smtClean="0"/>
          </a:p>
          <a:p>
            <a:pPr algn="just"/>
            <a:r>
              <a:rPr lang="en-GB" b="1" smtClean="0"/>
              <a:t>Levels of pollution in homes using bio</a:t>
            </a:r>
            <a:r>
              <a:rPr lang="en-US" b="1" smtClean="0"/>
              <a:t>mass </a:t>
            </a:r>
            <a:r>
              <a:rPr lang="en-GB" b="1" smtClean="0"/>
              <a:t>fuel</a:t>
            </a:r>
            <a:endParaRPr lang="en-GB" smtClean="0"/>
          </a:p>
          <a:p>
            <a:pPr algn="just"/>
            <a:r>
              <a:rPr lang="en-US" smtClean="0"/>
              <a:t>N</a:t>
            </a:r>
            <a:r>
              <a:rPr lang="en-GB" smtClean="0"/>
              <a:t>um</a:t>
            </a:r>
            <a:r>
              <a:rPr lang="en-US" smtClean="0"/>
              <a:t>erous</a:t>
            </a:r>
            <a:r>
              <a:rPr lang="en-GB" smtClean="0"/>
              <a:t> studies have shown that the levels of particulates are very high, with 24</a:t>
            </a:r>
            <a:r>
              <a:rPr lang="en-US" smtClean="0"/>
              <a:t>-</a:t>
            </a:r>
            <a:r>
              <a:rPr lang="en-GB" smtClean="0"/>
              <a:t>hour means of around 1000 µg/m</a:t>
            </a:r>
            <a:r>
              <a:rPr lang="en-GB" baseline="30000" smtClean="0"/>
              <a:t>3</a:t>
            </a:r>
            <a:r>
              <a:rPr lang="en-GB" smtClean="0"/>
              <a:t> PM</a:t>
            </a:r>
            <a:r>
              <a:rPr lang="en-GB" baseline="-25000" smtClean="0"/>
              <a:t>10</a:t>
            </a:r>
            <a:r>
              <a:rPr lang="en-GB" smtClean="0"/>
              <a:t>, and even exceeding 10</a:t>
            </a:r>
            <a:r>
              <a:rPr lang="en-US" smtClean="0"/>
              <a:t> </a:t>
            </a:r>
            <a:r>
              <a:rPr lang="en-GB" smtClean="0"/>
              <a:t>000 µg/m</a:t>
            </a:r>
            <a:r>
              <a:rPr lang="en-GB" baseline="30000" smtClean="0"/>
              <a:t>3</a:t>
            </a:r>
            <a:r>
              <a:rPr lang="en-GB" smtClean="0"/>
              <a:t> PM</a:t>
            </a:r>
            <a:r>
              <a:rPr lang="en-GB" baseline="-25000" smtClean="0"/>
              <a:t>10</a:t>
            </a:r>
            <a:r>
              <a:rPr lang="en-GB" smtClean="0"/>
              <a:t> when sampling is carried out during use of an open fire. It is reasonable to compare the EPA recommended annual mean limit of 50 µg/m</a:t>
            </a:r>
            <a:r>
              <a:rPr lang="en-GB" baseline="30000" smtClean="0"/>
              <a:t>3</a:t>
            </a:r>
            <a:r>
              <a:rPr lang="en-GB" smtClean="0"/>
              <a:t> PM</a:t>
            </a:r>
            <a:r>
              <a:rPr lang="en-GB" baseline="-25000" smtClean="0"/>
              <a:t>10</a:t>
            </a:r>
            <a:r>
              <a:rPr lang="en-GB" smtClean="0"/>
              <a:t> with the typical 24</a:t>
            </a:r>
            <a:r>
              <a:rPr lang="en-US" smtClean="0"/>
              <a:t>-</a:t>
            </a:r>
            <a:r>
              <a:rPr lang="en-GB" smtClean="0"/>
              <a:t>hour mean for </a:t>
            </a:r>
            <a:r>
              <a:rPr lang="en-US" smtClean="0"/>
              <a:t>a </a:t>
            </a:r>
            <a:r>
              <a:rPr lang="en-GB" smtClean="0"/>
              <a:t>home </a:t>
            </a:r>
            <a:r>
              <a:rPr lang="en-US" smtClean="0"/>
              <a:t>in which </a:t>
            </a:r>
            <a:r>
              <a:rPr lang="en-GB" smtClean="0"/>
              <a:t>bio</a:t>
            </a:r>
            <a:r>
              <a:rPr lang="en-US" smtClean="0"/>
              <a:t>mass </a:t>
            </a:r>
            <a:r>
              <a:rPr lang="en-GB" smtClean="0"/>
              <a:t>fuel</a:t>
            </a:r>
            <a:r>
              <a:rPr lang="en-US" smtClean="0"/>
              <a:t> is used,</a:t>
            </a:r>
            <a:r>
              <a:rPr lang="en-GB" smtClean="0"/>
              <a:t> of 1000 µg/m</a:t>
            </a:r>
            <a:r>
              <a:rPr lang="en-GB" baseline="30000" smtClean="0"/>
              <a:t>3</a:t>
            </a:r>
            <a:r>
              <a:rPr lang="en-GB" smtClean="0"/>
              <a:t> PM</a:t>
            </a:r>
            <a:r>
              <a:rPr lang="en-GB" baseline="-25000" smtClean="0"/>
              <a:t>10</a:t>
            </a:r>
            <a:r>
              <a:rPr lang="en-GB" smtClean="0"/>
              <a:t> quoted, as this latter value is typical of the level every day (thus, annual mean levels can be expected to be around 1000 µg/m</a:t>
            </a:r>
            <a:r>
              <a:rPr lang="en-GB" baseline="30000" smtClean="0"/>
              <a:t>3</a:t>
            </a:r>
            <a:r>
              <a:rPr lang="en-GB" smtClean="0"/>
              <a:t> PM</a:t>
            </a:r>
            <a:r>
              <a:rPr lang="en-GB" baseline="-25000" smtClean="0"/>
              <a:t>10</a:t>
            </a:r>
            <a:r>
              <a:rPr lang="en-GB" smtClean="0"/>
              <a:t>). This comparison shows that average pollution levels are around 20 times the EPA recommended limit.</a:t>
            </a:r>
          </a:p>
          <a:p>
            <a:pPr algn="just"/>
            <a:endParaRPr lang="en-GB" smtClean="0"/>
          </a:p>
          <a:p>
            <a:pPr algn="just"/>
            <a:r>
              <a:rPr lang="en-GB" b="1" smtClean="0"/>
              <a:t>Ambient pollution and personal exposure</a:t>
            </a:r>
            <a:endParaRPr lang="en-GB" smtClean="0"/>
          </a:p>
          <a:p>
            <a:pPr algn="just"/>
            <a:r>
              <a:rPr lang="en-GB" smtClean="0"/>
              <a:t>Two important components are (a) the level in the home, and (b) the </a:t>
            </a:r>
            <a:r>
              <a:rPr lang="en-US" smtClean="0"/>
              <a:t>length </a:t>
            </a:r>
            <a:r>
              <a:rPr lang="en-GB" smtClean="0"/>
              <a:t>of time </a:t>
            </a:r>
            <a:r>
              <a:rPr lang="en-US" smtClean="0"/>
              <a:t>for which </a:t>
            </a:r>
            <a:r>
              <a:rPr lang="en-GB" smtClean="0"/>
              <a:t>each person in the </a:t>
            </a:r>
            <a:r>
              <a:rPr lang="en-US" smtClean="0"/>
              <a:t>home is </a:t>
            </a:r>
            <a:r>
              <a:rPr lang="en-GB" smtClean="0"/>
              <a:t>exposed to that level. We know that typically women and young children (until they can walk</a:t>
            </a:r>
            <a:r>
              <a:rPr lang="en-US" smtClean="0"/>
              <a:t>)</a:t>
            </a:r>
            <a:r>
              <a:rPr lang="en-GB" smtClean="0"/>
              <a:t>,</a:t>
            </a:r>
            <a:r>
              <a:rPr lang="en-US" smtClean="0"/>
              <a:t> and</a:t>
            </a:r>
            <a:r>
              <a:rPr lang="en-GB" smtClean="0"/>
              <a:t> girls </a:t>
            </a:r>
            <a:r>
              <a:rPr lang="en-US" smtClean="0"/>
              <a:t>(</a:t>
            </a:r>
            <a:r>
              <a:rPr lang="en-GB" smtClean="0"/>
              <a:t>as they learn kitchen skills) are often exposed for at least 3</a:t>
            </a:r>
            <a:r>
              <a:rPr lang="en-GB" i="1" smtClean="0">
                <a:cs typeface="Arial" charset="0"/>
              </a:rPr>
              <a:t>–</a:t>
            </a:r>
            <a:r>
              <a:rPr lang="en-GB" smtClean="0"/>
              <a:t>5 hours a day, often more. In some communities, and where it is cold, exposure will be for </a:t>
            </a:r>
            <a:r>
              <a:rPr lang="en-US" smtClean="0"/>
              <a:t>a </a:t>
            </a:r>
            <a:r>
              <a:rPr lang="en-GB" smtClean="0"/>
              <a:t>much longer </a:t>
            </a:r>
            <a:r>
              <a:rPr lang="en-US" smtClean="0"/>
              <a:t>period </a:t>
            </a:r>
            <a:r>
              <a:rPr lang="en-GB" smtClean="0"/>
              <a:t>each day. </a:t>
            </a:r>
          </a:p>
          <a:p>
            <a:r>
              <a:rPr lang="en-GB" i="1" smtClean="0"/>
              <a:t>Ref:</a:t>
            </a:r>
          </a:p>
          <a:p>
            <a:pPr>
              <a:buFontTx/>
              <a:buChar char="•"/>
            </a:pPr>
            <a:r>
              <a:rPr lang="en-GB" i="1" smtClean="0"/>
              <a:t>Addressing the links between indoor air pollution, household energy and human health. Based on the WHO-USAID Consultation on the Health Impact of Household Energy in Developing Countries (Meeting report).</a:t>
            </a:r>
            <a:r>
              <a:rPr lang="en-US" smtClean="0"/>
              <a:t>Geneva, </a:t>
            </a:r>
            <a:r>
              <a:rPr lang="en-GB" smtClean="0"/>
              <a:t>World Health Organization, 2002</a:t>
            </a:r>
            <a:r>
              <a:rPr lang="en-US" smtClean="0"/>
              <a:t>.</a:t>
            </a:r>
            <a:endParaRPr lang="en-GB" smtClean="0"/>
          </a:p>
          <a:p>
            <a:r>
              <a:rPr lang="en-US" smtClean="0"/>
              <a:t>Additional information can be found at: www.who.int/indoorair/publications/en/</a:t>
            </a:r>
          </a:p>
          <a:p>
            <a:endParaRPr lang="en-GB" smtClean="0"/>
          </a:p>
          <a:p>
            <a:r>
              <a:rPr lang="en-GB" i="1" smtClean="0"/>
              <a:t>Picture: Courtesy of Nigel Bruce/ITDG. Used with permission.</a:t>
            </a:r>
          </a:p>
          <a:p>
            <a:pPr algn="just"/>
            <a:endParaRPr lang="en-GB" smtClean="0">
              <a:latin typeface="Tahoma" pitchFamily="34" charset="0"/>
            </a:endParaRPr>
          </a:p>
          <a:p>
            <a:pPr algn="just"/>
            <a:endParaRPr lang="en-GB" smtClean="0">
              <a:latin typeface="Tahoma"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w="9525"/>
        </p:spPr>
        <p:txBody>
          <a:bodyPr/>
          <a:lstStyle/>
          <a:p>
            <a:r>
              <a:rPr lang="en-US" b="1" dirty="0" smtClean="0"/>
              <a:t>&lt;&lt;READ SLIDE&gt;&gt;</a:t>
            </a:r>
          </a:p>
          <a:p>
            <a:pPr>
              <a:buFont typeface="Wingdings" pitchFamily="2" charset="2"/>
              <a:buChar char="v"/>
            </a:pPr>
            <a:r>
              <a:rPr lang="en-US" dirty="0" smtClean="0"/>
              <a:t>Solid fuels comprise only 10</a:t>
            </a:r>
            <a:r>
              <a:rPr lang="en-GB" i="1" dirty="0" smtClean="0">
                <a:cs typeface="Arial" charset="0"/>
              </a:rPr>
              <a:t>–</a:t>
            </a:r>
            <a:r>
              <a:rPr lang="en-US" dirty="0" smtClean="0"/>
              <a:t>15% of fuel used.</a:t>
            </a:r>
          </a:p>
          <a:p>
            <a:pPr>
              <a:buFontTx/>
              <a:buChar char="•"/>
            </a:pPr>
            <a:r>
              <a:rPr lang="en-US" dirty="0" smtClean="0"/>
              <a:t>Nearly one half of the world’s population uses solid fuels for cooking and heating homes.</a:t>
            </a:r>
          </a:p>
          <a:p>
            <a:r>
              <a:rPr lang="en-US" dirty="0" smtClean="0"/>
              <a:t>- 2 billion people are exposed to particulate matter (PM) and gases at levels up to 100 times higher than in ambient (outdoor) air.</a:t>
            </a:r>
          </a:p>
          <a:p>
            <a:r>
              <a:rPr lang="en-US" dirty="0" smtClean="0"/>
              <a:t>- Women and children are most exposed: levels may be 10 to 100 times above safety standards for ambient air.</a:t>
            </a:r>
          </a:p>
          <a:p>
            <a:pPr lvl="2"/>
            <a:endParaRPr lang="en-US" dirty="0" smtClean="0"/>
          </a:p>
          <a:p>
            <a:pPr>
              <a:buFont typeface="Wingdings" pitchFamily="2" charset="2"/>
              <a:buChar char="v"/>
            </a:pPr>
            <a:r>
              <a:rPr lang="en-US" dirty="0" smtClean="0"/>
              <a:t>Combustion produces hundreds of toxic chemicals that concentrate inside homes.</a:t>
            </a:r>
          </a:p>
          <a:p>
            <a:r>
              <a:rPr lang="en-US" dirty="0" smtClean="0"/>
              <a:t> Biomass (wood, agricultural produce, straw and dung) produces:</a:t>
            </a:r>
          </a:p>
          <a:p>
            <a:r>
              <a:rPr lang="en-US" dirty="0" smtClean="0"/>
              <a:t>- a wide variety of liquids, suspended particles, gases and mixtures.</a:t>
            </a:r>
          </a:p>
          <a:p>
            <a:r>
              <a:rPr lang="en-US" dirty="0" smtClean="0"/>
              <a:t>Coal produces:</a:t>
            </a:r>
          </a:p>
          <a:p>
            <a:r>
              <a:rPr lang="en-US" dirty="0" smtClean="0"/>
              <a:t>- Polycyclic aromatic hydrocarbons (PAHs), benzene, formaldehyde, sulfur, heavy metals and fluoride.</a:t>
            </a:r>
          </a:p>
          <a:p>
            <a:r>
              <a:rPr lang="en-US" dirty="0" smtClean="0"/>
              <a:t>These pollutants affect the most vulnerable populations, women of childbearing age, infants and children in the poorest circumstances.  </a:t>
            </a:r>
          </a:p>
          <a:p>
            <a:r>
              <a:rPr lang="en-US" i="1" dirty="0" smtClean="0"/>
              <a:t>Ref:</a:t>
            </a:r>
          </a:p>
          <a:p>
            <a:r>
              <a:rPr lang="en-US" i="1" dirty="0" smtClean="0"/>
              <a:t>Air pollution: what a </a:t>
            </a:r>
            <a:r>
              <a:rPr lang="en-US" i="1" dirty="0" err="1" smtClean="0"/>
              <a:t>paediatrician</a:t>
            </a:r>
            <a:r>
              <a:rPr lang="en-US" i="1" dirty="0" smtClean="0"/>
              <a:t> needs to know. </a:t>
            </a:r>
            <a:r>
              <a:rPr lang="en-US" dirty="0" smtClean="0"/>
              <a:t>Leaflet published by the World Health Organization in collaboration with the International Pediatric Association, 2003.</a:t>
            </a:r>
          </a:p>
          <a:p>
            <a:endParaRPr lang="en-US" dirty="0" smtClean="0"/>
          </a:p>
          <a:p>
            <a:r>
              <a:rPr lang="en-US" dirty="0" smtClean="0"/>
              <a:t>Additional information on these references can be found at: </a:t>
            </a:r>
            <a:r>
              <a:rPr lang="en-US" dirty="0" smtClean="0">
                <a:hlinkClick r:id="rId3"/>
              </a:rPr>
              <a:t>www.who.int/indoorair/publications/en/</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w="9525"/>
        </p:spPr>
        <p:txBody>
          <a:bodyPr/>
          <a:lstStyle/>
          <a:p>
            <a:r>
              <a:rPr lang="en-GB" smtClean="0"/>
              <a:t>A large number of combustion products originate from </a:t>
            </a:r>
            <a:r>
              <a:rPr lang="en-US" smtClean="0"/>
              <a:t>various </a:t>
            </a:r>
            <a:r>
              <a:rPr lang="en-GB" smtClean="0"/>
              <a:t>different sources. The main ones are listed here.</a:t>
            </a:r>
          </a:p>
          <a:p>
            <a:r>
              <a:rPr lang="en-US" b="1" smtClean="0"/>
              <a:t>&lt;&lt;READ SLIDE.&gt;&gt;</a:t>
            </a:r>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w="9525"/>
        </p:spPr>
        <p:txBody>
          <a:bodyPr/>
          <a:lstStyle/>
          <a:p>
            <a:endParaRPr lang="en-GB" b="1"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26"/>
          <p:cNvSpPr>
            <a:spLocks noGrp="1" noRot="1" noChangeAspect="1" noChangeArrowheads="1" noTextEdit="1"/>
          </p:cNvSpPr>
          <p:nvPr>
            <p:ph type="sldImg"/>
          </p:nvPr>
        </p:nvSpPr>
        <p:spPr>
          <a:ln/>
        </p:spPr>
      </p:sp>
      <p:sp>
        <p:nvSpPr>
          <p:cNvPr id="97283" name="Rectangle 1027"/>
          <p:cNvSpPr>
            <a:spLocks noGrp="1" noChangeArrowheads="1"/>
          </p:cNvSpPr>
          <p:nvPr>
            <p:ph type="body" idx="1"/>
          </p:nvPr>
        </p:nvSpPr>
        <p:spPr>
          <a:noFill/>
          <a:ln w="9525"/>
        </p:spPr>
        <p:txBody>
          <a:bodyPr/>
          <a:lstStyle/>
          <a:p>
            <a:pPr>
              <a:buFontTx/>
              <a:buChar char="•"/>
            </a:pPr>
            <a:r>
              <a:rPr lang="en-US" sz="900" smtClean="0"/>
              <a:t> CO</a:t>
            </a:r>
            <a:r>
              <a:rPr lang="en-US" sz="900" b="1" smtClean="0"/>
              <a:t> </a:t>
            </a:r>
            <a:r>
              <a:rPr lang="en-US" sz="900" smtClean="0"/>
              <a:t>is a colourless, odourless gas formed by incomplete burning of carbon-based fuels. </a:t>
            </a:r>
          </a:p>
          <a:p>
            <a:pPr>
              <a:buFontTx/>
              <a:buChar char="•"/>
            </a:pPr>
            <a:r>
              <a:rPr lang="en-US" sz="900" smtClean="0"/>
              <a:t> CO’s affinity for haemoglobin (Hb) is 240</a:t>
            </a:r>
            <a:r>
              <a:rPr lang="en-GB" sz="900" i="1" smtClean="0">
                <a:cs typeface="Arial" charset="0"/>
              </a:rPr>
              <a:t>–</a:t>
            </a:r>
            <a:r>
              <a:rPr lang="en-US" sz="900" smtClean="0"/>
              <a:t>270 times greater than that of oxygen: </a:t>
            </a:r>
          </a:p>
          <a:p>
            <a:pPr lvl="1"/>
            <a:r>
              <a:rPr lang="en-US" sz="900" smtClean="0"/>
              <a:t>	- it decreases the capacity of Hb for carrying oxygen.</a:t>
            </a:r>
          </a:p>
          <a:p>
            <a:pPr>
              <a:buFontTx/>
              <a:buChar char="•"/>
            </a:pPr>
            <a:r>
              <a:rPr lang="en-US" sz="900" smtClean="0"/>
              <a:t> Fetal Hb has a higher affinity for CO.</a:t>
            </a:r>
          </a:p>
          <a:p>
            <a:pPr>
              <a:buFontTx/>
              <a:buChar char="•"/>
            </a:pPr>
            <a:r>
              <a:rPr lang="en-US" sz="900" smtClean="0"/>
              <a:t> CO causes a leftward shift of the oxyhaemoglobin dissociation curve: </a:t>
            </a:r>
          </a:p>
          <a:p>
            <a:pPr lvl="1"/>
            <a:r>
              <a:rPr lang="en-US" sz="900" smtClean="0"/>
              <a:t>	- it decreases oxygen delivery to tissues.</a:t>
            </a:r>
          </a:p>
          <a:p>
            <a:pPr>
              <a:buFontTx/>
              <a:buChar char="•"/>
            </a:pPr>
            <a:r>
              <a:rPr lang="en-US" sz="900" smtClean="0"/>
              <a:t> Intoxication results in tissue hypoxia.</a:t>
            </a:r>
          </a:p>
          <a:p>
            <a:pPr>
              <a:buFontTx/>
              <a:buChar char="•"/>
            </a:pPr>
            <a:r>
              <a:rPr lang="en-US" sz="900" smtClean="0"/>
              <a:t> Multiple organ systems are affected:</a:t>
            </a:r>
          </a:p>
          <a:p>
            <a:pPr lvl="1"/>
            <a:r>
              <a:rPr lang="en-US" sz="900" smtClean="0"/>
              <a:t>	- Mainly systems with high metabolic rates;</a:t>
            </a:r>
          </a:p>
          <a:p>
            <a:pPr lvl="1"/>
            <a:r>
              <a:rPr lang="en-US" sz="900" smtClean="0"/>
              <a:t>	- CNS, cardiovascular system.</a:t>
            </a:r>
          </a:p>
          <a:p>
            <a:r>
              <a:rPr lang="en-US" sz="900" smtClean="0"/>
              <a:t>Exposure to carbon monoxide reduces the blood's ability to carry oxygen. The chemical is odourless and some of the symptoms of exposure are similar to those of common illnesses. This is particularly dangerous because carbon monoxide's deadly effects may not be recognized until it is too late to take action.</a:t>
            </a:r>
          </a:p>
          <a:p>
            <a:r>
              <a:rPr lang="en-US" sz="900" smtClean="0"/>
              <a:t>Exposure to carbon monoxide is particularly dangerous to unborn babies, infants and people with anaemia or a history of heart disease. Breathing low levels of the chemical can cause fatigue and increase chest pain in people with chronic heart disease. Breathing higher levels of carbon monoxide causes symptoms such as headaches, dizziness and weakness in healthy people. Carbon monoxide also causes sleepiness, nausea, vomiting, confusion and disorientation. At very high levels it causes loss of consciousness and death. Poisoning may have irreversible sequelae. </a:t>
            </a:r>
          </a:p>
          <a:p>
            <a:r>
              <a:rPr lang="en-US" sz="900" i="1" smtClean="0"/>
              <a:t>These notes are taken from the US EPA website  www.epa.gov/iaq/co.html</a:t>
            </a:r>
          </a:p>
          <a:p>
            <a:endParaRPr lang="en-GB" sz="900" smtClean="0"/>
          </a:p>
          <a:p>
            <a:r>
              <a:rPr lang="en-GB" sz="900" smtClean="0"/>
              <a:t>Hb = haemoglobin</a:t>
            </a:r>
            <a:endParaRPr lang="en-US" sz="900" smtClean="0"/>
          </a:p>
          <a:p>
            <a:r>
              <a:rPr lang="en-GB" sz="900" smtClean="0"/>
              <a:t>COHb = carboxyhaemoglobin</a:t>
            </a:r>
            <a:endParaRPr lang="en-US" sz="900" smtClean="0"/>
          </a:p>
          <a:p>
            <a:endParaRPr lang="en-US" sz="900" i="1" smtClean="0"/>
          </a:p>
          <a:p>
            <a:r>
              <a:rPr lang="en-US" sz="900" i="1" smtClean="0"/>
              <a:t>Refs:</a:t>
            </a:r>
          </a:p>
          <a:p>
            <a:pPr>
              <a:buFontTx/>
              <a:buChar char="•"/>
            </a:pPr>
            <a:r>
              <a:rPr lang="en-US" sz="900" i="1" smtClean="0"/>
              <a:t> </a:t>
            </a:r>
            <a:r>
              <a:rPr lang="en-US" sz="900" smtClean="0"/>
              <a:t>Carbon monoxide. In:</a:t>
            </a:r>
            <a:r>
              <a:rPr lang="en-US" sz="900" i="1" smtClean="0"/>
              <a:t> Pediatric Environmental Health, 2nd ed. Etzel RA Ed. Elk Grove Village, IL: </a:t>
            </a:r>
            <a:r>
              <a:rPr lang="en-US" sz="900" smtClean="0"/>
              <a:t>American Academy of Pediatrics. 2003.</a:t>
            </a:r>
          </a:p>
          <a:p>
            <a:r>
              <a:rPr lang="pt-BR" sz="900" i="1" smtClean="0"/>
              <a:t>Figure: </a:t>
            </a:r>
            <a:r>
              <a:rPr lang="en-GB" sz="900" i="1" smtClean="0"/>
              <a:t>www.cdc.gov/nceh/airpollution/carbonmonoxide/checklist.htm</a:t>
            </a:r>
            <a:endParaRPr lang="en-US" sz="900" i="1"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w="9525"/>
        </p:spPr>
        <p:txBody>
          <a:bodyPr/>
          <a:lstStyle/>
          <a:p>
            <a:r>
              <a:rPr lang="en-US" smtClean="0"/>
              <a:t>Incomplete oxidation during combustion in gas ranges and unvented gas or kerosene heaters may cause high concentrations of CO in indoor air. Worn or poorly adjusted and maintained combustion devices (e.g. boilers and furnaces) can be significant sources, especially if the fuel is of an unsuitable size, or if the system is blocked, or leaking. Car, truck, or bus exhaust from attached garages, nearby roads, or parking areas can also be a source. CO is one of the components of secondhand tobacco smoke.</a:t>
            </a:r>
          </a:p>
          <a:p>
            <a:r>
              <a:rPr lang="en-GB" i="1" smtClean="0"/>
              <a:t>Picture:</a:t>
            </a:r>
            <a:r>
              <a:rPr lang="en-GB" smtClean="0"/>
              <a:t> </a:t>
            </a:r>
            <a:r>
              <a:rPr lang="en-US" i="1" smtClean="0"/>
              <a:t>www.epa.nsw.gov.au/woodsmoke/heateruse.htm</a:t>
            </a:r>
          </a:p>
          <a:p>
            <a:endParaRPr lang="en-US" smtClean="0"/>
          </a:p>
          <a:p>
            <a:endParaRPr lang="en-US" i="1"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w="9525"/>
        </p:spPr>
        <p:txBody>
          <a:bodyPr/>
          <a:lstStyle/>
          <a:p>
            <a:pPr>
              <a:lnSpc>
                <a:spcPct val="90000"/>
              </a:lnSpc>
            </a:pPr>
            <a:r>
              <a:rPr lang="en-GB" smtClean="0"/>
              <a:t>In a a single</a:t>
            </a:r>
            <a:r>
              <a:rPr lang="en-US" smtClean="0"/>
              <a:t>-</a:t>
            </a:r>
            <a:r>
              <a:rPr lang="en-GB" smtClean="0"/>
              <a:t>family house in the</a:t>
            </a:r>
            <a:r>
              <a:rPr lang="en-GB" u="sng" smtClean="0"/>
              <a:t> industrialized</a:t>
            </a:r>
            <a:r>
              <a:rPr lang="en-GB" smtClean="0"/>
              <a:t> world, CO can come from m</a:t>
            </a:r>
            <a:r>
              <a:rPr lang="en-US" smtClean="0"/>
              <a:t>any</a:t>
            </a:r>
            <a:r>
              <a:rPr lang="en-GB" smtClean="0"/>
              <a:t> sources.</a:t>
            </a:r>
            <a:endParaRPr lang="en-US" smtClean="0"/>
          </a:p>
          <a:p>
            <a:pPr>
              <a:lnSpc>
                <a:spcPct val="90000"/>
              </a:lnSpc>
            </a:pPr>
            <a:r>
              <a:rPr lang="en-US" i="1" smtClean="0"/>
              <a:t>Figure: www.firstalert.com/index.asp?pageid=82, Used with Copyright permission.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w="9525"/>
        </p:spPr>
        <p:txBody>
          <a:bodyPr/>
          <a:lstStyle/>
          <a:p>
            <a:r>
              <a:rPr lang="en-US" sz="900" smtClean="0"/>
              <a:t>The route of exposure is through inhalation. Unintentional exposure to carbon monoxide (CO) can be attributed to smoke inhalation from inadequately vented combustion appliances, and from vehicles and tobacco smoke.</a:t>
            </a:r>
          </a:p>
          <a:p>
            <a:r>
              <a:rPr lang="en-US" sz="900" smtClean="0"/>
              <a:t>The clinical features of CO poisoning are highly variable and symptoms vary from mild to very severe. Acute effects are due to the formation of carboxyhaemoglobin in the blood, which inhibits oxygen intake. At moderate concentrations, angina, impaired vision, and reduced brain function may result. At higher concentrations, exposure to CO can be fatal. Delayed neuropsychological sequelae have been reported in adults and children; these usually occur 3 to 240 days following exposure and are estimated to occur in 10 to 30% of victims.</a:t>
            </a:r>
          </a:p>
          <a:p>
            <a:endParaRPr lang="en-GB" sz="900" i="1" smtClean="0"/>
          </a:p>
          <a:p>
            <a:r>
              <a:rPr lang="en-GB" sz="900" i="1" smtClean="0"/>
              <a:t>Ref:</a:t>
            </a:r>
          </a:p>
          <a:p>
            <a:pPr>
              <a:buFontTx/>
              <a:buChar char="•"/>
            </a:pPr>
            <a:r>
              <a:rPr lang="en-GB" sz="900" smtClean="0"/>
              <a:t>California Poison Control System.</a:t>
            </a:r>
            <a:r>
              <a:rPr lang="en-GB" sz="900" i="1" smtClean="0"/>
              <a:t> Poisoning and drug overdose. </a:t>
            </a:r>
            <a:r>
              <a:rPr lang="en-GB" sz="900" smtClean="0"/>
              <a:t>Olson </a:t>
            </a:r>
            <a:r>
              <a:rPr lang="en-US" sz="900" smtClean="0"/>
              <a:t>e</a:t>
            </a:r>
            <a:r>
              <a:rPr lang="en-GB" sz="900" smtClean="0"/>
              <a:t>d. Appleton and Lange, 1999.</a:t>
            </a:r>
            <a:endParaRPr lang="en-US" sz="900" i="1" smtClean="0"/>
          </a:p>
          <a:p>
            <a:pPr>
              <a:buFontTx/>
              <a:buChar char="•"/>
            </a:pPr>
            <a:r>
              <a:rPr lang="en-US" sz="900" smtClean="0"/>
              <a:t>Carbon monoxide. In:</a:t>
            </a:r>
            <a:r>
              <a:rPr lang="en-US" sz="900" i="1" smtClean="0"/>
              <a:t> Pediatric Environmental Health, 2nd ed. </a:t>
            </a:r>
            <a:r>
              <a:rPr lang="en-US" sz="900" smtClean="0"/>
              <a:t>Etzel RA Ed. Elk Grove Village, IL:</a:t>
            </a:r>
            <a:r>
              <a:rPr lang="en-US" sz="900" i="1" smtClean="0"/>
              <a:t> </a:t>
            </a:r>
            <a:r>
              <a:rPr lang="en-US" sz="900" smtClean="0"/>
              <a:t>American Academy of Pediatrics. 2003.</a:t>
            </a:r>
          </a:p>
          <a:p>
            <a:pPr>
              <a:buFontTx/>
              <a:buChar char="•"/>
            </a:pPr>
            <a:r>
              <a:rPr lang="en-US" sz="900" smtClean="0"/>
              <a:t>Hon KLet al. Neurologic and radiologic manifestations of three girls surviving acute carbon monoxide poisoning.</a:t>
            </a:r>
            <a:r>
              <a:rPr lang="en-US" sz="900" b="1" smtClean="0"/>
              <a:t> </a:t>
            </a:r>
            <a:r>
              <a:rPr lang="en-US" sz="900" smtClean="0"/>
              <a:t>J Child Neurol. 2006 Sep;21(9):737-41.</a:t>
            </a:r>
          </a:p>
          <a:p>
            <a:r>
              <a:rPr lang="en-US" sz="900" smtClean="0"/>
              <a:t>We report the neurologic and radiologic manifestations of three adolescent girls with acute carbon monoxide poisoning. The girls were found collapsed and unconscious in a bathroom where liquid petroleum gas was being used as heating fuel. As hyperbaric oxygen therapy was not available locally, they only received oxygen supplementation via nasal cannula (4 L/minute) as treatment in the first 2 days. On transfer to a tertiary center in Hong Kong, evolving neurologic manifestations of visual acuity and field deficits, confusion, and focal motor weaknesses were observed. Focal infarctions were evident in cerebral computed tomography in one patient and cortical lesions on magnetic resonance imaging in all three patients. [18F]Fluorodeoxyglucose (FDG) positron emission tomography (PET) revealed additional decreased metabolism in the basal ganglia in two patients, which was typical of carbon monoxide poisoning. The neurologic deficits resolved completely at 3 weeks after the exposure, but psychologic symptoms succeeded. This report serves to alert clinicians to the varied neuro-ophthalmologic manifestations and psychologic impairment even with the same duration of carbon monoxide poisoning. PET might be more sensitive in detecting </a:t>
            </a:r>
          </a:p>
          <a:p>
            <a:pPr>
              <a:buFontTx/>
              <a:buChar char="•"/>
            </a:pPr>
            <a:endParaRPr lang="en-US" sz="900" smtClean="0"/>
          </a:p>
          <a:p>
            <a:r>
              <a:rPr lang="en-GB" sz="900" b="1" smtClean="0"/>
              <a:t>&lt;&lt;READ SLIDE</a:t>
            </a:r>
            <a:r>
              <a:rPr lang="en-US" sz="900" b="1" smtClean="0"/>
              <a:t>.</a:t>
            </a:r>
            <a:r>
              <a:rPr lang="en-GB" sz="900" b="1" smtClean="0"/>
              <a:t>&gt;&gt;</a:t>
            </a:r>
            <a:endParaRPr lang="en-US" sz="900" b="1" smtClean="0"/>
          </a:p>
          <a:p>
            <a:endParaRPr lang="en-US" sz="900" smtClean="0"/>
          </a:p>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w="9525"/>
        </p:spPr>
        <p:txBody>
          <a:bodyPr/>
          <a:lstStyle/>
          <a:p>
            <a:r>
              <a:rPr lang="en-US" sz="900" b="1" smtClean="0"/>
              <a:t>Prevention is the key to avoiding carbon monoxide poisoning.</a:t>
            </a:r>
            <a:endParaRPr lang="en-US" sz="900" smtClean="0"/>
          </a:p>
          <a:p>
            <a:r>
              <a:rPr lang="en-US" sz="900" smtClean="0"/>
              <a:t>Primary prevention of carbon monoxide (CO) poisoning requires limiting exposure to known sources. Proper installation, maintenance, and use of combustion appliances can help to reduce exposure to CO.</a:t>
            </a:r>
          </a:p>
          <a:p>
            <a:r>
              <a:rPr lang="en-US" sz="900" smtClean="0"/>
              <a:t>The US Environmental Protection Agency (EPA) has set harm levels of:</a:t>
            </a:r>
          </a:p>
          <a:p>
            <a:pPr>
              <a:buFontTx/>
              <a:buChar char="•"/>
            </a:pPr>
            <a:r>
              <a:rPr lang="en-US" sz="900" smtClean="0"/>
              <a:t>50 ppm (8-hour average)</a:t>
            </a:r>
          </a:p>
          <a:p>
            <a:pPr>
              <a:buFontTx/>
              <a:buChar char="•"/>
            </a:pPr>
            <a:r>
              <a:rPr lang="en-US" sz="900" smtClean="0"/>
              <a:t>75 ppm (4-hour average)</a:t>
            </a:r>
          </a:p>
          <a:p>
            <a:pPr>
              <a:buFontTx/>
              <a:buChar char="•"/>
            </a:pPr>
            <a:r>
              <a:rPr lang="en-US" sz="900" smtClean="0"/>
              <a:t>125 ppm (1-hour average).</a:t>
            </a:r>
          </a:p>
          <a:p>
            <a:r>
              <a:rPr lang="en-US" sz="900" smtClean="0"/>
              <a:t>Exposure to these levels can lead to COHb levels of 5 to 10% and cause significant symptoms in sensitive individuals. The current US air quality standards for CO, intended to keep COHb below 2.1%, recommend levels of not more than 9 parts per million (ppm) for 8 hours and 35 ppm for 1 hour for outdoor air. No standards for CO have been agreed for indoor air.  </a:t>
            </a:r>
          </a:p>
          <a:p>
            <a:r>
              <a:rPr lang="en-US" sz="900" smtClean="0"/>
              <a:t>Smoke and CO detectors may provide early warning and prevent unintentional CO-related deaths. They should, however, be in good working condition and should not substitute for other prevention measures (cleaning the chimney, etc.)</a:t>
            </a:r>
          </a:p>
          <a:p>
            <a:r>
              <a:rPr lang="en-GB" sz="900" smtClean="0"/>
              <a:t>For more information on CO detectors, go to: </a:t>
            </a:r>
            <a:r>
              <a:rPr lang="en-US" sz="900" i="1" smtClean="0"/>
              <a:t>www.epa.gov/iaq/pubs/coftsht.html</a:t>
            </a:r>
          </a:p>
          <a:p>
            <a:r>
              <a:rPr lang="en-GB" sz="900" smtClean="0"/>
              <a:t>COHb = carboxyhaemoglobin</a:t>
            </a:r>
            <a:r>
              <a:rPr lang="en-US" sz="900" i="1" smtClean="0"/>
              <a:t> </a:t>
            </a:r>
          </a:p>
          <a:p>
            <a:endParaRPr lang="en-US" sz="900" i="1" smtClean="0"/>
          </a:p>
          <a:p>
            <a:r>
              <a:rPr lang="en-US" sz="900" i="1" smtClean="0"/>
              <a:t>Ref:</a:t>
            </a:r>
          </a:p>
          <a:p>
            <a:pPr>
              <a:buFontTx/>
              <a:buChar char="•"/>
            </a:pPr>
            <a:r>
              <a:rPr lang="en-US" sz="900" i="1" smtClean="0"/>
              <a:t>www.pinefire-85.org/Fire_safety_pages/CARBON_MONOXIDE/carbon_monoxide.html</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mn-lt"/>
                <a:ea typeface="+mn-ea"/>
                <a:cs typeface="+mn-cs"/>
              </a:rPr>
              <a:t>Nitrogen monoxide (NO) and nitrogen dioxide (NO2) are gases produced by </a:t>
            </a:r>
            <a:r>
              <a:rPr lang="en-US" sz="1200" kern="1200" baseline="0" dirty="0" err="1" smtClean="0">
                <a:solidFill>
                  <a:schemeClr val="tx1"/>
                </a:solidFill>
                <a:latin typeface="+mn-lt"/>
                <a:ea typeface="+mn-ea"/>
                <a:cs typeface="+mn-cs"/>
              </a:rPr>
              <a:t>hightemperature</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combustion through reactions between nitrogen and oxygen. Both nitrogen in</a:t>
            </a:r>
          </a:p>
          <a:p>
            <a:r>
              <a:rPr lang="en-US" sz="1200" kern="1200" baseline="0" dirty="0" smtClean="0">
                <a:solidFill>
                  <a:schemeClr val="tx1"/>
                </a:solidFill>
                <a:latin typeface="+mn-lt"/>
                <a:ea typeface="+mn-ea"/>
                <a:cs typeface="+mn-cs"/>
              </a:rPr>
              <a:t>fuel and nitrogen in the air can participate in the reactions. Formation of NO can be</a:t>
            </a:r>
          </a:p>
          <a:p>
            <a:r>
              <a:rPr lang="en-US" sz="1200" kern="1200" baseline="0" dirty="0" smtClean="0">
                <a:solidFill>
                  <a:schemeClr val="tx1"/>
                </a:solidFill>
                <a:latin typeface="+mn-lt"/>
                <a:ea typeface="+mn-ea"/>
                <a:cs typeface="+mn-cs"/>
              </a:rPr>
              <a:t>followed by further oxidation into NO2 in the atmosphere. NO2 is the most toxic of the</a:t>
            </a:r>
          </a:p>
          <a:p>
            <a:r>
              <a:rPr lang="en-US" sz="1200" kern="1200" baseline="0" dirty="0" smtClean="0">
                <a:solidFill>
                  <a:schemeClr val="tx1"/>
                </a:solidFill>
                <a:latin typeface="+mn-lt"/>
                <a:ea typeface="+mn-ea"/>
                <a:cs typeface="+mn-cs"/>
              </a:rPr>
              <a:t>nitrogen oxides (grouped generically as </a:t>
            </a:r>
            <a:r>
              <a:rPr lang="en-US" sz="1200" kern="1200" baseline="0" dirty="0" err="1" smtClean="0">
                <a:solidFill>
                  <a:schemeClr val="tx1"/>
                </a:solidFill>
                <a:latin typeface="+mn-lt"/>
                <a:ea typeface="+mn-ea"/>
                <a:cs typeface="+mn-cs"/>
              </a:rPr>
              <a:t>NOx</a:t>
            </a:r>
            <a:r>
              <a:rPr lang="en-US" sz="1200" kern="1200" baseline="0" dirty="0" smtClean="0">
                <a:solidFill>
                  <a:schemeClr val="tx1"/>
                </a:solidFill>
                <a:latin typeface="+mn-lt"/>
                <a:ea typeface="+mn-ea"/>
                <a:cs typeface="+mn-cs"/>
              </a:rPr>
              <a:t>) and it is very important from the health point</a:t>
            </a:r>
          </a:p>
          <a:p>
            <a:r>
              <a:rPr lang="en-US" sz="1200" kern="1200" baseline="0" dirty="0" smtClean="0">
                <a:solidFill>
                  <a:schemeClr val="tx1"/>
                </a:solidFill>
                <a:latin typeface="+mn-lt"/>
                <a:ea typeface="+mn-ea"/>
                <a:cs typeface="+mn-cs"/>
              </a:rPr>
              <a:t>of view. Emissions of nitrogen oxides have generally increased, a fact which has resulted in</a:t>
            </a:r>
          </a:p>
          <a:p>
            <a:r>
              <a:rPr lang="en-US" sz="1200" kern="1200" baseline="0" dirty="0" smtClean="0">
                <a:solidFill>
                  <a:schemeClr val="tx1"/>
                </a:solidFill>
                <a:latin typeface="+mn-lt"/>
                <a:ea typeface="+mn-ea"/>
                <a:cs typeface="+mn-cs"/>
              </a:rPr>
              <a:t>a lot of studies dealing with nitrogen oxides exposure, particularly over the last 15 years.</a:t>
            </a:r>
          </a:p>
          <a:p>
            <a:r>
              <a:rPr lang="en-US" sz="1200" kern="1200" baseline="0" dirty="0" smtClean="0">
                <a:solidFill>
                  <a:schemeClr val="tx1"/>
                </a:solidFill>
                <a:latin typeface="+mn-lt"/>
                <a:ea typeface="+mn-ea"/>
                <a:cs typeface="+mn-cs"/>
              </a:rPr>
              <a:t>Measurements of NO2 were carried out in residential and industrial premises over 2-day</a:t>
            </a:r>
          </a:p>
          <a:p>
            <a:r>
              <a:rPr lang="en-US" sz="1200" kern="1200" baseline="0" dirty="0" smtClean="0">
                <a:solidFill>
                  <a:schemeClr val="tx1"/>
                </a:solidFill>
                <a:latin typeface="+mn-lt"/>
                <a:ea typeface="+mn-ea"/>
                <a:cs typeface="+mn-cs"/>
              </a:rPr>
              <a:t>periods both in winter and summer. Personal exposures were found to vary substantially</a:t>
            </a:r>
          </a:p>
          <a:p>
            <a:r>
              <a:rPr lang="en-US" sz="1200" kern="1200" baseline="0" dirty="0" smtClean="0">
                <a:solidFill>
                  <a:schemeClr val="tx1"/>
                </a:solidFill>
                <a:latin typeface="+mn-lt"/>
                <a:ea typeface="+mn-ea"/>
                <a:cs typeface="+mn-cs"/>
              </a:rPr>
              <a:t>among the 43 respondents, ranging from 10.2 - 87.5 ppb with a mean of 43.7 ± 16 ppb in</a:t>
            </a:r>
          </a:p>
          <a:p>
            <a:r>
              <a:rPr lang="en-US" sz="1200" kern="1200" baseline="0" dirty="0" smtClean="0">
                <a:solidFill>
                  <a:schemeClr val="tx1"/>
                </a:solidFill>
                <a:latin typeface="+mn-lt"/>
                <a:ea typeface="+mn-ea"/>
                <a:cs typeface="+mn-cs"/>
              </a:rPr>
              <a:t>winter and 23.6 ± 7.8 ppb in summer. The results also showed that the season of the year,</a:t>
            </a:r>
          </a:p>
          <a:p>
            <a:r>
              <a:rPr lang="en-US" sz="1200" kern="1200" baseline="0" dirty="0" smtClean="0">
                <a:solidFill>
                  <a:schemeClr val="tx1"/>
                </a:solidFill>
                <a:latin typeface="+mn-lt"/>
                <a:ea typeface="+mn-ea"/>
                <a:cs typeface="+mn-cs"/>
              </a:rPr>
              <a:t>house size and outdoor occupation could significantly influence exposure as well as factors</a:t>
            </a:r>
          </a:p>
          <a:p>
            <a:r>
              <a:rPr lang="en-US" sz="1200" kern="1200" baseline="0" dirty="0" smtClean="0">
                <a:solidFill>
                  <a:schemeClr val="tx1"/>
                </a:solidFill>
                <a:latin typeface="+mn-lt"/>
                <a:ea typeface="+mn-ea"/>
                <a:cs typeface="+mn-cs"/>
              </a:rPr>
              <a:t>such as the type of fuel used and the ambient air quality level. Personal exposure to NO2</a:t>
            </a:r>
          </a:p>
          <a:p>
            <a:r>
              <a:rPr lang="en-US" sz="1200" kern="1200" baseline="0" dirty="0" smtClean="0">
                <a:solidFill>
                  <a:schemeClr val="tx1"/>
                </a:solidFill>
                <a:latin typeface="+mn-lt"/>
                <a:ea typeface="+mn-ea"/>
                <a:cs typeface="+mn-cs"/>
              </a:rPr>
              <a:t>was significantly greater in winter than in summer, and respondents living in smaller</a:t>
            </a:r>
          </a:p>
          <a:p>
            <a:r>
              <a:rPr lang="en-US" sz="1200" kern="1200" baseline="0" dirty="0" smtClean="0">
                <a:solidFill>
                  <a:schemeClr val="tx1"/>
                </a:solidFill>
                <a:latin typeface="+mn-lt"/>
                <a:ea typeface="+mn-ea"/>
                <a:cs typeface="+mn-cs"/>
              </a:rPr>
              <a:t>houses and/or having outdoor occupations were exposed to higher NO2 levels (</a:t>
            </a:r>
            <a:endParaRPr lang="nl-BE" dirty="0"/>
          </a:p>
        </p:txBody>
      </p:sp>
      <p:sp>
        <p:nvSpPr>
          <p:cNvPr id="4" name="Slide Number Placeholder 3"/>
          <p:cNvSpPr>
            <a:spLocks noGrp="1"/>
          </p:cNvSpPr>
          <p:nvPr>
            <p:ph type="sldNum" sz="quarter" idx="10"/>
          </p:nvPr>
        </p:nvSpPr>
        <p:spPr/>
        <p:txBody>
          <a:bodyPr/>
          <a:lstStyle/>
          <a:p>
            <a:fld id="{F77197C2-77A9-4BED-8C08-118780231283}" type="slidenum">
              <a:rPr lang="nl-BE" smtClean="0"/>
              <a:pPr/>
              <a:t>27</a:t>
            </a:fld>
            <a:endParaRPr lang="nl-B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nl-BE" smtClean="0"/>
              <a:t>OP de vraag hoe jullie worden bloottgesteld aan VOC? zullen de meeste onder jullie spontaan verkeersemissies in de buitelicht denken. In de westerse wereld spenderen we gemiddelg gesproken 80 % van ons leven in een binnenomgeving</a:t>
            </a:r>
          </a:p>
        </p:txBody>
      </p:sp>
      <p:sp>
        <p:nvSpPr>
          <p:cNvPr id="68612" name="Slide Number Placeholder 3"/>
          <p:cNvSpPr>
            <a:spLocks noGrp="1"/>
          </p:cNvSpPr>
          <p:nvPr>
            <p:ph type="sldNum" sz="quarter" idx="5"/>
          </p:nvPr>
        </p:nvSpPr>
        <p:spPr>
          <a:noFill/>
        </p:spPr>
        <p:txBody>
          <a:bodyPr/>
          <a:lstStyle/>
          <a:p>
            <a:fld id="{76BC0F8D-003A-4488-96F8-C54B0CFCDBAC}" type="slidenum">
              <a:rPr lang="nl-NL" smtClean="0">
                <a:latin typeface="Times New Roman" charset="0"/>
              </a:rPr>
              <a:pPr/>
              <a:t>29</a:t>
            </a:fld>
            <a:endParaRPr lang="nl-NL" smtClean="0">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w="9525"/>
        </p:spPr>
        <p:txBody>
          <a:bodyPr/>
          <a:lstStyle/>
          <a:p>
            <a:r>
              <a:rPr lang="en-US" smtClean="0"/>
              <a:t>Organic chemicals are widely used as ingredients in household products including paints, varnishes, wax, cosmetics, degreasing agents, wood preservatives, aerosol sprays, cleansers, disinfectants, moth repellents, air fresheners and hobby products. Fuels are also made up of organic chemicals. </a:t>
            </a:r>
          </a:p>
          <a:p>
            <a:r>
              <a:rPr lang="en-US" smtClean="0"/>
              <a:t>All of these products can release organic compounds while they are being used, and, to some degree, when they are stored.</a:t>
            </a:r>
          </a:p>
          <a:p>
            <a:r>
              <a:rPr lang="en-US" smtClean="0"/>
              <a:t>The average levels of several organic compounds in indoor air are 2</a:t>
            </a:r>
            <a:r>
              <a:rPr lang="en-US" sz="1200" smtClean="0"/>
              <a:t>–</a:t>
            </a:r>
            <a:r>
              <a:rPr lang="en-US" smtClean="0"/>
              <a:t>5 times higher than in outdoor air. During certain activities, such as paint-stripping, and for several hours immediately afterwards, levels may be 1000 times higher than outdoor levels.</a:t>
            </a:r>
          </a:p>
          <a:p>
            <a:r>
              <a:rPr lang="en-US" i="1" smtClean="0"/>
              <a:t>These notes are taken from the US EPA Website www.epa.gov/iaq/voc.html</a:t>
            </a:r>
          </a:p>
          <a:p>
            <a:r>
              <a:rPr lang="en-GB" i="1" smtClean="0"/>
              <a:t>Picture: </a:t>
            </a:r>
            <a:r>
              <a:rPr lang="en-US" i="1" smtClean="0"/>
              <a:t>www.epa.gov/oppfead1/cb/10_tips/</a:t>
            </a:r>
          </a:p>
          <a:p>
            <a:endParaRPr lang="en-US" i="1" smtClean="0"/>
          </a:p>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w="9525"/>
        </p:spPr>
        <p:txBody>
          <a:bodyPr/>
          <a:lstStyle/>
          <a:p>
            <a:r>
              <a:rPr lang="en-US" i="1" smtClean="0"/>
              <a:t>Ref:</a:t>
            </a:r>
          </a:p>
          <a:p>
            <a:pPr>
              <a:buFontTx/>
              <a:buChar char="•"/>
            </a:pPr>
            <a:r>
              <a:rPr lang="en-US" i="1" smtClean="0"/>
              <a:t>www.epa.gov/iaq/formalde.html</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nl-BE" sz="1200" kern="1200" dirty="0" smtClean="0">
                <a:solidFill>
                  <a:schemeClr val="tx1"/>
                </a:solidFill>
                <a:latin typeface="+mn-lt"/>
                <a:ea typeface="+mn-ea"/>
                <a:cs typeface="+mn-cs"/>
              </a:rPr>
              <a:t>Formaldehyde is </a:t>
            </a:r>
            <a:r>
              <a:rPr lang="nl-BE" sz="1200" kern="1200" dirty="0" err="1" smtClean="0">
                <a:solidFill>
                  <a:schemeClr val="tx1"/>
                </a:solidFill>
                <a:latin typeface="+mn-lt"/>
                <a:ea typeface="+mn-ea"/>
                <a:cs typeface="+mn-cs"/>
              </a:rPr>
              <a:t>an</a:t>
            </a:r>
            <a:r>
              <a:rPr lang="nl-BE" sz="1200" kern="1200" dirty="0" smtClean="0">
                <a:solidFill>
                  <a:schemeClr val="tx1"/>
                </a:solidFill>
                <a:latin typeface="+mn-lt"/>
                <a:ea typeface="+mn-ea"/>
                <a:cs typeface="+mn-cs"/>
              </a:rPr>
              <a:t> important </a:t>
            </a:r>
            <a:r>
              <a:rPr lang="nl-BE" sz="1200" kern="1200" dirty="0" err="1" smtClean="0">
                <a:solidFill>
                  <a:schemeClr val="tx1"/>
                </a:solidFill>
                <a:latin typeface="+mn-lt"/>
                <a:ea typeface="+mn-ea"/>
                <a:cs typeface="+mn-cs"/>
              </a:rPr>
              <a:t>chemical</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used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widely</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by</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industry</a:t>
            </a:r>
            <a:r>
              <a:rPr lang="nl-BE" sz="1200" kern="1200" dirty="0" smtClean="0">
                <a:solidFill>
                  <a:schemeClr val="tx1"/>
                </a:solidFill>
                <a:latin typeface="+mn-lt"/>
                <a:ea typeface="+mn-ea"/>
                <a:cs typeface="+mn-cs"/>
              </a:rPr>
              <a:t> to </a:t>
            </a:r>
            <a:r>
              <a:rPr lang="nl-BE" sz="1200" kern="1200" dirty="0" err="1" smtClean="0">
                <a:solidFill>
                  <a:schemeClr val="tx1"/>
                </a:solidFill>
                <a:latin typeface="+mn-lt"/>
                <a:ea typeface="+mn-ea"/>
                <a:cs typeface="+mn-cs"/>
              </a:rPr>
              <a:t>manufacture</a:t>
            </a:r>
            <a:r>
              <a:rPr lang="nl-BE" sz="1200" kern="1200" dirty="0" smtClean="0">
                <a:solidFill>
                  <a:schemeClr val="tx1"/>
                </a:solidFill>
                <a:latin typeface="+mn-lt"/>
                <a:ea typeface="+mn-ea"/>
                <a:cs typeface="+mn-cs"/>
              </a:rPr>
              <a:t> building </a:t>
            </a:r>
            <a:r>
              <a:rPr lang="nl-BE" sz="1200" kern="1200" dirty="0" err="1" smtClean="0">
                <a:solidFill>
                  <a:schemeClr val="tx1"/>
                </a:solidFill>
                <a:latin typeface="+mn-lt"/>
                <a:ea typeface="+mn-ea"/>
                <a:cs typeface="+mn-cs"/>
              </a:rPr>
              <a:t>materials</a:t>
            </a:r>
            <a:r>
              <a:rPr lang="nl-BE" sz="1200" kern="1200" dirty="0" smtClean="0">
                <a:solidFill>
                  <a:schemeClr val="tx1"/>
                </a:solidFill>
                <a:latin typeface="+mn-lt"/>
                <a:ea typeface="+mn-ea"/>
                <a:cs typeface="+mn-cs"/>
              </a:rPr>
              <a:t> and </a:t>
            </a:r>
            <a:r>
              <a:rPr lang="nl-BE" sz="1200" kern="1200" dirty="0" err="1" smtClean="0">
                <a:solidFill>
                  <a:schemeClr val="tx1"/>
                </a:solidFill>
                <a:latin typeface="+mn-lt"/>
                <a:ea typeface="+mn-ea"/>
                <a:cs typeface="+mn-cs"/>
              </a:rPr>
              <a:t>numerous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household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products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It</a:t>
            </a:r>
            <a:r>
              <a:rPr lang="nl-BE" sz="1200" kern="1200" dirty="0" smtClean="0">
                <a:solidFill>
                  <a:schemeClr val="tx1"/>
                </a:solidFill>
                <a:latin typeface="+mn-lt"/>
                <a:ea typeface="+mn-ea"/>
                <a:cs typeface="+mn-cs"/>
              </a:rPr>
              <a:t> is </a:t>
            </a:r>
            <a:r>
              <a:rPr lang="nl-BE" sz="1200" kern="1200" dirty="0" err="1" smtClean="0">
                <a:solidFill>
                  <a:schemeClr val="tx1"/>
                </a:solidFill>
                <a:latin typeface="+mn-lt"/>
                <a:ea typeface="+mn-ea"/>
                <a:cs typeface="+mn-cs"/>
              </a:rPr>
              <a:t>also</a:t>
            </a:r>
            <a:r>
              <a:rPr lang="nl-BE" sz="1200" kern="1200" dirty="0" smtClean="0">
                <a:solidFill>
                  <a:schemeClr val="tx1"/>
                </a:solidFill>
                <a:latin typeface="+mn-lt"/>
                <a:ea typeface="+mn-ea"/>
                <a:cs typeface="+mn-cs"/>
              </a:rPr>
              <a:t> a </a:t>
            </a:r>
            <a:r>
              <a:rPr lang="nl-BE" sz="1200" kern="1200" dirty="0" err="1" smtClean="0">
                <a:solidFill>
                  <a:schemeClr val="tx1"/>
                </a:solidFill>
                <a:latin typeface="+mn-lt"/>
                <a:ea typeface="+mn-ea"/>
                <a:cs typeface="+mn-cs"/>
              </a:rPr>
              <a:t>by-product</a:t>
            </a:r>
            <a:r>
              <a:rPr lang="nl-BE" sz="1200" kern="1200" dirty="0" smtClean="0">
                <a:solidFill>
                  <a:schemeClr val="tx1"/>
                </a:solidFill>
                <a:latin typeface="+mn-lt"/>
                <a:ea typeface="+mn-ea"/>
                <a:cs typeface="+mn-cs"/>
              </a:rPr>
              <a:t> of </a:t>
            </a:r>
            <a:r>
              <a:rPr lang="nl-BE" sz="1200" kern="1200" dirty="0" err="1" smtClean="0">
                <a:solidFill>
                  <a:schemeClr val="tx1"/>
                </a:solidFill>
                <a:latin typeface="+mn-lt"/>
                <a:ea typeface="+mn-ea"/>
                <a:cs typeface="+mn-cs"/>
              </a:rPr>
              <a:t>combustion</a:t>
            </a:r>
            <a:r>
              <a:rPr lang="nl-BE" sz="1200" kern="1200" dirty="0" smtClean="0">
                <a:solidFill>
                  <a:schemeClr val="tx1"/>
                </a:solidFill>
                <a:latin typeface="+mn-lt"/>
                <a:ea typeface="+mn-ea"/>
                <a:cs typeface="+mn-cs"/>
              </a:rPr>
              <a:t> and </a:t>
            </a:r>
            <a:r>
              <a:rPr lang="nl-BE" sz="1200" kern="1200" dirty="0" err="1" smtClean="0">
                <a:solidFill>
                  <a:schemeClr val="tx1"/>
                </a:solidFill>
                <a:latin typeface="+mn-lt"/>
                <a:ea typeface="+mn-ea"/>
                <a:cs typeface="+mn-cs"/>
              </a:rPr>
              <a:t>certain</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other</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natural</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processes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Thus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it</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may</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be</a:t>
            </a:r>
            <a:r>
              <a:rPr lang="nl-BE" sz="1200" kern="1200" dirty="0" smtClean="0">
                <a:solidFill>
                  <a:schemeClr val="tx1"/>
                </a:solidFill>
                <a:latin typeface="+mn-lt"/>
                <a:ea typeface="+mn-ea"/>
                <a:cs typeface="+mn-cs"/>
              </a:rPr>
              <a:t> present in </a:t>
            </a:r>
            <a:r>
              <a:rPr lang="nl-BE" sz="1200" kern="1200" dirty="0" err="1" smtClean="0">
                <a:solidFill>
                  <a:schemeClr val="tx1"/>
                </a:solidFill>
                <a:latin typeface="+mn-lt"/>
                <a:ea typeface="+mn-ea"/>
                <a:cs typeface="+mn-cs"/>
              </a:rPr>
              <a:t>substantial</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concentrations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both</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indoors</a:t>
            </a:r>
            <a:r>
              <a:rPr lang="nl-BE" sz="1200" kern="1200" dirty="0" smtClean="0">
                <a:solidFill>
                  <a:schemeClr val="tx1"/>
                </a:solidFill>
                <a:latin typeface="+mn-lt"/>
                <a:ea typeface="+mn-ea"/>
                <a:cs typeface="+mn-cs"/>
              </a:rPr>
              <a:t> and </a:t>
            </a:r>
            <a:r>
              <a:rPr lang="nl-BE" sz="1200" kern="1200" dirty="0" err="1" smtClean="0">
                <a:solidFill>
                  <a:schemeClr val="tx1"/>
                </a:solidFill>
                <a:latin typeface="+mn-lt"/>
                <a:ea typeface="+mn-ea"/>
                <a:cs typeface="+mn-cs"/>
              </a:rPr>
              <a:t>outdoors</a:t>
            </a:r>
            <a:r>
              <a:rPr lang="nl-BE" sz="1200" kern="1200" dirty="0" smtClean="0">
                <a:solidFill>
                  <a:schemeClr val="tx1"/>
                </a:solidFill>
                <a:latin typeface="+mn-lt"/>
                <a:ea typeface="+mn-ea"/>
                <a:cs typeface="+mn-cs"/>
              </a:rPr>
              <a:t>.</a:t>
            </a:r>
          </a:p>
          <a:p>
            <a:r>
              <a:rPr lang="nl-BE" sz="1200" kern="1200" dirty="0" err="1" smtClean="0">
                <a:solidFill>
                  <a:schemeClr val="tx1"/>
                </a:solidFill>
                <a:latin typeface="+mn-lt"/>
                <a:ea typeface="+mn-ea"/>
                <a:cs typeface="+mn-cs"/>
              </a:rPr>
              <a:t>Sources</a:t>
            </a:r>
            <a:r>
              <a:rPr lang="nl-BE" sz="1200" kern="1200" dirty="0" smtClean="0">
                <a:solidFill>
                  <a:schemeClr val="tx1"/>
                </a:solidFill>
                <a:latin typeface="+mn-lt"/>
                <a:ea typeface="+mn-ea"/>
                <a:cs typeface="+mn-cs"/>
              </a:rPr>
              <a:t> of formaldehyde in the home </a:t>
            </a:r>
            <a:r>
              <a:rPr lang="nl-BE" sz="1200" kern="1200" dirty="0" err="1" smtClean="0">
                <a:solidFill>
                  <a:schemeClr val="tx1"/>
                </a:solidFill>
                <a:latin typeface="+mn-lt"/>
                <a:ea typeface="+mn-ea"/>
                <a:cs typeface="+mn-cs"/>
              </a:rPr>
              <a:t>include</a:t>
            </a:r>
            <a:r>
              <a:rPr lang="nl-BE" sz="1200" kern="1200" dirty="0" smtClean="0">
                <a:solidFill>
                  <a:schemeClr val="tx1"/>
                </a:solidFill>
                <a:latin typeface="+mn-lt"/>
                <a:ea typeface="+mn-ea"/>
                <a:cs typeface="+mn-cs"/>
              </a:rPr>
              <a:t> building </a:t>
            </a:r>
            <a:r>
              <a:rPr lang="nl-BE" sz="1200" kern="1200" dirty="0" err="1" smtClean="0">
                <a:solidFill>
                  <a:schemeClr val="tx1"/>
                </a:solidFill>
                <a:latin typeface="+mn-lt"/>
                <a:ea typeface="+mn-ea"/>
                <a:cs typeface="+mn-cs"/>
              </a:rPr>
              <a:t>materials</a:t>
            </a:r>
            <a:r>
              <a:rPr lang="nl-BE" sz="1200" kern="1200" dirty="0" smtClean="0">
                <a:solidFill>
                  <a:schemeClr val="tx1"/>
                </a:solidFill>
                <a:latin typeface="+mn-lt"/>
                <a:ea typeface="+mn-ea"/>
                <a:cs typeface="+mn-cs"/>
              </a:rPr>
              <a:t>, smoking, </a:t>
            </a:r>
            <a:r>
              <a:rPr lang="nl-BE" sz="1200" kern="1200" dirty="0" err="1" smtClean="0">
                <a:solidFill>
                  <a:schemeClr val="tx1"/>
                </a:solidFill>
                <a:latin typeface="+mn-lt"/>
                <a:ea typeface="+mn-ea"/>
                <a:cs typeface="+mn-cs"/>
              </a:rPr>
              <a:t>household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products</a:t>
            </a:r>
            <a:r>
              <a:rPr lang="nl-BE" sz="1200" kern="1200" dirty="0" smtClean="0">
                <a:solidFill>
                  <a:schemeClr val="tx1"/>
                </a:solidFill>
                <a:latin typeface="+mn-lt"/>
                <a:ea typeface="+mn-ea"/>
                <a:cs typeface="+mn-cs"/>
              </a:rPr>
              <a:t>, and the </a:t>
            </a:r>
            <a:r>
              <a:rPr lang="nl-BE" sz="1200" kern="1200" dirty="0" err="1" smtClean="0">
                <a:solidFill>
                  <a:schemeClr val="tx1"/>
                </a:solidFill>
                <a:latin typeface="+mn-lt"/>
                <a:ea typeface="+mn-ea"/>
                <a:cs typeface="+mn-cs"/>
              </a:rPr>
              <a:t>use</a:t>
            </a:r>
            <a:r>
              <a:rPr lang="nl-BE" sz="1200" kern="1200" dirty="0" smtClean="0">
                <a:solidFill>
                  <a:schemeClr val="tx1"/>
                </a:solidFill>
                <a:latin typeface="+mn-lt"/>
                <a:ea typeface="+mn-ea"/>
                <a:cs typeface="+mn-cs"/>
              </a:rPr>
              <a:t> of </a:t>
            </a:r>
            <a:r>
              <a:rPr lang="nl-BE" sz="1200" kern="1200" dirty="0" err="1" smtClean="0">
                <a:solidFill>
                  <a:schemeClr val="tx1"/>
                </a:solidFill>
                <a:latin typeface="+mn-lt"/>
                <a:ea typeface="+mn-ea"/>
                <a:cs typeface="+mn-cs"/>
              </a:rPr>
              <a:t>unvented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fuel-burning</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appliances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like</a:t>
            </a:r>
            <a:r>
              <a:rPr lang="nl-BE" sz="1200" kern="1200" dirty="0" smtClean="0">
                <a:solidFill>
                  <a:schemeClr val="tx1"/>
                </a:solidFill>
                <a:latin typeface="+mn-lt"/>
                <a:ea typeface="+mn-ea"/>
                <a:cs typeface="+mn-cs"/>
              </a:rPr>
              <a:t> gas </a:t>
            </a:r>
            <a:r>
              <a:rPr lang="nl-BE" sz="1200" kern="1200" dirty="0" err="1" smtClean="0">
                <a:solidFill>
                  <a:schemeClr val="tx1"/>
                </a:solidFill>
                <a:latin typeface="+mn-lt"/>
                <a:ea typeface="+mn-ea"/>
                <a:cs typeface="+mn-cs"/>
              </a:rPr>
              <a:t>stoves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or</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kerosene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space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heaters</a:t>
            </a:r>
            <a:r>
              <a:rPr lang="nl-BE" sz="1200" kern="1200" dirty="0" smtClean="0">
                <a:solidFill>
                  <a:schemeClr val="tx1"/>
                </a:solidFill>
                <a:latin typeface="+mn-lt"/>
                <a:ea typeface="+mn-ea"/>
                <a:cs typeface="+mn-cs"/>
              </a:rPr>
              <a:t>. Formaldehyde, </a:t>
            </a:r>
            <a:r>
              <a:rPr lang="nl-BE" sz="1200" kern="1200" dirty="0" err="1" smtClean="0">
                <a:solidFill>
                  <a:schemeClr val="tx1"/>
                </a:solidFill>
                <a:latin typeface="+mn-lt"/>
                <a:ea typeface="+mn-ea"/>
                <a:cs typeface="+mn-cs"/>
              </a:rPr>
              <a:t>by</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itself</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or</a:t>
            </a:r>
            <a:r>
              <a:rPr lang="nl-BE" sz="1200" kern="1200" dirty="0" smtClean="0">
                <a:solidFill>
                  <a:schemeClr val="tx1"/>
                </a:solidFill>
                <a:latin typeface="+mn-lt"/>
                <a:ea typeface="+mn-ea"/>
                <a:cs typeface="+mn-cs"/>
              </a:rPr>
              <a:t> in </a:t>
            </a:r>
            <a:r>
              <a:rPr lang="nl-BE" sz="1200" kern="1200" dirty="0" err="1" smtClean="0">
                <a:solidFill>
                  <a:schemeClr val="tx1"/>
                </a:solidFill>
                <a:latin typeface="+mn-lt"/>
                <a:ea typeface="+mn-ea"/>
                <a:cs typeface="+mn-cs"/>
              </a:rPr>
              <a:t>combination</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with</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other</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chemicals</a:t>
            </a:r>
            <a:r>
              <a:rPr lang="nl-BE" sz="1200" kern="1200" dirty="0" smtClean="0">
                <a:solidFill>
                  <a:schemeClr val="tx1"/>
                </a:solidFill>
                <a:latin typeface="+mn-lt"/>
                <a:ea typeface="+mn-ea"/>
                <a:cs typeface="+mn-cs"/>
              </a:rPr>
              <a:t>, serves a </a:t>
            </a:r>
            <a:r>
              <a:rPr lang="nl-BE" sz="1200" kern="1200" dirty="0" err="1" smtClean="0">
                <a:solidFill>
                  <a:schemeClr val="tx1"/>
                </a:solidFill>
                <a:latin typeface="+mn-lt"/>
                <a:ea typeface="+mn-ea"/>
                <a:cs typeface="+mn-cs"/>
              </a:rPr>
              <a:t>number</a:t>
            </a:r>
            <a:r>
              <a:rPr lang="nl-BE" sz="1200" kern="1200" dirty="0" smtClean="0">
                <a:solidFill>
                  <a:schemeClr val="tx1"/>
                </a:solidFill>
                <a:latin typeface="+mn-lt"/>
                <a:ea typeface="+mn-ea"/>
                <a:cs typeface="+mn-cs"/>
              </a:rPr>
              <a:t> of </a:t>
            </a:r>
            <a:r>
              <a:rPr lang="nl-BE" sz="1200" kern="1200" dirty="0" err="1" smtClean="0">
                <a:solidFill>
                  <a:schemeClr val="tx1"/>
                </a:solidFill>
                <a:latin typeface="+mn-lt"/>
                <a:ea typeface="+mn-ea"/>
                <a:cs typeface="+mn-cs"/>
              </a:rPr>
              <a:t>purposes</a:t>
            </a:r>
            <a:r>
              <a:rPr lang="nl-BE" sz="1200" kern="1200" dirty="0" smtClean="0">
                <a:solidFill>
                  <a:schemeClr val="tx1"/>
                </a:solidFill>
                <a:latin typeface="+mn-lt"/>
                <a:ea typeface="+mn-ea"/>
                <a:cs typeface="+mn-cs"/>
              </a:rPr>
              <a:t> in </a:t>
            </a:r>
            <a:r>
              <a:rPr lang="nl-BE" sz="1200" kern="1200" dirty="0" err="1" smtClean="0">
                <a:solidFill>
                  <a:schemeClr val="tx1"/>
                </a:solidFill>
                <a:latin typeface="+mn-lt"/>
                <a:ea typeface="+mn-ea"/>
                <a:cs typeface="+mn-cs"/>
              </a:rPr>
              <a:t>manufactured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products</a:t>
            </a:r>
            <a:r>
              <a:rPr lang="nl-BE" sz="1200" kern="1200" dirty="0" smtClean="0">
                <a:solidFill>
                  <a:schemeClr val="tx1"/>
                </a:solidFill>
                <a:latin typeface="+mn-lt"/>
                <a:ea typeface="+mn-ea"/>
                <a:cs typeface="+mn-cs"/>
              </a:rPr>
              <a:t>. For </a:t>
            </a:r>
            <a:r>
              <a:rPr lang="nl-BE" sz="1200" kern="1200" dirty="0" err="1" smtClean="0">
                <a:solidFill>
                  <a:schemeClr val="tx1"/>
                </a:solidFill>
                <a:latin typeface="+mn-lt"/>
                <a:ea typeface="+mn-ea"/>
                <a:cs typeface="+mn-cs"/>
              </a:rPr>
              <a:t>example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it</a:t>
            </a:r>
            <a:r>
              <a:rPr lang="nl-BE" sz="1200" kern="1200" dirty="0" smtClean="0">
                <a:solidFill>
                  <a:schemeClr val="tx1"/>
                </a:solidFill>
                <a:latin typeface="+mn-lt"/>
                <a:ea typeface="+mn-ea"/>
                <a:cs typeface="+mn-cs"/>
              </a:rPr>
              <a:t> is </a:t>
            </a:r>
            <a:r>
              <a:rPr lang="nl-BE" sz="1200" kern="1200" dirty="0" err="1" smtClean="0">
                <a:solidFill>
                  <a:schemeClr val="tx1"/>
                </a:solidFill>
                <a:latin typeface="+mn-lt"/>
                <a:ea typeface="+mn-ea"/>
                <a:cs typeface="+mn-cs"/>
              </a:rPr>
              <a:t>used</a:t>
            </a:r>
            <a:r>
              <a:rPr lang="nl-BE" sz="1200" kern="1200" dirty="0" smtClean="0">
                <a:solidFill>
                  <a:schemeClr val="tx1"/>
                </a:solidFill>
                <a:latin typeface="+mn-lt"/>
                <a:ea typeface="+mn-ea"/>
                <a:cs typeface="+mn-cs"/>
              </a:rPr>
              <a:t> to </a:t>
            </a:r>
            <a:r>
              <a:rPr lang="nl-BE" sz="1200" kern="1200" dirty="0" err="1" smtClean="0">
                <a:solidFill>
                  <a:schemeClr val="tx1"/>
                </a:solidFill>
                <a:latin typeface="+mn-lt"/>
                <a:ea typeface="+mn-ea"/>
                <a:cs typeface="+mn-cs"/>
              </a:rPr>
              <a:t>add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permanent-press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qualities</a:t>
            </a:r>
            <a:r>
              <a:rPr lang="nl-BE" sz="1200" kern="1200" dirty="0" smtClean="0">
                <a:solidFill>
                  <a:schemeClr val="tx1"/>
                </a:solidFill>
                <a:latin typeface="+mn-lt"/>
                <a:ea typeface="+mn-ea"/>
                <a:cs typeface="+mn-cs"/>
              </a:rPr>
              <a:t> to </a:t>
            </a:r>
            <a:r>
              <a:rPr lang="nl-BE" sz="1200" kern="1200" dirty="0" err="1" smtClean="0">
                <a:solidFill>
                  <a:schemeClr val="tx1"/>
                </a:solidFill>
                <a:latin typeface="+mn-lt"/>
                <a:ea typeface="+mn-ea"/>
                <a:cs typeface="+mn-cs"/>
              </a:rPr>
              <a:t>clothing</a:t>
            </a:r>
            <a:r>
              <a:rPr lang="nl-BE" sz="1200" kern="1200" dirty="0" smtClean="0">
                <a:solidFill>
                  <a:schemeClr val="tx1"/>
                </a:solidFill>
                <a:latin typeface="+mn-lt"/>
                <a:ea typeface="+mn-ea"/>
                <a:cs typeface="+mn-cs"/>
              </a:rPr>
              <a:t> and </a:t>
            </a:r>
            <a:r>
              <a:rPr lang="nl-BE" sz="1200" kern="1200" dirty="0" err="1" smtClean="0">
                <a:solidFill>
                  <a:schemeClr val="tx1"/>
                </a:solidFill>
                <a:latin typeface="+mn-lt"/>
                <a:ea typeface="+mn-ea"/>
                <a:cs typeface="+mn-cs"/>
              </a:rPr>
              <a:t>draperies</a:t>
            </a:r>
            <a:r>
              <a:rPr lang="nl-BE" sz="1200" kern="1200" dirty="0" smtClean="0">
                <a:solidFill>
                  <a:schemeClr val="tx1"/>
                </a:solidFill>
                <a:latin typeface="+mn-lt"/>
                <a:ea typeface="+mn-ea"/>
                <a:cs typeface="+mn-cs"/>
              </a:rPr>
              <a:t>, as a component of </a:t>
            </a:r>
            <a:r>
              <a:rPr lang="nl-BE" sz="1200" kern="1200" dirty="0" err="1" smtClean="0">
                <a:solidFill>
                  <a:schemeClr val="tx1"/>
                </a:solidFill>
                <a:latin typeface="+mn-lt"/>
                <a:ea typeface="+mn-ea"/>
                <a:cs typeface="+mn-cs"/>
              </a:rPr>
              <a:t>glues</a:t>
            </a:r>
            <a:r>
              <a:rPr lang="nl-BE" sz="1200" kern="1200" dirty="0" smtClean="0">
                <a:solidFill>
                  <a:schemeClr val="tx1"/>
                </a:solidFill>
                <a:latin typeface="+mn-lt"/>
                <a:ea typeface="+mn-ea"/>
                <a:cs typeface="+mn-cs"/>
              </a:rPr>
              <a:t> and </a:t>
            </a:r>
            <a:r>
              <a:rPr lang="nl-BE" sz="1200" kern="1200" dirty="0" err="1" smtClean="0">
                <a:solidFill>
                  <a:schemeClr val="tx1"/>
                </a:solidFill>
                <a:latin typeface="+mn-lt"/>
                <a:ea typeface="+mn-ea"/>
                <a:cs typeface="+mn-cs"/>
              </a:rPr>
              <a:t>adhesives</a:t>
            </a:r>
            <a:r>
              <a:rPr lang="nl-BE" sz="1200" kern="1200" dirty="0" smtClean="0">
                <a:solidFill>
                  <a:schemeClr val="tx1"/>
                </a:solidFill>
                <a:latin typeface="+mn-lt"/>
                <a:ea typeface="+mn-ea"/>
                <a:cs typeface="+mn-cs"/>
              </a:rPr>
              <a:t>, and as a </a:t>
            </a:r>
            <a:r>
              <a:rPr lang="nl-BE" sz="1200" kern="1200" dirty="0" err="1" smtClean="0">
                <a:solidFill>
                  <a:schemeClr val="tx1"/>
                </a:solidFill>
                <a:latin typeface="+mn-lt"/>
                <a:ea typeface="+mn-ea"/>
                <a:cs typeface="+mn-cs"/>
              </a:rPr>
              <a:t>preservative</a:t>
            </a:r>
            <a:r>
              <a:rPr lang="nl-BE" sz="1200" kern="1200" dirty="0" smtClean="0">
                <a:solidFill>
                  <a:schemeClr val="tx1"/>
                </a:solidFill>
                <a:latin typeface="+mn-lt"/>
                <a:ea typeface="+mn-ea"/>
                <a:cs typeface="+mn-cs"/>
              </a:rPr>
              <a:t> in </a:t>
            </a:r>
            <a:r>
              <a:rPr lang="nl-BE" sz="1200" kern="1200" dirty="0" err="1" smtClean="0">
                <a:solidFill>
                  <a:schemeClr val="tx1"/>
                </a:solidFill>
                <a:latin typeface="+mn-lt"/>
                <a:ea typeface="+mn-ea"/>
                <a:cs typeface="+mn-cs"/>
              </a:rPr>
              <a:t>some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paints</a:t>
            </a:r>
            <a:r>
              <a:rPr lang="nl-BE" sz="1200" kern="1200" dirty="0" smtClean="0">
                <a:solidFill>
                  <a:schemeClr val="tx1"/>
                </a:solidFill>
                <a:latin typeface="+mn-lt"/>
                <a:ea typeface="+mn-ea"/>
                <a:cs typeface="+mn-cs"/>
              </a:rPr>
              <a:t> and </a:t>
            </a:r>
            <a:r>
              <a:rPr lang="nl-BE" sz="1200" kern="1200" dirty="0" err="1" smtClean="0">
                <a:solidFill>
                  <a:schemeClr val="tx1"/>
                </a:solidFill>
                <a:latin typeface="+mn-lt"/>
                <a:ea typeface="+mn-ea"/>
                <a:cs typeface="+mn-cs"/>
              </a:rPr>
              <a:t>coating</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products</a:t>
            </a:r>
            <a:r>
              <a:rPr lang="nl-BE" sz="1200" kern="1200" dirty="0" smtClean="0">
                <a:solidFill>
                  <a:schemeClr val="tx1"/>
                </a:solidFill>
                <a:latin typeface="+mn-lt"/>
                <a:ea typeface="+mn-ea"/>
                <a:cs typeface="+mn-cs"/>
              </a:rPr>
              <a:t>.</a:t>
            </a:r>
          </a:p>
          <a:p>
            <a:r>
              <a:rPr lang="nl-BE" sz="1200" kern="1200" dirty="0" smtClean="0">
                <a:solidFill>
                  <a:schemeClr val="tx1"/>
                </a:solidFill>
                <a:latin typeface="+mn-lt"/>
                <a:ea typeface="+mn-ea"/>
                <a:cs typeface="+mn-cs"/>
              </a:rPr>
              <a:t>In homes, the most significant </a:t>
            </a:r>
            <a:r>
              <a:rPr lang="nl-BE" sz="1200" kern="1200" dirty="0" err="1" smtClean="0">
                <a:solidFill>
                  <a:schemeClr val="tx1"/>
                </a:solidFill>
                <a:latin typeface="+mn-lt"/>
                <a:ea typeface="+mn-ea"/>
                <a:cs typeface="+mn-cs"/>
              </a:rPr>
              <a:t>sources</a:t>
            </a:r>
            <a:r>
              <a:rPr lang="nl-BE" sz="1200" kern="1200" dirty="0" smtClean="0">
                <a:solidFill>
                  <a:schemeClr val="tx1"/>
                </a:solidFill>
                <a:latin typeface="+mn-lt"/>
                <a:ea typeface="+mn-ea"/>
                <a:cs typeface="+mn-cs"/>
              </a:rPr>
              <a:t> of formaldehyde are </a:t>
            </a:r>
            <a:r>
              <a:rPr lang="nl-BE" sz="1200" kern="1200" dirty="0" err="1" smtClean="0">
                <a:solidFill>
                  <a:schemeClr val="tx1"/>
                </a:solidFill>
                <a:latin typeface="+mn-lt"/>
                <a:ea typeface="+mn-ea"/>
                <a:cs typeface="+mn-cs"/>
              </a:rPr>
              <a:t>likely</a:t>
            </a:r>
            <a:r>
              <a:rPr lang="nl-BE" sz="1200" kern="1200" dirty="0" smtClean="0">
                <a:solidFill>
                  <a:schemeClr val="tx1"/>
                </a:solidFill>
                <a:latin typeface="+mn-lt"/>
                <a:ea typeface="+mn-ea"/>
                <a:cs typeface="+mn-cs"/>
              </a:rPr>
              <a:t> to </a:t>
            </a:r>
            <a:r>
              <a:rPr lang="nl-BE" sz="1200" kern="1200" dirty="0" err="1" smtClean="0">
                <a:solidFill>
                  <a:schemeClr val="tx1"/>
                </a:solidFill>
                <a:latin typeface="+mn-lt"/>
                <a:ea typeface="+mn-ea"/>
                <a:cs typeface="+mn-cs"/>
              </a:rPr>
              <a:t>be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pressed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wood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products</a:t>
            </a:r>
            <a:r>
              <a:rPr lang="nl-BE" sz="1200" kern="1200" dirty="0" smtClean="0">
                <a:solidFill>
                  <a:schemeClr val="tx1"/>
                </a:solidFill>
                <a:latin typeface="+mn-lt"/>
                <a:ea typeface="+mn-ea"/>
                <a:cs typeface="+mn-cs"/>
              </a:rPr>
              <a:t> made </a:t>
            </a:r>
            <a:r>
              <a:rPr lang="nl-BE" sz="1200" kern="1200" dirty="0" err="1" smtClean="0">
                <a:solidFill>
                  <a:schemeClr val="tx1"/>
                </a:solidFill>
                <a:latin typeface="+mn-lt"/>
                <a:ea typeface="+mn-ea"/>
                <a:cs typeface="+mn-cs"/>
              </a:rPr>
              <a:t>using</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adhesives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that</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contain</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urea-formaldehyde</a:t>
            </a:r>
            <a:r>
              <a:rPr lang="nl-BE" sz="1200" kern="1200" dirty="0" smtClean="0">
                <a:solidFill>
                  <a:schemeClr val="tx1"/>
                </a:solidFill>
                <a:latin typeface="+mn-lt"/>
                <a:ea typeface="+mn-ea"/>
                <a:cs typeface="+mn-cs"/>
              </a:rPr>
              <a:t> (UF) </a:t>
            </a:r>
            <a:r>
              <a:rPr lang="nl-BE" sz="1200" kern="1200" dirty="0" err="1" smtClean="0">
                <a:solidFill>
                  <a:schemeClr val="tx1"/>
                </a:solidFill>
                <a:latin typeface="+mn-lt"/>
                <a:ea typeface="+mn-ea"/>
                <a:cs typeface="+mn-cs"/>
              </a:rPr>
              <a:t>resins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Pressed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wood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products</a:t>
            </a:r>
            <a:r>
              <a:rPr lang="nl-BE" sz="1200" kern="1200" dirty="0" smtClean="0">
                <a:solidFill>
                  <a:schemeClr val="tx1"/>
                </a:solidFill>
                <a:latin typeface="+mn-lt"/>
                <a:ea typeface="+mn-ea"/>
                <a:cs typeface="+mn-cs"/>
              </a:rPr>
              <a:t> made </a:t>
            </a:r>
            <a:r>
              <a:rPr lang="nl-BE" sz="1200" kern="1200" dirty="0" err="1" smtClean="0">
                <a:solidFill>
                  <a:schemeClr val="tx1"/>
                </a:solidFill>
                <a:latin typeface="+mn-lt"/>
                <a:ea typeface="+mn-ea"/>
                <a:cs typeface="+mn-cs"/>
              </a:rPr>
              <a:t>for</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indoor</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use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include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particleboard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used</a:t>
            </a:r>
            <a:r>
              <a:rPr lang="nl-BE" sz="1200" kern="1200" dirty="0" smtClean="0">
                <a:solidFill>
                  <a:schemeClr val="tx1"/>
                </a:solidFill>
                <a:latin typeface="+mn-lt"/>
                <a:ea typeface="+mn-ea"/>
                <a:cs typeface="+mn-cs"/>
              </a:rPr>
              <a:t> as </a:t>
            </a:r>
            <a:r>
              <a:rPr lang="nl-BE" sz="1200" kern="1200" dirty="0" err="1" smtClean="0">
                <a:solidFill>
                  <a:schemeClr val="tx1"/>
                </a:solidFill>
                <a:latin typeface="+mn-lt"/>
                <a:ea typeface="+mn-ea"/>
                <a:cs typeface="+mn-cs"/>
              </a:rPr>
              <a:t>subflooring</a:t>
            </a:r>
            <a:r>
              <a:rPr lang="nl-BE" sz="1200" kern="1200" dirty="0" smtClean="0">
                <a:solidFill>
                  <a:schemeClr val="tx1"/>
                </a:solidFill>
                <a:latin typeface="+mn-lt"/>
                <a:ea typeface="+mn-ea"/>
                <a:cs typeface="+mn-cs"/>
              </a:rPr>
              <a:t> and </a:t>
            </a:r>
            <a:r>
              <a:rPr lang="nl-BE" sz="1200" kern="1200" dirty="0" err="1" smtClean="0">
                <a:solidFill>
                  <a:schemeClr val="tx1"/>
                </a:solidFill>
                <a:latin typeface="+mn-lt"/>
                <a:ea typeface="+mn-ea"/>
                <a:cs typeface="+mn-cs"/>
              </a:rPr>
              <a:t>shelving</a:t>
            </a:r>
            <a:r>
              <a:rPr lang="nl-BE" sz="1200" kern="1200" dirty="0" smtClean="0">
                <a:solidFill>
                  <a:schemeClr val="tx1"/>
                </a:solidFill>
                <a:latin typeface="+mn-lt"/>
                <a:ea typeface="+mn-ea"/>
                <a:cs typeface="+mn-cs"/>
              </a:rPr>
              <a:t> and in </a:t>
            </a:r>
            <a:r>
              <a:rPr lang="nl-BE" sz="1200" kern="1200" dirty="0" err="1" smtClean="0">
                <a:solidFill>
                  <a:schemeClr val="tx1"/>
                </a:solidFill>
                <a:latin typeface="+mn-lt"/>
                <a:ea typeface="+mn-ea"/>
                <a:cs typeface="+mn-cs"/>
              </a:rPr>
              <a:t>cabinetry</a:t>
            </a:r>
            <a:r>
              <a:rPr lang="nl-BE" sz="1200" kern="1200" dirty="0" smtClean="0">
                <a:solidFill>
                  <a:schemeClr val="tx1"/>
                </a:solidFill>
                <a:latin typeface="+mn-lt"/>
                <a:ea typeface="+mn-ea"/>
                <a:cs typeface="+mn-cs"/>
              </a:rPr>
              <a:t> and </a:t>
            </a:r>
            <a:r>
              <a:rPr lang="nl-BE" sz="1200" kern="1200" dirty="0" err="1" smtClean="0">
                <a:solidFill>
                  <a:schemeClr val="tx1"/>
                </a:solidFill>
                <a:latin typeface="+mn-lt"/>
                <a:ea typeface="+mn-ea"/>
                <a:cs typeface="+mn-cs"/>
              </a:rPr>
              <a:t>furniture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hardwood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plywood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paneling</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used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for</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decorative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wall</a:t>
            </a:r>
            <a:r>
              <a:rPr lang="nl-BE" sz="1200" kern="1200" dirty="0" smtClean="0">
                <a:solidFill>
                  <a:schemeClr val="tx1"/>
                </a:solidFill>
                <a:latin typeface="+mn-lt"/>
                <a:ea typeface="+mn-ea"/>
                <a:cs typeface="+mn-cs"/>
              </a:rPr>
              <a:t> covering and </a:t>
            </a:r>
            <a:r>
              <a:rPr lang="nl-BE" sz="1200" kern="1200" dirty="0" err="1" smtClean="0">
                <a:solidFill>
                  <a:schemeClr val="tx1"/>
                </a:solidFill>
                <a:latin typeface="+mn-lt"/>
                <a:ea typeface="+mn-ea"/>
                <a:cs typeface="+mn-cs"/>
              </a:rPr>
              <a:t>used</a:t>
            </a:r>
            <a:r>
              <a:rPr lang="nl-BE" sz="1200" kern="1200" dirty="0" smtClean="0">
                <a:solidFill>
                  <a:schemeClr val="tx1"/>
                </a:solidFill>
                <a:latin typeface="+mn-lt"/>
                <a:ea typeface="+mn-ea"/>
                <a:cs typeface="+mn-cs"/>
              </a:rPr>
              <a:t> in </a:t>
            </a:r>
            <a:r>
              <a:rPr lang="nl-BE" sz="1200" kern="1200" dirty="0" err="1" smtClean="0">
                <a:solidFill>
                  <a:schemeClr val="tx1"/>
                </a:solidFill>
                <a:latin typeface="+mn-lt"/>
                <a:ea typeface="+mn-ea"/>
                <a:cs typeface="+mn-cs"/>
              </a:rPr>
              <a:t>cabinets</a:t>
            </a:r>
            <a:r>
              <a:rPr lang="nl-BE" sz="1200" kern="1200" dirty="0" smtClean="0">
                <a:solidFill>
                  <a:schemeClr val="tx1"/>
                </a:solidFill>
                <a:latin typeface="+mn-lt"/>
                <a:ea typeface="+mn-ea"/>
                <a:cs typeface="+mn-cs"/>
              </a:rPr>
              <a:t> and </a:t>
            </a:r>
            <a:r>
              <a:rPr lang="nl-BE" sz="1200" kern="1200" dirty="0" err="1" smtClean="0">
                <a:solidFill>
                  <a:schemeClr val="tx1"/>
                </a:solidFill>
                <a:latin typeface="+mn-lt"/>
                <a:ea typeface="+mn-ea"/>
                <a:cs typeface="+mn-cs"/>
              </a:rPr>
              <a:t>furniture</a:t>
            </a:r>
            <a:r>
              <a:rPr lang="nl-BE" sz="1200" kern="1200" dirty="0" smtClean="0">
                <a:solidFill>
                  <a:schemeClr val="tx1"/>
                </a:solidFill>
                <a:latin typeface="+mn-lt"/>
                <a:ea typeface="+mn-ea"/>
                <a:cs typeface="+mn-cs"/>
              </a:rPr>
              <a:t>); and medium </a:t>
            </a:r>
            <a:r>
              <a:rPr lang="nl-BE" sz="1200" kern="1200" dirty="0" err="1" smtClean="0">
                <a:solidFill>
                  <a:schemeClr val="tx1"/>
                </a:solidFill>
                <a:latin typeface="+mn-lt"/>
                <a:ea typeface="+mn-ea"/>
                <a:cs typeface="+mn-cs"/>
              </a:rPr>
              <a:t>density</a:t>
            </a:r>
            <a:r>
              <a:rPr lang="nl-BE" sz="1200" kern="1200" dirty="0" smtClean="0">
                <a:solidFill>
                  <a:schemeClr val="tx1"/>
                </a:solidFill>
                <a:latin typeface="+mn-lt"/>
                <a:ea typeface="+mn-ea"/>
                <a:cs typeface="+mn-cs"/>
              </a:rPr>
              <a:t> fiberboard (</a:t>
            </a:r>
            <a:r>
              <a:rPr lang="nl-BE" sz="1200" kern="1200" dirty="0" err="1" smtClean="0">
                <a:solidFill>
                  <a:schemeClr val="tx1"/>
                </a:solidFill>
                <a:latin typeface="+mn-lt"/>
                <a:ea typeface="+mn-ea"/>
                <a:cs typeface="+mn-cs"/>
              </a:rPr>
              <a:t>used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for</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drawer</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fronts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cabinets</a:t>
            </a:r>
            <a:r>
              <a:rPr lang="nl-BE" sz="1200" kern="1200" dirty="0" smtClean="0">
                <a:solidFill>
                  <a:schemeClr val="tx1"/>
                </a:solidFill>
                <a:latin typeface="+mn-lt"/>
                <a:ea typeface="+mn-ea"/>
                <a:cs typeface="+mn-cs"/>
              </a:rPr>
              <a:t>, and </a:t>
            </a:r>
            <a:r>
              <a:rPr lang="nl-BE" sz="1200" kern="1200" dirty="0" err="1" smtClean="0">
                <a:solidFill>
                  <a:schemeClr val="tx1"/>
                </a:solidFill>
                <a:latin typeface="+mn-lt"/>
                <a:ea typeface="+mn-ea"/>
                <a:cs typeface="+mn-cs"/>
              </a:rPr>
              <a:t>furniture</a:t>
            </a:r>
            <a:r>
              <a:rPr lang="nl-BE" sz="1200" kern="1200" dirty="0" smtClean="0">
                <a:solidFill>
                  <a:schemeClr val="tx1"/>
                </a:solidFill>
                <a:latin typeface="+mn-lt"/>
                <a:ea typeface="+mn-ea"/>
                <a:cs typeface="+mn-cs"/>
              </a:rPr>
              <a:t> tops). Medium </a:t>
            </a:r>
            <a:r>
              <a:rPr lang="nl-BE" sz="1200" kern="1200" dirty="0" err="1" smtClean="0">
                <a:solidFill>
                  <a:schemeClr val="tx1"/>
                </a:solidFill>
                <a:latin typeface="+mn-lt"/>
                <a:ea typeface="+mn-ea"/>
                <a:cs typeface="+mn-cs"/>
              </a:rPr>
              <a:t>density</a:t>
            </a:r>
            <a:r>
              <a:rPr lang="nl-BE" sz="1200" kern="1200" dirty="0" smtClean="0">
                <a:solidFill>
                  <a:schemeClr val="tx1"/>
                </a:solidFill>
                <a:latin typeface="+mn-lt"/>
                <a:ea typeface="+mn-ea"/>
                <a:cs typeface="+mn-cs"/>
              </a:rPr>
              <a:t> fiberboard </a:t>
            </a:r>
            <a:r>
              <a:rPr lang="nl-BE" sz="1200" kern="1200" dirty="0" err="1" smtClean="0">
                <a:solidFill>
                  <a:schemeClr val="tx1"/>
                </a:solidFill>
                <a:latin typeface="+mn-lt"/>
                <a:ea typeface="+mn-ea"/>
                <a:cs typeface="+mn-cs"/>
              </a:rPr>
              <a:t>contains</a:t>
            </a:r>
            <a:r>
              <a:rPr lang="nl-BE" sz="1200" kern="1200" dirty="0" smtClean="0">
                <a:solidFill>
                  <a:schemeClr val="tx1"/>
                </a:solidFill>
                <a:latin typeface="+mn-lt"/>
                <a:ea typeface="+mn-ea"/>
                <a:cs typeface="+mn-cs"/>
              </a:rPr>
              <a:t> a </a:t>
            </a:r>
            <a:r>
              <a:rPr lang="nl-BE" sz="1200" kern="1200" dirty="0" err="1" smtClean="0">
                <a:solidFill>
                  <a:schemeClr val="tx1"/>
                </a:solidFill>
                <a:latin typeface="+mn-lt"/>
                <a:ea typeface="+mn-ea"/>
                <a:cs typeface="+mn-cs"/>
              </a:rPr>
              <a:t>higher</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resin-to-wood</a:t>
            </a:r>
            <a:r>
              <a:rPr lang="nl-BE" sz="1200" kern="1200" dirty="0" smtClean="0">
                <a:solidFill>
                  <a:schemeClr val="tx1"/>
                </a:solidFill>
                <a:latin typeface="+mn-lt"/>
                <a:ea typeface="+mn-ea"/>
                <a:cs typeface="+mn-cs"/>
              </a:rPr>
              <a:t> ratio </a:t>
            </a:r>
            <a:r>
              <a:rPr lang="nl-BE" sz="1200" kern="1200" dirty="0" err="1" smtClean="0">
                <a:solidFill>
                  <a:schemeClr val="tx1"/>
                </a:solidFill>
                <a:latin typeface="+mn-lt"/>
                <a:ea typeface="+mn-ea"/>
                <a:cs typeface="+mn-cs"/>
              </a:rPr>
              <a:t>than</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any</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other</a:t>
            </a:r>
            <a:r>
              <a:rPr lang="nl-BE" sz="1200" kern="1200" dirty="0" smtClean="0">
                <a:solidFill>
                  <a:schemeClr val="tx1"/>
                </a:solidFill>
                <a:latin typeface="+mn-lt"/>
                <a:ea typeface="+mn-ea"/>
                <a:cs typeface="+mn-cs"/>
              </a:rPr>
              <a:t> UF </a:t>
            </a:r>
            <a:r>
              <a:rPr lang="nl-BE" sz="1200" kern="1200" dirty="0" err="1" smtClean="0">
                <a:solidFill>
                  <a:schemeClr val="tx1"/>
                </a:solidFill>
                <a:latin typeface="+mn-lt"/>
                <a:ea typeface="+mn-ea"/>
                <a:cs typeface="+mn-cs"/>
              </a:rPr>
              <a:t>pressed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wood</a:t>
            </a:r>
            <a:r>
              <a:rPr lang="nl-BE" sz="1200" kern="1200" dirty="0" smtClean="0">
                <a:solidFill>
                  <a:schemeClr val="tx1"/>
                </a:solidFill>
                <a:latin typeface="+mn-lt"/>
                <a:ea typeface="+mn-ea"/>
                <a:cs typeface="+mn-cs"/>
              </a:rPr>
              <a:t> product and is </a:t>
            </a:r>
            <a:r>
              <a:rPr lang="nl-BE" sz="1200" kern="1200" dirty="0" err="1" smtClean="0">
                <a:solidFill>
                  <a:schemeClr val="tx1"/>
                </a:solidFill>
                <a:latin typeface="+mn-lt"/>
                <a:ea typeface="+mn-ea"/>
                <a:cs typeface="+mn-cs"/>
              </a:rPr>
              <a:t>generally</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recognized</a:t>
            </a:r>
            <a:r>
              <a:rPr lang="nl-BE" sz="1200" kern="1200" dirty="0" smtClean="0">
                <a:solidFill>
                  <a:schemeClr val="tx1"/>
                </a:solidFill>
                <a:latin typeface="+mn-lt"/>
                <a:ea typeface="+mn-ea"/>
                <a:cs typeface="+mn-cs"/>
              </a:rPr>
              <a:t> as </a:t>
            </a:r>
            <a:r>
              <a:rPr lang="nl-BE" sz="1200" kern="1200" dirty="0" err="1" smtClean="0">
                <a:solidFill>
                  <a:schemeClr val="tx1"/>
                </a:solidFill>
                <a:latin typeface="+mn-lt"/>
                <a:ea typeface="+mn-ea"/>
                <a:cs typeface="+mn-cs"/>
              </a:rPr>
              <a:t>being</a:t>
            </a:r>
            <a:r>
              <a:rPr lang="nl-BE" sz="1200" kern="1200" dirty="0" smtClean="0">
                <a:solidFill>
                  <a:schemeClr val="tx1"/>
                </a:solidFill>
                <a:latin typeface="+mn-lt"/>
                <a:ea typeface="+mn-ea"/>
                <a:cs typeface="+mn-cs"/>
              </a:rPr>
              <a:t> the </a:t>
            </a:r>
            <a:r>
              <a:rPr lang="nl-BE" sz="1200" kern="1200" dirty="0" err="1" smtClean="0">
                <a:solidFill>
                  <a:schemeClr val="tx1"/>
                </a:solidFill>
                <a:latin typeface="+mn-lt"/>
                <a:ea typeface="+mn-ea"/>
                <a:cs typeface="+mn-cs"/>
              </a:rPr>
              <a:t>highest</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formaldehyde-emitting</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pressed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wood</a:t>
            </a:r>
            <a:r>
              <a:rPr lang="nl-BE" sz="1200" kern="1200" dirty="0" smtClean="0">
                <a:solidFill>
                  <a:schemeClr val="tx1"/>
                </a:solidFill>
                <a:latin typeface="+mn-lt"/>
                <a:ea typeface="+mn-ea"/>
                <a:cs typeface="+mn-cs"/>
              </a:rPr>
              <a:t> product.</a:t>
            </a:r>
          </a:p>
          <a:p>
            <a:r>
              <a:rPr lang="nl-BE" sz="1200" kern="1200" dirty="0" err="1" smtClean="0">
                <a:solidFill>
                  <a:schemeClr val="tx1"/>
                </a:solidFill>
                <a:latin typeface="+mn-lt"/>
                <a:ea typeface="+mn-ea"/>
                <a:cs typeface="+mn-cs"/>
              </a:rPr>
              <a:t>Other</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pressed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wood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products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such</a:t>
            </a:r>
            <a:r>
              <a:rPr lang="nl-BE" sz="1200" kern="1200" dirty="0" smtClean="0">
                <a:solidFill>
                  <a:schemeClr val="tx1"/>
                </a:solidFill>
                <a:latin typeface="+mn-lt"/>
                <a:ea typeface="+mn-ea"/>
                <a:cs typeface="+mn-cs"/>
              </a:rPr>
              <a:t> as </a:t>
            </a:r>
            <a:r>
              <a:rPr lang="nl-BE" sz="1200" kern="1200" dirty="0" err="1" smtClean="0">
                <a:solidFill>
                  <a:schemeClr val="tx1"/>
                </a:solidFill>
                <a:latin typeface="+mn-lt"/>
                <a:ea typeface="+mn-ea"/>
                <a:cs typeface="+mn-cs"/>
              </a:rPr>
              <a:t>softwood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plywood</a:t>
            </a:r>
            <a:r>
              <a:rPr lang="nl-BE" sz="1200" kern="1200" dirty="0" smtClean="0">
                <a:solidFill>
                  <a:schemeClr val="tx1"/>
                </a:solidFill>
                <a:latin typeface="+mn-lt"/>
                <a:ea typeface="+mn-ea"/>
                <a:cs typeface="+mn-cs"/>
              </a:rPr>
              <a:t> and </a:t>
            </a:r>
            <a:r>
              <a:rPr lang="nl-BE" sz="1200" kern="1200" dirty="0" err="1" smtClean="0">
                <a:solidFill>
                  <a:schemeClr val="tx1"/>
                </a:solidFill>
                <a:latin typeface="+mn-lt"/>
                <a:ea typeface="+mn-ea"/>
                <a:cs typeface="+mn-cs"/>
              </a:rPr>
              <a:t>flake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or</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oriented</a:t>
            </a:r>
            <a:r>
              <a:rPr lang="nl-BE" sz="1200" kern="1200" dirty="0" smtClean="0">
                <a:solidFill>
                  <a:schemeClr val="tx1"/>
                </a:solidFill>
                <a:latin typeface="+mn-lt"/>
                <a:ea typeface="+mn-ea"/>
                <a:cs typeface="+mn-cs"/>
              </a:rPr>
              <a:t> strandboard, are </a:t>
            </a:r>
            <a:r>
              <a:rPr lang="nl-BE" sz="1200" kern="1200" dirty="0" err="1" smtClean="0">
                <a:solidFill>
                  <a:schemeClr val="tx1"/>
                </a:solidFill>
                <a:latin typeface="+mn-lt"/>
                <a:ea typeface="+mn-ea"/>
                <a:cs typeface="+mn-cs"/>
              </a:rPr>
              <a:t>produced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for</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exterior</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construction</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use</a:t>
            </a:r>
            <a:r>
              <a:rPr lang="nl-BE" sz="1200" kern="1200" dirty="0" smtClean="0">
                <a:solidFill>
                  <a:schemeClr val="tx1"/>
                </a:solidFill>
                <a:latin typeface="+mn-lt"/>
                <a:ea typeface="+mn-ea"/>
                <a:cs typeface="+mn-cs"/>
              </a:rPr>
              <a:t> and </a:t>
            </a:r>
            <a:r>
              <a:rPr lang="nl-BE" sz="1200" kern="1200" dirty="0" err="1" smtClean="0">
                <a:solidFill>
                  <a:schemeClr val="tx1"/>
                </a:solidFill>
                <a:latin typeface="+mn-lt"/>
                <a:ea typeface="+mn-ea"/>
                <a:cs typeface="+mn-cs"/>
              </a:rPr>
              <a:t>contain</a:t>
            </a:r>
            <a:r>
              <a:rPr lang="nl-BE" sz="1200" kern="1200" dirty="0" smtClean="0">
                <a:solidFill>
                  <a:schemeClr val="tx1"/>
                </a:solidFill>
                <a:latin typeface="+mn-lt"/>
                <a:ea typeface="+mn-ea"/>
                <a:cs typeface="+mn-cs"/>
              </a:rPr>
              <a:t> the </a:t>
            </a:r>
            <a:r>
              <a:rPr lang="nl-BE" sz="1200" kern="1200" dirty="0" err="1" smtClean="0">
                <a:solidFill>
                  <a:schemeClr val="tx1"/>
                </a:solidFill>
                <a:latin typeface="+mn-lt"/>
                <a:ea typeface="+mn-ea"/>
                <a:cs typeface="+mn-cs"/>
              </a:rPr>
              <a:t>dark</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or</a:t>
            </a:r>
            <a:r>
              <a:rPr lang="nl-BE" sz="1200" kern="1200" dirty="0" smtClean="0">
                <a:solidFill>
                  <a:schemeClr val="tx1"/>
                </a:solidFill>
                <a:latin typeface="+mn-lt"/>
                <a:ea typeface="+mn-ea"/>
                <a:cs typeface="+mn-cs"/>
              </a:rPr>
              <a:t> red/</a:t>
            </a:r>
            <a:r>
              <a:rPr lang="nl-BE" sz="1200" kern="1200" dirty="0" err="1" smtClean="0">
                <a:solidFill>
                  <a:schemeClr val="tx1"/>
                </a:solidFill>
                <a:latin typeface="+mn-lt"/>
                <a:ea typeface="+mn-ea"/>
                <a:cs typeface="+mn-cs"/>
              </a:rPr>
              <a:t>black-colored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phenol-formaldehyde</a:t>
            </a:r>
            <a:r>
              <a:rPr lang="nl-BE" sz="1200" kern="1200" dirty="0" smtClean="0">
                <a:solidFill>
                  <a:schemeClr val="tx1"/>
                </a:solidFill>
                <a:latin typeface="+mn-lt"/>
                <a:ea typeface="+mn-ea"/>
                <a:cs typeface="+mn-cs"/>
              </a:rPr>
              <a:t> (PF) </a:t>
            </a:r>
            <a:r>
              <a:rPr lang="nl-BE" sz="1200" kern="1200" dirty="0" err="1" smtClean="0">
                <a:solidFill>
                  <a:schemeClr val="tx1"/>
                </a:solidFill>
                <a:latin typeface="+mn-lt"/>
                <a:ea typeface="+mn-ea"/>
                <a:cs typeface="+mn-cs"/>
              </a:rPr>
              <a:t>resin</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Although</a:t>
            </a:r>
            <a:r>
              <a:rPr lang="nl-BE" sz="1200" kern="1200" dirty="0" smtClean="0">
                <a:solidFill>
                  <a:schemeClr val="tx1"/>
                </a:solidFill>
                <a:latin typeface="+mn-lt"/>
                <a:ea typeface="+mn-ea"/>
                <a:cs typeface="+mn-cs"/>
              </a:rPr>
              <a:t> formaldehyde is present in </a:t>
            </a:r>
            <a:r>
              <a:rPr lang="nl-BE" sz="1200" kern="1200" dirty="0" err="1" smtClean="0">
                <a:solidFill>
                  <a:schemeClr val="tx1"/>
                </a:solidFill>
                <a:latin typeface="+mn-lt"/>
                <a:ea typeface="+mn-ea"/>
                <a:cs typeface="+mn-cs"/>
              </a:rPr>
              <a:t>both</a:t>
            </a:r>
            <a:r>
              <a:rPr lang="nl-BE" sz="1200" kern="1200" dirty="0" smtClean="0">
                <a:solidFill>
                  <a:schemeClr val="tx1"/>
                </a:solidFill>
                <a:latin typeface="+mn-lt"/>
                <a:ea typeface="+mn-ea"/>
                <a:cs typeface="+mn-cs"/>
              </a:rPr>
              <a:t> types of </a:t>
            </a:r>
            <a:r>
              <a:rPr lang="nl-BE" sz="1200" kern="1200" dirty="0" err="1" smtClean="0">
                <a:solidFill>
                  <a:schemeClr val="tx1"/>
                </a:solidFill>
                <a:latin typeface="+mn-lt"/>
                <a:ea typeface="+mn-ea"/>
                <a:cs typeface="+mn-cs"/>
              </a:rPr>
              <a:t>resins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pressed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woods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that</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contain</a:t>
            </a:r>
            <a:r>
              <a:rPr lang="nl-BE" sz="1200" kern="1200" dirty="0" smtClean="0">
                <a:solidFill>
                  <a:schemeClr val="tx1"/>
                </a:solidFill>
                <a:latin typeface="+mn-lt"/>
                <a:ea typeface="+mn-ea"/>
                <a:cs typeface="+mn-cs"/>
              </a:rPr>
              <a:t> PF </a:t>
            </a:r>
            <a:r>
              <a:rPr lang="nl-BE" sz="1200" kern="1200" dirty="0" err="1" smtClean="0">
                <a:solidFill>
                  <a:schemeClr val="tx1"/>
                </a:solidFill>
                <a:latin typeface="+mn-lt"/>
                <a:ea typeface="+mn-ea"/>
                <a:cs typeface="+mn-cs"/>
              </a:rPr>
              <a:t>resin</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generally</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emit</a:t>
            </a:r>
            <a:r>
              <a:rPr lang="nl-BE" sz="1200" kern="1200" dirty="0" smtClean="0">
                <a:solidFill>
                  <a:schemeClr val="tx1"/>
                </a:solidFill>
                <a:latin typeface="+mn-lt"/>
                <a:ea typeface="+mn-ea"/>
                <a:cs typeface="+mn-cs"/>
              </a:rPr>
              <a:t> formaldehyde at </a:t>
            </a:r>
            <a:r>
              <a:rPr lang="nl-BE" sz="1200" kern="1200" dirty="0" err="1" smtClean="0">
                <a:solidFill>
                  <a:schemeClr val="tx1"/>
                </a:solidFill>
                <a:latin typeface="+mn-lt"/>
                <a:ea typeface="+mn-ea"/>
                <a:cs typeface="+mn-cs"/>
              </a:rPr>
              <a:t>considerably</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lower</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rates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than</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those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containing</a:t>
            </a:r>
            <a:r>
              <a:rPr lang="nl-BE" sz="1200" kern="1200" dirty="0" smtClean="0">
                <a:solidFill>
                  <a:schemeClr val="tx1"/>
                </a:solidFill>
                <a:latin typeface="+mn-lt"/>
                <a:ea typeface="+mn-ea"/>
                <a:cs typeface="+mn-cs"/>
              </a:rPr>
              <a:t> UF </a:t>
            </a:r>
            <a:r>
              <a:rPr lang="nl-BE" sz="1200" kern="1200" dirty="0" err="1" smtClean="0">
                <a:solidFill>
                  <a:schemeClr val="tx1"/>
                </a:solidFill>
                <a:latin typeface="+mn-lt"/>
                <a:ea typeface="+mn-ea"/>
                <a:cs typeface="+mn-cs"/>
              </a:rPr>
              <a:t>resin</a:t>
            </a:r>
            <a:r>
              <a:rPr lang="nl-BE" sz="1200" kern="1200" dirty="0" smtClean="0">
                <a:solidFill>
                  <a:schemeClr val="tx1"/>
                </a:solidFill>
                <a:latin typeface="+mn-lt"/>
                <a:ea typeface="+mn-ea"/>
                <a:cs typeface="+mn-cs"/>
              </a:rPr>
              <a:t>.</a:t>
            </a:r>
          </a:p>
          <a:p>
            <a:r>
              <a:rPr lang="nl-BE" sz="1200" kern="1200" dirty="0" smtClean="0">
                <a:solidFill>
                  <a:schemeClr val="tx1"/>
                </a:solidFill>
                <a:latin typeface="+mn-lt"/>
                <a:ea typeface="+mn-ea"/>
                <a:cs typeface="+mn-cs"/>
              </a:rPr>
              <a:t>The </a:t>
            </a:r>
            <a:r>
              <a:rPr lang="nl-BE" sz="1200" kern="1200" dirty="0" err="1" smtClean="0">
                <a:solidFill>
                  <a:schemeClr val="tx1"/>
                </a:solidFill>
                <a:latin typeface="+mn-lt"/>
                <a:ea typeface="+mn-ea"/>
                <a:cs typeface="+mn-cs"/>
              </a:rPr>
              <a:t>rate</a:t>
            </a:r>
            <a:r>
              <a:rPr lang="nl-BE" sz="1200" kern="1200" dirty="0" smtClean="0">
                <a:solidFill>
                  <a:schemeClr val="tx1"/>
                </a:solidFill>
                <a:latin typeface="+mn-lt"/>
                <a:ea typeface="+mn-ea"/>
                <a:cs typeface="+mn-cs"/>
              </a:rPr>
              <a:t> at </a:t>
            </a:r>
            <a:r>
              <a:rPr lang="nl-BE" sz="1200" kern="1200" dirty="0" err="1" smtClean="0">
                <a:solidFill>
                  <a:schemeClr val="tx1"/>
                </a:solidFill>
                <a:latin typeface="+mn-lt"/>
                <a:ea typeface="+mn-ea"/>
                <a:cs typeface="+mn-cs"/>
              </a:rPr>
              <a:t>which</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products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like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pressed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wood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or</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textiles</a:t>
            </a:r>
            <a:r>
              <a:rPr lang="nl-BE" sz="1200" kern="1200" dirty="0" smtClean="0">
                <a:solidFill>
                  <a:schemeClr val="tx1"/>
                </a:solidFill>
                <a:latin typeface="+mn-lt"/>
                <a:ea typeface="+mn-ea"/>
                <a:cs typeface="+mn-cs"/>
              </a:rPr>
              <a:t> release formaldehyde </a:t>
            </a:r>
            <a:r>
              <a:rPr lang="nl-BE" sz="1200" kern="1200" dirty="0" err="1" smtClean="0">
                <a:solidFill>
                  <a:schemeClr val="tx1"/>
                </a:solidFill>
                <a:latin typeface="+mn-lt"/>
                <a:ea typeface="+mn-ea"/>
                <a:cs typeface="+mn-cs"/>
              </a:rPr>
              <a:t>can</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change</a:t>
            </a:r>
            <a:r>
              <a:rPr lang="nl-BE" sz="1200" kern="1200" dirty="0" smtClean="0">
                <a:solidFill>
                  <a:schemeClr val="tx1"/>
                </a:solidFill>
                <a:latin typeface="+mn-lt"/>
                <a:ea typeface="+mn-ea"/>
                <a:cs typeface="+mn-cs"/>
              </a:rPr>
              <a:t>. Formaldehyde </a:t>
            </a:r>
            <a:r>
              <a:rPr lang="nl-BE" sz="1200" kern="1200" dirty="0" err="1" smtClean="0">
                <a:solidFill>
                  <a:schemeClr val="tx1"/>
                </a:solidFill>
                <a:latin typeface="+mn-lt"/>
                <a:ea typeface="+mn-ea"/>
                <a:cs typeface="+mn-cs"/>
              </a:rPr>
              <a:t>emissions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will</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generally</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decrease</a:t>
            </a:r>
            <a:r>
              <a:rPr lang="nl-BE" sz="1200" kern="1200" dirty="0" smtClean="0">
                <a:solidFill>
                  <a:schemeClr val="tx1"/>
                </a:solidFill>
                <a:latin typeface="+mn-lt"/>
                <a:ea typeface="+mn-ea"/>
                <a:cs typeface="+mn-cs"/>
              </a:rPr>
              <a:t> as </a:t>
            </a:r>
            <a:r>
              <a:rPr lang="nl-BE" sz="1200" kern="1200" dirty="0" err="1" smtClean="0">
                <a:solidFill>
                  <a:schemeClr val="tx1"/>
                </a:solidFill>
                <a:latin typeface="+mn-lt"/>
                <a:ea typeface="+mn-ea"/>
                <a:cs typeface="+mn-cs"/>
              </a:rPr>
              <a:t>products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age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When</a:t>
            </a:r>
            <a:r>
              <a:rPr lang="nl-BE" sz="1200" kern="1200" dirty="0" smtClean="0">
                <a:solidFill>
                  <a:schemeClr val="tx1"/>
                </a:solidFill>
                <a:latin typeface="+mn-lt"/>
                <a:ea typeface="+mn-ea"/>
                <a:cs typeface="+mn-cs"/>
              </a:rPr>
              <a:t> the </a:t>
            </a:r>
            <a:r>
              <a:rPr lang="nl-BE" sz="1200" kern="1200" dirty="0" err="1" smtClean="0">
                <a:solidFill>
                  <a:schemeClr val="tx1"/>
                </a:solidFill>
                <a:latin typeface="+mn-lt"/>
                <a:ea typeface="+mn-ea"/>
                <a:cs typeface="+mn-cs"/>
              </a:rPr>
              <a:t>products</a:t>
            </a:r>
            <a:r>
              <a:rPr lang="nl-BE" sz="1200" kern="1200" dirty="0" smtClean="0">
                <a:solidFill>
                  <a:schemeClr val="tx1"/>
                </a:solidFill>
                <a:latin typeface="+mn-lt"/>
                <a:ea typeface="+mn-ea"/>
                <a:cs typeface="+mn-cs"/>
              </a:rPr>
              <a:t> are </a:t>
            </a:r>
            <a:r>
              <a:rPr lang="nl-BE" sz="1200" kern="1200" dirty="0" err="1" smtClean="0">
                <a:solidFill>
                  <a:schemeClr val="tx1"/>
                </a:solidFill>
                <a:latin typeface="+mn-lt"/>
                <a:ea typeface="+mn-ea"/>
                <a:cs typeface="+mn-cs"/>
              </a:rPr>
              <a:t>new</a:t>
            </a:r>
            <a:r>
              <a:rPr lang="nl-BE" sz="1200" kern="1200" dirty="0" smtClean="0">
                <a:solidFill>
                  <a:schemeClr val="tx1"/>
                </a:solidFill>
                <a:latin typeface="+mn-lt"/>
                <a:ea typeface="+mn-ea"/>
                <a:cs typeface="+mn-cs"/>
              </a:rPr>
              <a:t>, high </a:t>
            </a:r>
            <a:r>
              <a:rPr lang="nl-BE" sz="1200" kern="1200" dirty="0" err="1" smtClean="0">
                <a:solidFill>
                  <a:schemeClr val="tx1"/>
                </a:solidFill>
                <a:latin typeface="+mn-lt"/>
                <a:ea typeface="+mn-ea"/>
                <a:cs typeface="+mn-cs"/>
              </a:rPr>
              <a:t>indoor</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temperatures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or</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humidity</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can</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cause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increased</a:t>
            </a:r>
            <a:r>
              <a:rPr lang="nl-BE" sz="1200" kern="1200" dirty="0" smtClean="0">
                <a:solidFill>
                  <a:schemeClr val="tx1"/>
                </a:solidFill>
                <a:latin typeface="+mn-lt"/>
                <a:ea typeface="+mn-ea"/>
                <a:cs typeface="+mn-cs"/>
              </a:rPr>
              <a:t> release of formaldehyde </a:t>
            </a:r>
            <a:r>
              <a:rPr lang="nl-BE" sz="1200" kern="1200" dirty="0" err="1" smtClean="0">
                <a:solidFill>
                  <a:schemeClr val="tx1"/>
                </a:solidFill>
                <a:latin typeface="+mn-lt"/>
                <a:ea typeface="+mn-ea"/>
                <a:cs typeface="+mn-cs"/>
              </a:rPr>
              <a:t>from</a:t>
            </a:r>
            <a:r>
              <a:rPr lang="nl-BE" sz="1200" kern="1200" dirty="0" smtClean="0">
                <a:solidFill>
                  <a:schemeClr val="tx1"/>
                </a:solidFill>
                <a:latin typeface="+mn-lt"/>
                <a:ea typeface="+mn-ea"/>
                <a:cs typeface="+mn-cs"/>
              </a:rPr>
              <a:t> these </a:t>
            </a:r>
            <a:r>
              <a:rPr lang="nl-BE" sz="1200" kern="1200" dirty="0" err="1" smtClean="0">
                <a:solidFill>
                  <a:schemeClr val="tx1"/>
                </a:solidFill>
                <a:latin typeface="+mn-lt"/>
                <a:ea typeface="+mn-ea"/>
                <a:cs typeface="+mn-cs"/>
              </a:rPr>
              <a:t>products</a:t>
            </a:r>
            <a:r>
              <a:rPr lang="nl-BE" sz="1200" kern="1200" dirty="0" smtClean="0">
                <a:solidFill>
                  <a:schemeClr val="tx1"/>
                </a:solidFill>
                <a:latin typeface="+mn-lt"/>
                <a:ea typeface="+mn-ea"/>
                <a:cs typeface="+mn-cs"/>
              </a:rPr>
              <a:t>.</a:t>
            </a:r>
          </a:p>
          <a:p>
            <a:r>
              <a:rPr lang="nl-BE" sz="1200" kern="1200" dirty="0" err="1" smtClean="0">
                <a:solidFill>
                  <a:schemeClr val="tx1"/>
                </a:solidFill>
                <a:latin typeface="+mn-lt"/>
                <a:ea typeface="+mn-ea"/>
                <a:cs typeface="+mn-cs"/>
              </a:rPr>
              <a:t>During</a:t>
            </a:r>
            <a:r>
              <a:rPr lang="nl-BE" sz="1200" kern="1200" dirty="0" smtClean="0">
                <a:solidFill>
                  <a:schemeClr val="tx1"/>
                </a:solidFill>
                <a:latin typeface="+mn-lt"/>
                <a:ea typeface="+mn-ea"/>
                <a:cs typeface="+mn-cs"/>
              </a:rPr>
              <a:t> the 1970s, </a:t>
            </a:r>
            <a:r>
              <a:rPr lang="nl-BE" sz="1200" kern="1200" dirty="0" err="1" smtClean="0">
                <a:solidFill>
                  <a:schemeClr val="tx1"/>
                </a:solidFill>
                <a:latin typeface="+mn-lt"/>
                <a:ea typeface="+mn-ea"/>
                <a:cs typeface="+mn-cs"/>
              </a:rPr>
              <a:t>many</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homeowners</a:t>
            </a:r>
            <a:r>
              <a:rPr lang="nl-BE" sz="1200" kern="1200" dirty="0" smtClean="0">
                <a:solidFill>
                  <a:schemeClr val="tx1"/>
                </a:solidFill>
                <a:latin typeface="+mn-lt"/>
                <a:ea typeface="+mn-ea"/>
                <a:cs typeface="+mn-cs"/>
              </a:rPr>
              <a:t> had </a:t>
            </a:r>
            <a:r>
              <a:rPr lang="nl-BE" sz="1200" kern="1200" dirty="0" err="1" smtClean="0">
                <a:solidFill>
                  <a:schemeClr val="tx1"/>
                </a:solidFill>
                <a:latin typeface="+mn-lt"/>
                <a:ea typeface="+mn-ea"/>
                <a:cs typeface="+mn-cs"/>
              </a:rPr>
              <a:t>urea-formaldehyde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foam</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insulation</a:t>
            </a:r>
            <a:r>
              <a:rPr lang="nl-BE" sz="1200" kern="1200" dirty="0" smtClean="0">
                <a:solidFill>
                  <a:schemeClr val="tx1"/>
                </a:solidFill>
                <a:latin typeface="+mn-lt"/>
                <a:ea typeface="+mn-ea"/>
                <a:cs typeface="+mn-cs"/>
              </a:rPr>
              <a:t> (UFFI) </a:t>
            </a:r>
            <a:r>
              <a:rPr lang="nl-BE" sz="1200" kern="1200" dirty="0" err="1" smtClean="0">
                <a:solidFill>
                  <a:schemeClr val="tx1"/>
                </a:solidFill>
                <a:latin typeface="+mn-lt"/>
                <a:ea typeface="+mn-ea"/>
                <a:cs typeface="+mn-cs"/>
              </a:rPr>
              <a:t>installed</a:t>
            </a:r>
            <a:r>
              <a:rPr lang="nl-BE" sz="1200" kern="1200" dirty="0" smtClean="0">
                <a:solidFill>
                  <a:schemeClr val="tx1"/>
                </a:solidFill>
                <a:latin typeface="+mn-lt"/>
                <a:ea typeface="+mn-ea"/>
                <a:cs typeface="+mn-cs"/>
              </a:rPr>
              <a:t> in the </a:t>
            </a:r>
            <a:r>
              <a:rPr lang="nl-BE" sz="1200" kern="1200" dirty="0" err="1" smtClean="0">
                <a:solidFill>
                  <a:schemeClr val="tx1"/>
                </a:solidFill>
                <a:latin typeface="+mn-lt"/>
                <a:ea typeface="+mn-ea"/>
                <a:cs typeface="+mn-cs"/>
              </a:rPr>
              <a:t>wall</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cavities</a:t>
            </a:r>
            <a:r>
              <a:rPr lang="nl-BE" sz="1200" kern="1200" dirty="0" smtClean="0">
                <a:solidFill>
                  <a:schemeClr val="tx1"/>
                </a:solidFill>
                <a:latin typeface="+mn-lt"/>
                <a:ea typeface="+mn-ea"/>
                <a:cs typeface="+mn-cs"/>
              </a:rPr>
              <a:t> of </a:t>
            </a:r>
            <a:r>
              <a:rPr lang="nl-BE" sz="1200" kern="1200" dirty="0" err="1" smtClean="0">
                <a:solidFill>
                  <a:schemeClr val="tx1"/>
                </a:solidFill>
                <a:latin typeface="+mn-lt"/>
                <a:ea typeface="+mn-ea"/>
                <a:cs typeface="+mn-cs"/>
              </a:rPr>
              <a:t>their</a:t>
            </a:r>
            <a:r>
              <a:rPr lang="nl-BE" sz="1200" kern="1200" dirty="0" smtClean="0">
                <a:solidFill>
                  <a:schemeClr val="tx1"/>
                </a:solidFill>
                <a:latin typeface="+mn-lt"/>
                <a:ea typeface="+mn-ea"/>
                <a:cs typeface="+mn-cs"/>
              </a:rPr>
              <a:t> homes as </a:t>
            </a:r>
            <a:r>
              <a:rPr lang="nl-BE" sz="1200" kern="1200" dirty="0" err="1" smtClean="0">
                <a:solidFill>
                  <a:schemeClr val="tx1"/>
                </a:solidFill>
                <a:latin typeface="+mn-lt"/>
                <a:ea typeface="+mn-ea"/>
                <a:cs typeface="+mn-cs"/>
              </a:rPr>
              <a:t>an</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energy</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conservation</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measure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However</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many</a:t>
            </a:r>
            <a:r>
              <a:rPr lang="nl-BE" sz="1200" kern="1200" dirty="0" smtClean="0">
                <a:solidFill>
                  <a:schemeClr val="tx1"/>
                </a:solidFill>
                <a:latin typeface="+mn-lt"/>
                <a:ea typeface="+mn-ea"/>
                <a:cs typeface="+mn-cs"/>
              </a:rPr>
              <a:t> of these homes </a:t>
            </a:r>
            <a:r>
              <a:rPr lang="nl-BE" sz="1200" kern="1200" dirty="0" err="1" smtClean="0">
                <a:solidFill>
                  <a:schemeClr val="tx1"/>
                </a:solidFill>
                <a:latin typeface="+mn-lt"/>
                <a:ea typeface="+mn-ea"/>
                <a:cs typeface="+mn-cs"/>
              </a:rPr>
              <a:t>were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found</a:t>
            </a:r>
            <a:r>
              <a:rPr lang="nl-BE" sz="1200" kern="1200" dirty="0" smtClean="0">
                <a:solidFill>
                  <a:schemeClr val="tx1"/>
                </a:solidFill>
                <a:latin typeface="+mn-lt"/>
                <a:ea typeface="+mn-ea"/>
                <a:cs typeface="+mn-cs"/>
              </a:rPr>
              <a:t> to have </a:t>
            </a:r>
            <a:r>
              <a:rPr lang="nl-BE" sz="1200" kern="1200" dirty="0" err="1" smtClean="0">
                <a:solidFill>
                  <a:schemeClr val="tx1"/>
                </a:solidFill>
                <a:latin typeface="+mn-lt"/>
                <a:ea typeface="+mn-ea"/>
                <a:cs typeface="+mn-cs"/>
              </a:rPr>
              <a:t>relatively</a:t>
            </a:r>
            <a:r>
              <a:rPr lang="nl-BE" sz="1200" kern="1200" dirty="0" smtClean="0">
                <a:solidFill>
                  <a:schemeClr val="tx1"/>
                </a:solidFill>
                <a:latin typeface="+mn-lt"/>
                <a:ea typeface="+mn-ea"/>
                <a:cs typeface="+mn-cs"/>
              </a:rPr>
              <a:t> high </a:t>
            </a:r>
            <a:r>
              <a:rPr lang="nl-BE" sz="1200" kern="1200" dirty="0" err="1" smtClean="0">
                <a:solidFill>
                  <a:schemeClr val="tx1"/>
                </a:solidFill>
                <a:latin typeface="+mn-lt"/>
                <a:ea typeface="+mn-ea"/>
                <a:cs typeface="+mn-cs"/>
              </a:rPr>
              <a:t>indoor</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concentrations</a:t>
            </a:r>
            <a:r>
              <a:rPr lang="nl-BE" sz="1200" kern="1200" dirty="0" smtClean="0">
                <a:solidFill>
                  <a:schemeClr val="tx1"/>
                </a:solidFill>
                <a:latin typeface="+mn-lt"/>
                <a:ea typeface="+mn-ea"/>
                <a:cs typeface="+mn-cs"/>
              </a:rPr>
              <a:t> of formaldehyde </a:t>
            </a:r>
            <a:r>
              <a:rPr lang="nl-BE" sz="1200" kern="1200" dirty="0" err="1" smtClean="0">
                <a:solidFill>
                  <a:schemeClr val="tx1"/>
                </a:solidFill>
                <a:latin typeface="+mn-lt"/>
                <a:ea typeface="+mn-ea"/>
                <a:cs typeface="+mn-cs"/>
              </a:rPr>
              <a:t>soon</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after</a:t>
            </a:r>
            <a:r>
              <a:rPr lang="nl-BE" sz="1200" kern="1200" dirty="0" smtClean="0">
                <a:solidFill>
                  <a:schemeClr val="tx1"/>
                </a:solidFill>
                <a:latin typeface="+mn-lt"/>
                <a:ea typeface="+mn-ea"/>
                <a:cs typeface="+mn-cs"/>
              </a:rPr>
              <a:t> the UFFI </a:t>
            </a:r>
            <a:r>
              <a:rPr lang="nl-BE" sz="1200" kern="1200" dirty="0" err="1" smtClean="0">
                <a:solidFill>
                  <a:schemeClr val="tx1"/>
                </a:solidFill>
                <a:latin typeface="+mn-lt"/>
                <a:ea typeface="+mn-ea"/>
                <a:cs typeface="+mn-cs"/>
              </a:rPr>
              <a:t>installation</a:t>
            </a:r>
            <a:r>
              <a:rPr lang="nl-BE" sz="1200" kern="1200" dirty="0" smtClean="0">
                <a:solidFill>
                  <a:schemeClr val="tx1"/>
                </a:solidFill>
                <a:latin typeface="+mn-lt"/>
                <a:ea typeface="+mn-ea"/>
                <a:cs typeface="+mn-cs"/>
              </a:rPr>
              <a:t>. Few homes are </a:t>
            </a:r>
            <a:r>
              <a:rPr lang="nl-BE" sz="1200" kern="1200" dirty="0" err="1" smtClean="0">
                <a:solidFill>
                  <a:schemeClr val="tx1"/>
                </a:solidFill>
                <a:latin typeface="+mn-lt"/>
                <a:ea typeface="+mn-ea"/>
                <a:cs typeface="+mn-cs"/>
              </a:rPr>
              <a:t>now</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being</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insulated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with</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this</a:t>
            </a:r>
            <a:r>
              <a:rPr lang="nl-BE" sz="1200" kern="1200" dirty="0" smtClean="0">
                <a:solidFill>
                  <a:schemeClr val="tx1"/>
                </a:solidFill>
                <a:latin typeface="+mn-lt"/>
                <a:ea typeface="+mn-ea"/>
                <a:cs typeface="+mn-cs"/>
              </a:rPr>
              <a:t> product. Studies show </a:t>
            </a:r>
            <a:r>
              <a:rPr lang="nl-BE" sz="1200" kern="1200" dirty="0" err="1" smtClean="0">
                <a:solidFill>
                  <a:schemeClr val="tx1"/>
                </a:solidFill>
                <a:latin typeface="+mn-lt"/>
                <a:ea typeface="+mn-ea"/>
                <a:cs typeface="+mn-cs"/>
              </a:rPr>
              <a:t>that</a:t>
            </a:r>
            <a:r>
              <a:rPr lang="nl-BE" sz="1200" kern="1200" dirty="0" smtClean="0">
                <a:solidFill>
                  <a:schemeClr val="tx1"/>
                </a:solidFill>
                <a:latin typeface="+mn-lt"/>
                <a:ea typeface="+mn-ea"/>
                <a:cs typeface="+mn-cs"/>
              </a:rPr>
              <a:t> formaldehyde </a:t>
            </a:r>
            <a:r>
              <a:rPr lang="nl-BE" sz="1200" kern="1200" dirty="0" err="1" smtClean="0">
                <a:solidFill>
                  <a:schemeClr val="tx1"/>
                </a:solidFill>
                <a:latin typeface="+mn-lt"/>
                <a:ea typeface="+mn-ea"/>
                <a:cs typeface="+mn-cs"/>
              </a:rPr>
              <a:t>emissions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from</a:t>
            </a:r>
            <a:r>
              <a:rPr lang="nl-BE" sz="1200" kern="1200" dirty="0" smtClean="0">
                <a:solidFill>
                  <a:schemeClr val="tx1"/>
                </a:solidFill>
                <a:latin typeface="+mn-lt"/>
                <a:ea typeface="+mn-ea"/>
                <a:cs typeface="+mn-cs"/>
              </a:rPr>
              <a:t> UFFI </a:t>
            </a:r>
            <a:r>
              <a:rPr lang="nl-BE" sz="1200" kern="1200" dirty="0" err="1" smtClean="0">
                <a:solidFill>
                  <a:schemeClr val="tx1"/>
                </a:solidFill>
                <a:latin typeface="+mn-lt"/>
                <a:ea typeface="+mn-ea"/>
                <a:cs typeface="+mn-cs"/>
              </a:rPr>
              <a:t>decline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with</a:t>
            </a:r>
            <a:r>
              <a:rPr lang="nl-BE" sz="1200" kern="1200" dirty="0" smtClean="0">
                <a:solidFill>
                  <a:schemeClr val="tx1"/>
                </a:solidFill>
                <a:latin typeface="+mn-lt"/>
                <a:ea typeface="+mn-ea"/>
                <a:cs typeface="+mn-cs"/>
              </a:rPr>
              <a:t> time; </a:t>
            </a:r>
            <a:r>
              <a:rPr lang="nl-BE" sz="1200" kern="1200" dirty="0" err="1" smtClean="0">
                <a:solidFill>
                  <a:schemeClr val="tx1"/>
                </a:solidFill>
                <a:latin typeface="+mn-lt"/>
                <a:ea typeface="+mn-ea"/>
                <a:cs typeface="+mn-cs"/>
              </a:rPr>
              <a:t>therefore</a:t>
            </a:r>
            <a:r>
              <a:rPr lang="nl-BE" sz="1200" kern="1200" dirty="0" smtClean="0">
                <a:solidFill>
                  <a:schemeClr val="tx1"/>
                </a:solidFill>
                <a:latin typeface="+mn-lt"/>
                <a:ea typeface="+mn-ea"/>
                <a:cs typeface="+mn-cs"/>
              </a:rPr>
              <a:t>, homes in </a:t>
            </a:r>
            <a:r>
              <a:rPr lang="nl-BE" sz="1200" kern="1200" dirty="0" err="1" smtClean="0">
                <a:solidFill>
                  <a:schemeClr val="tx1"/>
                </a:solidFill>
                <a:latin typeface="+mn-lt"/>
                <a:ea typeface="+mn-ea"/>
                <a:cs typeface="+mn-cs"/>
              </a:rPr>
              <a:t>which</a:t>
            </a:r>
            <a:r>
              <a:rPr lang="nl-BE" sz="1200" kern="1200" dirty="0" smtClean="0">
                <a:solidFill>
                  <a:schemeClr val="tx1"/>
                </a:solidFill>
                <a:latin typeface="+mn-lt"/>
                <a:ea typeface="+mn-ea"/>
                <a:cs typeface="+mn-cs"/>
              </a:rPr>
              <a:t> UFFI was </a:t>
            </a:r>
            <a:r>
              <a:rPr lang="nl-BE" sz="1200" kern="1200" dirty="0" err="1" smtClean="0">
                <a:solidFill>
                  <a:schemeClr val="tx1"/>
                </a:solidFill>
                <a:latin typeface="+mn-lt"/>
                <a:ea typeface="+mn-ea"/>
                <a:cs typeface="+mn-cs"/>
              </a:rPr>
              <a:t>installed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many</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years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ago</a:t>
            </a:r>
            <a:r>
              <a:rPr lang="nl-BE" sz="1200" kern="1200" dirty="0" smtClean="0">
                <a:solidFill>
                  <a:schemeClr val="tx1"/>
                </a:solidFill>
                <a:latin typeface="+mn-lt"/>
                <a:ea typeface="+mn-ea"/>
                <a:cs typeface="+mn-cs"/>
              </a:rPr>
              <a:t> are </a:t>
            </a:r>
            <a:r>
              <a:rPr lang="nl-BE" sz="1200" kern="1200" dirty="0" err="1" smtClean="0">
                <a:solidFill>
                  <a:schemeClr val="tx1"/>
                </a:solidFill>
                <a:latin typeface="+mn-lt"/>
                <a:ea typeface="+mn-ea"/>
                <a:cs typeface="+mn-cs"/>
              </a:rPr>
              <a:t>unlikely</a:t>
            </a:r>
            <a:r>
              <a:rPr lang="nl-BE" sz="1200" kern="1200" dirty="0" smtClean="0">
                <a:solidFill>
                  <a:schemeClr val="tx1"/>
                </a:solidFill>
                <a:latin typeface="+mn-lt"/>
                <a:ea typeface="+mn-ea"/>
                <a:cs typeface="+mn-cs"/>
              </a:rPr>
              <a:t> to have high </a:t>
            </a:r>
            <a:r>
              <a:rPr lang="nl-BE" sz="1200" kern="1200" dirty="0" err="1" smtClean="0">
                <a:solidFill>
                  <a:schemeClr val="tx1"/>
                </a:solidFill>
                <a:latin typeface="+mn-lt"/>
                <a:ea typeface="+mn-ea"/>
                <a:cs typeface="+mn-cs"/>
              </a:rPr>
              <a:t>levels</a:t>
            </a:r>
            <a:r>
              <a:rPr lang="nl-BE" sz="1200" kern="1200" dirty="0" smtClean="0">
                <a:solidFill>
                  <a:schemeClr val="tx1"/>
                </a:solidFill>
                <a:latin typeface="+mn-lt"/>
                <a:ea typeface="+mn-ea"/>
                <a:cs typeface="+mn-cs"/>
              </a:rPr>
              <a:t> of formaldehyde </a:t>
            </a:r>
            <a:r>
              <a:rPr lang="nl-BE" sz="1200" kern="1200" dirty="0" err="1" smtClean="0">
                <a:solidFill>
                  <a:schemeClr val="tx1"/>
                </a:solidFill>
                <a:latin typeface="+mn-lt"/>
                <a:ea typeface="+mn-ea"/>
                <a:cs typeface="+mn-cs"/>
              </a:rPr>
              <a:t>now</a:t>
            </a:r>
            <a:r>
              <a:rPr lang="nl-BE" sz="1200" kern="1200" dirty="0" smtClean="0">
                <a:solidFill>
                  <a:schemeClr val="tx1"/>
                </a:solidFill>
                <a:latin typeface="+mn-lt"/>
                <a:ea typeface="+mn-ea"/>
                <a:cs typeface="+mn-cs"/>
              </a:rPr>
              <a:t>.</a:t>
            </a:r>
          </a:p>
          <a:p>
            <a:endParaRPr lang="nl-BE" dirty="0"/>
          </a:p>
        </p:txBody>
      </p:sp>
      <p:sp>
        <p:nvSpPr>
          <p:cNvPr id="4" name="Slide Number Placeholder 3"/>
          <p:cNvSpPr>
            <a:spLocks noGrp="1"/>
          </p:cNvSpPr>
          <p:nvPr>
            <p:ph type="sldNum" sz="quarter" idx="10"/>
          </p:nvPr>
        </p:nvSpPr>
        <p:spPr/>
        <p:txBody>
          <a:bodyPr/>
          <a:lstStyle/>
          <a:p>
            <a:fld id="{F77197C2-77A9-4BED-8C08-118780231283}" type="slidenum">
              <a:rPr lang="nl-BE" smtClean="0"/>
              <a:pPr/>
              <a:t>33</a:t>
            </a:fld>
            <a:endParaRPr lang="nl-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BE"/>
          </a:p>
        </p:txBody>
      </p:sp>
      <p:sp>
        <p:nvSpPr>
          <p:cNvPr id="4" name="Slide Number Placeholder 3"/>
          <p:cNvSpPr>
            <a:spLocks noGrp="1"/>
          </p:cNvSpPr>
          <p:nvPr>
            <p:ph type="sldNum" sz="quarter" idx="10"/>
          </p:nvPr>
        </p:nvSpPr>
        <p:spPr/>
        <p:txBody>
          <a:bodyPr/>
          <a:lstStyle/>
          <a:p>
            <a:fld id="{F77197C2-77A9-4BED-8C08-118780231283}" type="slidenum">
              <a:rPr lang="nl-BE" smtClean="0"/>
              <a:pPr/>
              <a:t>3</a:t>
            </a:fld>
            <a:endParaRPr lang="nl-B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r>
              <a:rPr lang="nl-BE" dirty="0" smtClean="0"/>
              <a:t>Deze </a:t>
            </a:r>
            <a:r>
              <a:rPr lang="nl-BE" dirty="0" err="1" smtClean="0"/>
              <a:t>uptake</a:t>
            </a:r>
            <a:r>
              <a:rPr lang="nl-BE" dirty="0" smtClean="0"/>
              <a:t> </a:t>
            </a:r>
            <a:r>
              <a:rPr lang="nl-BE" dirty="0" err="1" smtClean="0"/>
              <a:t>rates</a:t>
            </a:r>
            <a:r>
              <a:rPr lang="nl-BE" dirty="0" smtClean="0"/>
              <a:t> werden aangewend om de concentratieniveaus van de </a:t>
            </a:r>
            <a:r>
              <a:rPr lang="nl-BE" dirty="0" err="1" smtClean="0"/>
              <a:t>vocs</a:t>
            </a:r>
            <a:r>
              <a:rPr lang="nl-BE" dirty="0" smtClean="0"/>
              <a:t> op te volgen in tal van rusthuisbewonerskamers. Hier </a:t>
            </a:r>
            <a:r>
              <a:rPr lang="nl-BE" dirty="0" err="1" smtClean="0"/>
              <a:t>han</a:t>
            </a:r>
            <a:r>
              <a:rPr lang="nl-BE" dirty="0" smtClean="0"/>
              <a:t> u de resultaten zien. Verschillende componenten zijn aanwezig in verschillende concentraties. Waar voor </a:t>
            </a:r>
            <a:r>
              <a:rPr lang="nl-BE" dirty="0" err="1" smtClean="0"/>
              <a:t>Limoneen</a:t>
            </a:r>
            <a:r>
              <a:rPr lang="nl-BE" dirty="0" smtClean="0"/>
              <a:t> de </a:t>
            </a:r>
            <a:r>
              <a:rPr lang="nl-BE" dirty="0" err="1" smtClean="0"/>
              <a:t>gemiddlde</a:t>
            </a:r>
            <a:r>
              <a:rPr lang="nl-BE" dirty="0" smtClean="0"/>
              <a:t> </a:t>
            </a:r>
            <a:r>
              <a:rPr lang="nl-BE" dirty="0" err="1" smtClean="0"/>
              <a:t>concentrayties</a:t>
            </a:r>
            <a:r>
              <a:rPr lang="nl-BE" dirty="0" smtClean="0"/>
              <a:t> in 75% van de gevallen lager 50 µg/m³ ligt is de concentratie voor benzeen in 75% van de gevallen lager dan 2µg/m³ </a:t>
            </a:r>
          </a:p>
        </p:txBody>
      </p:sp>
      <p:sp>
        <p:nvSpPr>
          <p:cNvPr id="91140" name="Slide Number Placeholder 3"/>
          <p:cNvSpPr>
            <a:spLocks noGrp="1"/>
          </p:cNvSpPr>
          <p:nvPr>
            <p:ph type="sldNum" sz="quarter" idx="5"/>
          </p:nvPr>
        </p:nvSpPr>
        <p:spPr>
          <a:noFill/>
        </p:spPr>
        <p:txBody>
          <a:bodyPr/>
          <a:lstStyle/>
          <a:p>
            <a:fld id="{62AEF52A-3BB4-4B17-A566-7EB90E4BF90E}" type="slidenum">
              <a:rPr lang="nl-NL" smtClean="0">
                <a:latin typeface="Times New Roman" charset="0"/>
              </a:rPr>
              <a:pPr/>
              <a:t>34</a:t>
            </a:fld>
            <a:endParaRPr lang="nl-NL" smtClean="0">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r>
              <a:rPr lang="nl-BE" smtClean="0"/>
              <a:t>Hier ziet u het resultaat van de actieve monstername voor de component limoneen. Limoneen is een geurstof aanwezig in schoonmaakproducten. U ziet dat deze concentraties sterk schommelen. De piekconcentraties zijn te wijten aan schoonmaak in de ruimte. Uit deze concentraties kan een gemiddelde concentratie worden berekend. Deze concentratie kan samen met de bemonsteringstijd t en de massa van de component op het passief monsternameapparraat aangewend worden voor de berekening van de uptake rate. Het zelfde proces kan herhaald worden voor de overige componenten</a:t>
            </a:r>
          </a:p>
        </p:txBody>
      </p:sp>
      <p:sp>
        <p:nvSpPr>
          <p:cNvPr id="90116" name="Slide Number Placeholder 3"/>
          <p:cNvSpPr>
            <a:spLocks noGrp="1"/>
          </p:cNvSpPr>
          <p:nvPr>
            <p:ph type="sldNum" sz="quarter" idx="5"/>
          </p:nvPr>
        </p:nvSpPr>
        <p:spPr>
          <a:noFill/>
        </p:spPr>
        <p:txBody>
          <a:bodyPr/>
          <a:lstStyle/>
          <a:p>
            <a:fld id="{1353D1B1-5542-4299-AD64-01F5045D8D71}" type="slidenum">
              <a:rPr lang="nl-NL" smtClean="0">
                <a:latin typeface="Times New Roman" charset="0"/>
              </a:rPr>
              <a:pPr/>
              <a:t>35</a:t>
            </a:fld>
            <a:endParaRPr lang="nl-NL" smtClean="0">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026"/>
          <p:cNvSpPr>
            <a:spLocks noGrp="1" noRot="1" noChangeAspect="1" noChangeArrowheads="1" noTextEdit="1"/>
          </p:cNvSpPr>
          <p:nvPr>
            <p:ph type="sldImg"/>
          </p:nvPr>
        </p:nvSpPr>
        <p:spPr>
          <a:ln/>
        </p:spPr>
      </p:sp>
      <p:sp>
        <p:nvSpPr>
          <p:cNvPr id="113667" name="Rectangle 1027"/>
          <p:cNvSpPr>
            <a:spLocks noGrp="1" noChangeArrowheads="1"/>
          </p:cNvSpPr>
          <p:nvPr>
            <p:ph type="body" idx="1"/>
          </p:nvPr>
        </p:nvSpPr>
        <p:spPr>
          <a:noFill/>
          <a:ln w="9525"/>
        </p:spPr>
        <p:txBody>
          <a:bodyPr/>
          <a:lstStyle/>
          <a:p>
            <a:r>
              <a:rPr lang="en-US" smtClean="0"/>
              <a:t>Volatile organic compounds (VOC) vary greatly in their health effects: some are highly toxic, whereas some have no known effects on health. </a:t>
            </a:r>
          </a:p>
          <a:p>
            <a:r>
              <a:rPr lang="en-US" smtClean="0"/>
              <a:t>As with other pollutants, the extent and nature of the effects on health will depend on many factors including level of exposure and duration of exposure. </a:t>
            </a:r>
          </a:p>
          <a:p>
            <a:r>
              <a:rPr lang="en-US" smtClean="0"/>
              <a:t>The immediate symptoms experienced after exposure to VOC may include eye, nose and throat irritation; headaches; loss of coordination; nausea; dizziness; and visual disorders. Memory impairment and damage to liver, kidneys and central nervous system (CNS) may also occur. Little is yet known about what effects on health occur from exposure to the levels of organics usually found in homes. Many organic compounds are known to cause cancer in animals; some are suspected of causing, or are known to cause, cancer in humans.</a:t>
            </a:r>
          </a:p>
          <a:p>
            <a:r>
              <a:rPr lang="en-US" b="1" smtClean="0"/>
              <a:t>Steps to reduce exposure</a:t>
            </a:r>
          </a:p>
          <a:p>
            <a:pPr>
              <a:buFontTx/>
              <a:buChar char="•"/>
            </a:pPr>
            <a:r>
              <a:rPr lang="en-US" smtClean="0"/>
              <a:t>Use household products according to manufacturer's directions.</a:t>
            </a:r>
          </a:p>
          <a:p>
            <a:pPr>
              <a:buFontTx/>
              <a:buChar char="•"/>
            </a:pPr>
            <a:r>
              <a:rPr lang="en-US" smtClean="0"/>
              <a:t>Make sure to provide plenty of fresh air when using these products.</a:t>
            </a:r>
          </a:p>
          <a:p>
            <a:pPr>
              <a:buFontTx/>
              <a:buChar char="•"/>
            </a:pPr>
            <a:r>
              <a:rPr lang="en-US" smtClean="0"/>
              <a:t>Throw away unused or little-used containers safely; buy in quantities that can soon be used.</a:t>
            </a:r>
          </a:p>
          <a:p>
            <a:pPr>
              <a:buFontTx/>
              <a:buChar char="•"/>
            </a:pPr>
            <a:r>
              <a:rPr lang="en-US" smtClean="0"/>
              <a:t>Keep out of reach of children and pets.</a:t>
            </a:r>
          </a:p>
          <a:p>
            <a:pPr>
              <a:buFontTx/>
              <a:buChar char="•"/>
            </a:pPr>
            <a:r>
              <a:rPr lang="en-US" smtClean="0"/>
              <a:t>Never mix household care products unless directed on the label. </a:t>
            </a:r>
          </a:p>
          <a:p>
            <a:r>
              <a:rPr lang="en-US" i="1" smtClean="0"/>
              <a:t>These notes are taken from the US EPA website www.epa.gov/iaq/voc.html</a:t>
            </a:r>
          </a:p>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w="9525"/>
        </p:spPr>
        <p:txBody>
          <a:bodyPr/>
          <a:lstStyle/>
          <a:p>
            <a:r>
              <a:rPr lang="en-US" b="1" smtClean="0"/>
              <a:t>&lt;&lt;READ SLIDE.&gt;&gt;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w="9525"/>
        </p:spPr>
        <p:txBody>
          <a:bodyPr/>
          <a:lstStyle/>
          <a:p>
            <a:r>
              <a:rPr lang="en-US" smtClean="0"/>
              <a:t>Spraying pesticides in the home results in increased risks to children because of higher concentrations near the floor and persistence of insecticides in carpets and soft toys. The typical activities of young children also contribute to their higher exposure.</a:t>
            </a:r>
          </a:p>
          <a:p>
            <a:r>
              <a:rPr lang="en-GB" smtClean="0"/>
              <a:t>Pesticides are covered extensively in a separate module.</a:t>
            </a:r>
          </a:p>
          <a:p>
            <a:endParaRPr lang="en-US" smtClean="0"/>
          </a:p>
          <a:p>
            <a:r>
              <a:rPr lang="en-US" i="1" smtClean="0"/>
              <a:t>Ref:</a:t>
            </a:r>
          </a:p>
          <a:p>
            <a:pPr>
              <a:buFontTx/>
              <a:buChar char="•"/>
            </a:pPr>
            <a:r>
              <a:rPr lang="en-US" smtClean="0"/>
              <a:t>Reigart R et al. Pesticides in children.</a:t>
            </a:r>
            <a:r>
              <a:rPr lang="en-US" i="1" smtClean="0"/>
              <a:t> Pediatric Clinics of North America, </a:t>
            </a:r>
            <a:r>
              <a:rPr lang="en-US" smtClean="0"/>
              <a:t>2001, 48:1185.</a:t>
            </a:r>
          </a:p>
          <a:p>
            <a:r>
              <a:rPr lang="en-US" i="1" smtClean="0"/>
              <a:t>Children are exposed to a wide range of pesticides, including insecticides, herbicides, fungicides and rodenticides. They differ from adults in their exposures and responses to exposures. Acute and chronic toxicity are discussed, and important chronic effects, such as carcinogenesis, endocrine disruption, and neurodevelopmental effects are reviewed. Laws and regulations are also discussed. Recommendations are made to pediatricians regarding treatment and advising families regarding avoidance of pesticide exposures and their effects.</a:t>
            </a:r>
            <a:r>
              <a:rPr lang="en-US" smtClean="0"/>
              <a:t> </a:t>
            </a:r>
            <a:endParaRPr lang="en-US" i="1" smtClean="0"/>
          </a:p>
          <a:p>
            <a:endParaRPr lang="en-US" i="1"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w="9525"/>
        </p:spPr>
        <p:txBody>
          <a:bodyPr/>
          <a:lstStyle/>
          <a:p>
            <a:r>
              <a:rPr lang="en-US" b="1" dirty="0" smtClean="0"/>
              <a:t>&lt;&lt;READ SLIDE&gt;&gt;</a:t>
            </a:r>
          </a:p>
          <a:p>
            <a:r>
              <a:rPr lang="en-US" dirty="0" smtClean="0"/>
              <a:t>Classes of insecticide commonly used for insect control indoors include the following:</a:t>
            </a:r>
          </a:p>
          <a:p>
            <a:pPr>
              <a:buFontTx/>
              <a:buChar char="•"/>
            </a:pPr>
            <a:r>
              <a:rPr lang="en-US" i="1" dirty="0" err="1" smtClean="0"/>
              <a:t>Pyrethroids</a:t>
            </a:r>
            <a:r>
              <a:rPr lang="en-US" dirty="0" smtClean="0"/>
              <a:t>: these are very allergenic and can lead to central nervous system (CNS) toxicity at high levels of exposure.</a:t>
            </a:r>
          </a:p>
          <a:p>
            <a:pPr>
              <a:buFontTx/>
              <a:buChar char="•"/>
            </a:pPr>
            <a:r>
              <a:rPr lang="en-US" i="1" dirty="0" smtClean="0"/>
              <a:t>Cholinesterase inhibitors</a:t>
            </a:r>
            <a:r>
              <a:rPr lang="en-US" dirty="0" smtClean="0"/>
              <a:t>: these are </a:t>
            </a:r>
            <a:r>
              <a:rPr lang="en-US" dirty="0" err="1" smtClean="0"/>
              <a:t>neurotoxicants</a:t>
            </a:r>
            <a:r>
              <a:rPr lang="en-US" dirty="0" smtClean="0"/>
              <a:t> and neurodevelopmental toxicants (</a:t>
            </a:r>
            <a:r>
              <a:rPr lang="en-US" dirty="0" err="1" smtClean="0"/>
              <a:t>organophosphosphates</a:t>
            </a:r>
            <a:r>
              <a:rPr lang="en-US" dirty="0" smtClean="0"/>
              <a:t>, </a:t>
            </a:r>
            <a:r>
              <a:rPr lang="en-US" dirty="0" err="1" smtClean="0"/>
              <a:t>carbamates</a:t>
            </a:r>
            <a:r>
              <a:rPr lang="en-US" dirty="0" smtClean="0"/>
              <a:t>).</a:t>
            </a:r>
          </a:p>
          <a:p>
            <a:pPr>
              <a:buFontTx/>
              <a:buChar char="•"/>
            </a:pPr>
            <a:r>
              <a:rPr lang="en-US" i="1" dirty="0" smtClean="0"/>
              <a:t>Insect repellents</a:t>
            </a:r>
            <a:r>
              <a:rPr lang="en-US" dirty="0" smtClean="0"/>
              <a:t>: </a:t>
            </a:r>
            <a:r>
              <a:rPr lang="en-US" dirty="0" err="1" smtClean="0"/>
              <a:t>diethyltoluamide</a:t>
            </a:r>
            <a:r>
              <a:rPr lang="en-US" dirty="0" smtClean="0"/>
              <a:t> (DEET).</a:t>
            </a:r>
          </a:p>
          <a:p>
            <a:pPr>
              <a:buFontTx/>
              <a:buChar char="•"/>
            </a:pPr>
            <a:r>
              <a:rPr lang="en-US" i="1" dirty="0" smtClean="0"/>
              <a:t>Mosquito coils.</a:t>
            </a:r>
          </a:p>
          <a:p>
            <a:endParaRPr lang="en-US" i="1" dirty="0" smtClean="0"/>
          </a:p>
          <a:p>
            <a:r>
              <a:rPr lang="en-US" dirty="0" smtClean="0"/>
              <a:t>The effects on health of exposure to these insecticides include: </a:t>
            </a:r>
          </a:p>
          <a:p>
            <a:pPr>
              <a:buFontTx/>
              <a:buChar char="•"/>
            </a:pPr>
            <a:r>
              <a:rPr lang="en-US" dirty="0" smtClean="0"/>
              <a:t>acute poisoning usually related to accidental ingestion in children;</a:t>
            </a:r>
          </a:p>
          <a:p>
            <a:pPr>
              <a:buFontTx/>
              <a:buChar char="•"/>
            </a:pPr>
            <a:r>
              <a:rPr lang="en-US" dirty="0" smtClean="0"/>
              <a:t>allergic and general symptoms</a:t>
            </a:r>
          </a:p>
          <a:p>
            <a:pPr lvl="1">
              <a:buFont typeface="Wingdings" pitchFamily="2" charset="2"/>
              <a:buNone/>
            </a:pPr>
            <a:r>
              <a:rPr lang="en-US" sz="1200" dirty="0" smtClean="0"/>
              <a:t>–</a:t>
            </a:r>
            <a:r>
              <a:rPr lang="en-US" dirty="0" smtClean="0"/>
              <a:t> headache, nausea, vomiting;</a:t>
            </a:r>
          </a:p>
          <a:p>
            <a:pPr lvl="1"/>
            <a:r>
              <a:rPr lang="en-US" sz="1200" dirty="0" smtClean="0"/>
              <a:t>–</a:t>
            </a:r>
            <a:r>
              <a:rPr lang="en-US" dirty="0" smtClean="0"/>
              <a:t> cough, rhinitis, bronchitis, asthma and other allergic symptoms.</a:t>
            </a:r>
          </a:p>
          <a:p>
            <a:pPr lvl="1"/>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w="9525"/>
        </p:spPr>
        <p:txBody>
          <a:bodyPr/>
          <a:lstStyle/>
          <a:p>
            <a:r>
              <a:rPr lang="en-US" sz="900" dirty="0" smtClean="0"/>
              <a:t>Mosquito coils may represent a serious potential threat to children’s health. Prolonged use has been associated with increased incidences of asthma and persistent wheezing in children. Although the active ingredient is usually small amounts of </a:t>
            </a:r>
            <a:r>
              <a:rPr lang="en-US" sz="900" dirty="0" err="1" smtClean="0"/>
              <a:t>pyrethrins</a:t>
            </a:r>
            <a:r>
              <a:rPr lang="en-US" sz="900" dirty="0" smtClean="0"/>
              <a:t> (considered a low-toxicity insecticide), over 99% of the mass of the coil is so-called “inert” ingredients. When </a:t>
            </a:r>
            <a:r>
              <a:rPr lang="en-US" sz="900" dirty="0" err="1" smtClean="0"/>
              <a:t>analysed</a:t>
            </a:r>
            <a:r>
              <a:rPr lang="en-US" sz="900" dirty="0" smtClean="0"/>
              <a:t>, the smoke from coils was found to be entirely composed of </a:t>
            </a:r>
            <a:r>
              <a:rPr lang="en-US" sz="900" dirty="0" err="1" smtClean="0"/>
              <a:t>respirable</a:t>
            </a:r>
            <a:r>
              <a:rPr lang="en-US" sz="900" dirty="0" smtClean="0"/>
              <a:t>-sized particles, some quite small. The particles contain numerous polycyclic aromatic hydrocarbons (PAH) and carbonyl compounds including formaldehyde. One recent analysis found that the burning of one mosquito coil for 2 hours allowed a steady state of particulate matter to develop, and that the PM2.5 produced was the equivalent of that from burning 75–137 cigarettes (the formaldehyde produced was the equivalent of 51 cigarettes). </a:t>
            </a:r>
          </a:p>
          <a:p>
            <a:r>
              <a:rPr lang="en-US" sz="900" i="1" dirty="0" smtClean="0"/>
              <a:t>Ref:</a:t>
            </a:r>
          </a:p>
          <a:p>
            <a:pPr>
              <a:buFontTx/>
              <a:buChar char="•"/>
            </a:pPr>
            <a:r>
              <a:rPr lang="en-US" sz="900" dirty="0" smtClean="0"/>
              <a:t>Liu W et al. Mosquito coil emissions and health implications.</a:t>
            </a:r>
            <a:r>
              <a:rPr lang="en-US" sz="900" i="1" dirty="0" smtClean="0"/>
              <a:t> Environ Health </a:t>
            </a:r>
            <a:r>
              <a:rPr lang="en-US" sz="900" i="1" dirty="0" err="1" smtClean="0"/>
              <a:t>Perspect</a:t>
            </a:r>
            <a:r>
              <a:rPr lang="en-US" sz="900" i="1" dirty="0" smtClean="0"/>
              <a:t>, </a:t>
            </a:r>
            <a:r>
              <a:rPr lang="en-US" sz="900" dirty="0" smtClean="0"/>
              <a:t>2003, 111:1454-60.  </a:t>
            </a:r>
          </a:p>
          <a:p>
            <a:r>
              <a:rPr lang="en-US" sz="900" i="1" dirty="0" smtClean="0"/>
              <a:t>Burning mosquito coils indoors generates smoke that can control mosquitoes effectively. This practice is currently used in numerous households in Africa, Asia and South America. However, the smoke may contain pollutants of health concern. We conducted the present study to characterize the emissions from four common brands of mosquito coils from China and two common brands from Malaysia. We used mass balance equations to determine emission rates of fine particles (particulate matter &lt; 2.5 µm in diameter; PM2.5), polycyclic aromatic hydrocarbons (PAHs), aldehydes and ketones. Having applied these measured emission rates to predict indoor concentrations under realistic room conditions, we found that pollutant concentrations resulting from burning mosquito coils could substantially exceed health-based air quality standards or guidelines. Under the same combustion conditions, the tested Malaysian mosquito coils generated more measured pollutants than did the tested Chinese mosquito coils. We also identified a large suite of volatile organic compounds, including carcinogens and suspected carcinogens, in the coil smoke. In a set of experiments conducted in a room, we examined the size distribution of particulate matter contained in the coil smoke and found that the particles were ultrafine and fine. The findings from the present study suggest that exposure to the smoke of mosquito coils similar to the tested ones can pose significant acute and chronic health risks. For example, burning one mosquito coil would release the same amount of PM2.5 mass as burning 75</a:t>
            </a:r>
            <a:r>
              <a:rPr lang="en-GB" sz="900" i="1" dirty="0" smtClean="0">
                <a:cs typeface="Arial" charset="0"/>
              </a:rPr>
              <a:t>–</a:t>
            </a:r>
            <a:r>
              <a:rPr lang="en-US" sz="900" i="1" dirty="0" smtClean="0"/>
              <a:t>137 cigarettes. The emission of formaldehyde from burning one coil can be as high as that released from burning 51 cigarettes.</a:t>
            </a:r>
            <a:r>
              <a:rPr lang="en-US" sz="900" dirty="0" smtClean="0"/>
              <a:t> </a:t>
            </a:r>
          </a:p>
          <a:p>
            <a:r>
              <a:rPr lang="en-GB" sz="900" i="1" dirty="0" smtClean="0"/>
              <a:t>Picture: </a:t>
            </a:r>
            <a:r>
              <a:rPr lang="en-US" sz="900" i="1" dirty="0" smtClean="0"/>
              <a:t>ehp.niehs.nih.gov/members/2003/6177/6177.html. NIEHS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w="9525"/>
        </p:spPr>
        <p:txBody>
          <a:bodyPr/>
          <a:lstStyle/>
          <a:p>
            <a:r>
              <a:rPr lang="en-US" sz="900" smtClean="0"/>
              <a:t>Radon is a radioactive gas that comes from the soil. Exposure to radon gas is the second leading cause of lung cancer (after smoking). </a:t>
            </a:r>
            <a:r>
              <a:rPr lang="en-GB" sz="900" smtClean="0"/>
              <a:t>Scientific evidence suggests that 3-14% of lung cancers are due to exposure to indoor radon. </a:t>
            </a:r>
            <a:r>
              <a:rPr lang="en-US" altLang="zh-CN" sz="900" smtClean="0"/>
              <a:t/>
            </a:r>
            <a:br>
              <a:rPr lang="en-US" altLang="zh-CN" sz="900" smtClean="0"/>
            </a:br>
            <a:r>
              <a:rPr lang="en-US" sz="900" smtClean="0"/>
              <a:t>Radon is produced from the natural breakdown of the uranium found in most rocks and soils. As it further breaks down, radon emits atomic particles. These particles are in the air we breathe. Once inhaled, they can be deposited in our lungs. The energy associated with these particles can alter cell DNA, thus increasing the risk of lung cancer.</a:t>
            </a:r>
          </a:p>
          <a:p>
            <a:r>
              <a:rPr lang="en-US" sz="900" smtClean="0"/>
              <a:t>Radon usually does not present a health risk outdoors because it is diluted in the open air. Radon can, however, build up to dangerous levels inside a house. Radon can enter your new house through cracks or openings in the foundation. The differences in air pressure between the inside of a building and the soil around it also play an important role in radon entry. If the air pressure of a house is greater than the soil beneath it, radon will remain outside. However, if the air pressure of a house is lower than the surrounding soil (which is usually the case), the house will act as a vacuum, sucking radon gas inside. Because radon comes from the soil, the geology of an area can help to predict the potential for elevated indoor radon levels.</a:t>
            </a:r>
          </a:p>
          <a:p>
            <a:endParaRPr lang="en-US" sz="900" smtClean="0"/>
          </a:p>
          <a:p>
            <a:r>
              <a:rPr lang="en-US" sz="900" i="1" smtClean="0"/>
              <a:t>Reference</a:t>
            </a:r>
            <a:r>
              <a:rPr lang="en-US" sz="900" smtClean="0"/>
              <a:t>:</a:t>
            </a:r>
          </a:p>
          <a:p>
            <a:pPr>
              <a:buFontTx/>
              <a:buChar char="•"/>
            </a:pPr>
            <a:r>
              <a:rPr lang="en-US" sz="900" smtClean="0"/>
              <a:t>World Health Organization. WHO Handbook on Indoor Radon: A Public Health Perspective .</a:t>
            </a:r>
            <a:r>
              <a:rPr lang="en-US" sz="900" i="1" smtClean="0"/>
              <a:t>WHO, Geneva, 2009</a:t>
            </a:r>
            <a:r>
              <a:rPr lang="en-US" sz="900" smtClean="0"/>
              <a:t>. Available at </a:t>
            </a:r>
            <a:r>
              <a:rPr lang="en-US" sz="900" i="1" smtClean="0"/>
              <a:t>www.who.int/ionizing_radiation/env/radon/en/index1.html </a:t>
            </a:r>
            <a:r>
              <a:rPr lang="en-US" sz="900" smtClean="0"/>
              <a:t>- accessed December 2009</a:t>
            </a:r>
          </a:p>
          <a:p>
            <a:endParaRPr lang="en-US" sz="900" smtClean="0"/>
          </a:p>
          <a:p>
            <a:endParaRPr lang="en-US" sz="9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xfrm>
            <a:off x="665485" y="4506923"/>
            <a:ext cx="5661409" cy="3654347"/>
          </a:xfrm>
          <a:noFill/>
          <a:ln w="9525"/>
        </p:spPr>
        <p:txBody>
          <a:bodyPr/>
          <a:lstStyle/>
          <a:p>
            <a:r>
              <a:rPr lang="en-US" sz="900" smtClean="0"/>
              <a:t>Ionizing radiation is radiation with enough energy so that during an interaction with an atom, it can remove tightly bound electrons from the orbit of an atom, causing the atom to become charged or ionized. </a:t>
            </a:r>
          </a:p>
          <a:p>
            <a:r>
              <a:rPr lang="en-US" sz="900" smtClean="0"/>
              <a:t>There are two basic types of ionizing radiation: electromagnetic and particulated. E</a:t>
            </a:r>
            <a:r>
              <a:rPr lang="nl-BE" sz="900" smtClean="0"/>
              <a:t>lectromagnetic ionizing radiation</a:t>
            </a:r>
            <a:r>
              <a:rPr lang="en-US" sz="900" smtClean="0"/>
              <a:t> such as  </a:t>
            </a:r>
            <a:r>
              <a:rPr lang="nl-BE" sz="900" smtClean="0"/>
              <a:t>X-rays and gamma rays has </a:t>
            </a:r>
            <a:r>
              <a:rPr lang="en-US" sz="900" smtClean="0"/>
              <a:t>discrete packets of energy called "photons" that have </a:t>
            </a:r>
            <a:r>
              <a:rPr lang="nl-BE" sz="900" smtClean="0"/>
              <a:t>neither </a:t>
            </a:r>
            <a:r>
              <a:rPr lang="en-US" sz="900" smtClean="0"/>
              <a:t>mass nor electric charge.</a:t>
            </a:r>
            <a:r>
              <a:rPr lang="nl-BE" sz="900" smtClean="0"/>
              <a:t> W</a:t>
            </a:r>
            <a:r>
              <a:rPr lang="en-US" sz="900" smtClean="0"/>
              <a:t>hile X-rays come from the electronic part of the atom, gamma radiation originates in the nucleus. Electromagnetic ionizing radiation is used in pediatric healthcare for both imaging and cancer treatment.</a:t>
            </a:r>
          </a:p>
          <a:p>
            <a:r>
              <a:rPr lang="en-US" sz="900" smtClean="0"/>
              <a:t>Particulate radiation involves tiny fast-moving particles that have both energy and mass. Particulate radiation is primarily produced by disintegration of an unstable atom and </a:t>
            </a:r>
            <a:r>
              <a:rPr lang="nl-BE" sz="900" smtClean="0"/>
              <a:t>the energy is carried by sub-atomic particles such as electrons, protons and neutrons. </a:t>
            </a:r>
            <a:r>
              <a:rPr lang="en-US" sz="900" smtClean="0"/>
              <a:t>Beta and alpha radiation are examples of particulate radiation. </a:t>
            </a:r>
          </a:p>
          <a:p>
            <a:endParaRPr lang="en-US" sz="900" smtClean="0"/>
          </a:p>
          <a:p>
            <a:r>
              <a:rPr lang="en-US" sz="900" b="1" smtClean="0"/>
              <a:t>&lt;&lt;READ SLIDE&gt;&gt; </a:t>
            </a:r>
          </a:p>
          <a:p>
            <a:endParaRPr lang="en-US" sz="900" b="1" smtClean="0"/>
          </a:p>
          <a:p>
            <a:r>
              <a:rPr lang="en-US" sz="900" smtClean="0"/>
              <a:t>Ionizing radiation is a known carcinogen to which children are particularly vulnerable. Relevant exposures include pre- and postnatal irradiation for medical reasons, radon in the home, and accidental radiation releases. In some cases, children may receive higher doses than adults because of higher intake and accumulation. Furthermore, sensitivity to radiation is highest early in life. Although the mechanism of greater susceptibility is not well understood, it is likely to be linked to greater cell division in growing and developing tissues. In addition, a longer expected lifetime, with a resultant increased chance of repeated exposure and accumulated damage, also leads to higher cancer risk for children. Fetuses might be particularly sensitive to ionizing radiation, since their tissue cells are not only undergoing high rates of division, but are also differentiating into mature functional cells. </a:t>
            </a:r>
          </a:p>
          <a:p>
            <a:endParaRPr lang="en-US" sz="900" smtClean="0"/>
          </a:p>
          <a:p>
            <a:pPr algn="just"/>
            <a:r>
              <a:rPr lang="en-US" sz="900" i="1" smtClean="0"/>
              <a:t>Reference:</a:t>
            </a:r>
          </a:p>
          <a:p>
            <a:pPr algn="just">
              <a:buFontTx/>
              <a:buChar char="•"/>
            </a:pPr>
            <a:r>
              <a:rPr lang="en-US" sz="900" i="1" smtClean="0"/>
              <a:t>Ionizing radiation, Part 1: X- and gamma-radiation, and neutrons. </a:t>
            </a:r>
            <a:r>
              <a:rPr lang="en-US" sz="900" smtClean="0"/>
              <a:t>Lyon, International Agency for Research on Cancer, 2000 (IARC Monographs on the Evaluation of the Carcinogenic Risk to Humans, Volume 75).</a:t>
            </a:r>
          </a:p>
          <a:p>
            <a:endParaRPr lang="en-US" sz="900" i="1" smtClean="0"/>
          </a:p>
          <a:p>
            <a:r>
              <a:rPr lang="en-US" sz="900" i="1" smtClean="0"/>
              <a:t>Image:</a:t>
            </a:r>
          </a:p>
          <a:p>
            <a:pPr>
              <a:buFontTx/>
              <a:buChar char="•"/>
            </a:pPr>
            <a:r>
              <a:rPr lang="en-US" sz="900" i="1" smtClean="0"/>
              <a:t>U.S NRC (U.S. Nuclear Regularoty Commission) www.nrc.gov/reading-rm/basic-ref/glossary/exposure.html – Reprinted with permission of the National Council on Radiation Protection and Measurements, NCRPonline.org</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w="9525"/>
        </p:spPr>
        <p:txBody>
          <a:bodyPr/>
          <a:lstStyle/>
          <a:p>
            <a:pPr>
              <a:lnSpc>
                <a:spcPct val="90000"/>
              </a:lnSpc>
            </a:pPr>
            <a:r>
              <a:rPr lang="en-US" sz="1000" smtClean="0"/>
              <a:t>Effects of radiation can be decreased by decreasing exposure time, increasing distance from source or introducing shielding. Standards have been developed for industrial and medical applications.  </a:t>
            </a:r>
          </a:p>
          <a:p>
            <a:pPr>
              <a:lnSpc>
                <a:spcPct val="90000"/>
              </a:lnSpc>
            </a:pPr>
            <a:endParaRPr lang="en-US" sz="1000" smtClean="0"/>
          </a:p>
          <a:p>
            <a:pPr>
              <a:lnSpc>
                <a:spcPct val="90000"/>
              </a:lnSpc>
            </a:pPr>
            <a:r>
              <a:rPr lang="en-GB" sz="1000" i="1" smtClean="0"/>
              <a:t>References:</a:t>
            </a:r>
          </a:p>
          <a:p>
            <a:pPr>
              <a:lnSpc>
                <a:spcPct val="90000"/>
              </a:lnSpc>
              <a:buFontTx/>
              <a:buChar char="•"/>
            </a:pPr>
            <a:r>
              <a:rPr lang="en-GB" sz="1000" smtClean="0"/>
              <a:t>IAEA Safety Standards Series. Radiological protection for medical exposure to ionizing radiation. Co-sponsored by IAEA, PAHO and WHO. Safety Guide No. RS-G-1.5. Available at </a:t>
            </a:r>
            <a:r>
              <a:rPr lang="en-US" sz="1000" i="1" smtClean="0"/>
              <a:t>www-pub.iaea.org/MTCD/publications/PDF/Pub1117_scr.pdf </a:t>
            </a:r>
            <a:r>
              <a:rPr lang="en-US" sz="1000" smtClean="0"/>
              <a:t>-  accessed December 2009</a:t>
            </a:r>
          </a:p>
          <a:p>
            <a:pPr>
              <a:lnSpc>
                <a:spcPct val="90000"/>
              </a:lnSpc>
              <a:buFontTx/>
              <a:buChar char="•"/>
            </a:pPr>
            <a:r>
              <a:rPr lang="en-US" sz="1000" smtClean="0"/>
              <a:t>Safety Series. International Basic Safety Standards (BSS) for Protection against Ionizing Radiation and for the Safety of Radiation Sources. Co-sponsored by IAEA, WHO, PAHO, ILO, FAO and NEA/OECD (1996). Safety Series N° 15. Available at  </a:t>
            </a:r>
            <a:r>
              <a:rPr lang="en-US" sz="1000" i="1" smtClean="0"/>
              <a:t>www-pub.iaea.org/MTCD/publications/PDF/SS-115-Web/Start.pdf - </a:t>
            </a:r>
            <a:r>
              <a:rPr lang="en-US" sz="1000" smtClean="0"/>
              <a:t>accessed December 2009</a:t>
            </a:r>
          </a:p>
          <a:p>
            <a:pPr>
              <a:lnSpc>
                <a:spcPct val="90000"/>
              </a:lnSpc>
            </a:pPr>
            <a:r>
              <a:rPr lang="en-US" sz="1000" i="1" smtClean="0"/>
              <a:t>Image:</a:t>
            </a:r>
          </a:p>
          <a:p>
            <a:pPr>
              <a:lnSpc>
                <a:spcPct val="90000"/>
              </a:lnSpc>
              <a:buFontTx/>
              <a:buChar char="•"/>
            </a:pPr>
            <a:r>
              <a:rPr lang="en-US" sz="1000" smtClean="0"/>
              <a:t>EPA. Radiation protection. Available at www.epa.gov/radiation – accessed December 2009.</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w="9525"/>
        </p:spPr>
        <p:txBody>
          <a:bodyPr/>
          <a:lstStyle/>
          <a:p>
            <a:r>
              <a:rPr lang="en-US" smtClean="0"/>
              <a:t>Indoor air quality is influenced by concentrations of outdoor air pollutants, indoor sources of pollution, characteristics of the building and the habits of the residents. </a:t>
            </a:r>
          </a:p>
          <a:p>
            <a:r>
              <a:rPr lang="en-US" smtClean="0"/>
              <a:t>Indoor air pollution may arise from the use of open fires, unsafe fuels or combustion of biomass fuels, coal and kerosene. Gas stoves or badly installed wood-burning units with poor ventilation and maintenance can increase the indoor levels of carbon monoxide, nitrogen dioxide and particles.</a:t>
            </a:r>
          </a:p>
          <a:p>
            <a:r>
              <a:rPr lang="en-US" smtClean="0"/>
              <a:t>Other pollutants not associated with fuel combustion include building materials such as asbestos and cement, wood preservatives and others.</a:t>
            </a:r>
          </a:p>
          <a:p>
            <a:r>
              <a:rPr lang="en-US" smtClean="0"/>
              <a:t>Volatile organic compounds may be released by various sources including paints, glues, resins, polishing materials, perfumes, spray propellants and cleaning agents. Formaldehyde is a component of some household products and can irritate the eyes, nose and airways.</a:t>
            </a:r>
          </a:p>
          <a:p>
            <a:endParaRPr lang="en-US" smtClean="0"/>
          </a:p>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w="9525"/>
        </p:spPr>
        <p:txBody>
          <a:bodyPr/>
          <a:lstStyle/>
          <a:p>
            <a:r>
              <a:rPr lang="en-US" smtClean="0"/>
              <a:t>Dust mites, fungi and bacteria require moisture to proliferate. Permeation of rain or groundwater into a building and condensation on cold interior surfaces can promote proliferation of microbes. Water vapour is produced by people and pets, cooking and showering and requires sufficient air exchange to prevent moisture problems. Mattresses, upholstered furniture and carpets are reservoirs for dust mites.</a:t>
            </a:r>
          </a:p>
          <a:p>
            <a:r>
              <a:rPr lang="en-US" smtClean="0"/>
              <a:t>Moulds have been associated with three types of effects: infections, allergic reactions and toxic effects. Toxic effects may be caused by inhalation of mycotoxins.</a:t>
            </a:r>
          </a:p>
          <a:p>
            <a:r>
              <a:rPr lang="en-US" i="1" smtClean="0"/>
              <a:t>These notes are taken from the US EPA website www.epa.gov/iaq/pubs/bio_1.html</a:t>
            </a:r>
          </a:p>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120775" y="871538"/>
            <a:ext cx="4624388" cy="3468687"/>
          </a:xfrm>
          <a:ln/>
        </p:spPr>
      </p:sp>
      <p:sp>
        <p:nvSpPr>
          <p:cNvPr id="117763" name="Rectangle 3"/>
          <p:cNvSpPr>
            <a:spLocks noGrp="1" noChangeArrowheads="1"/>
          </p:cNvSpPr>
          <p:nvPr>
            <p:ph type="body" idx="1"/>
          </p:nvPr>
        </p:nvSpPr>
        <p:spPr>
          <a:noFill/>
          <a:ln w="9525"/>
        </p:spPr>
        <p:txBody>
          <a:bodyPr/>
          <a:lstStyle/>
          <a:p>
            <a:r>
              <a:rPr lang="en-US" sz="900" smtClean="0"/>
              <a:t>Dust mites are acarians (</a:t>
            </a:r>
            <a:r>
              <a:rPr lang="en-US" sz="900" i="1" smtClean="0"/>
              <a:t>Dermatophagoides spp</a:t>
            </a:r>
            <a:r>
              <a:rPr lang="en-US" sz="900" smtClean="0"/>
              <a:t>.) </a:t>
            </a:r>
          </a:p>
          <a:p>
            <a:r>
              <a:rPr lang="en-US" sz="900" smtClean="0"/>
              <a:t>The effectiveness of prevention measures against dust mite sensitization has been studied in a European multicentre randomized controlled trial.  Intervention was a combination of education and mattress encasement. Of 566 preschool-aged children in the study’s first-year follow-up (mean age = 3.1 years), the incidence of sensitization to mite allergens was 10 (3%) of 330 in the intervention versus 20 (6.5%) of 306 in the comparison (control) group.</a:t>
            </a:r>
          </a:p>
          <a:p>
            <a:endParaRPr lang="en-US" sz="900" smtClean="0"/>
          </a:p>
          <a:p>
            <a:r>
              <a:rPr lang="en-US" sz="900" smtClean="0"/>
              <a:t>Likewise, in 213 school age children, 3 (2.56%) of 117 children in the intervention group and 9 (9.38%) of 96 in the comparison (control) group developed sensitization to dust mite.</a:t>
            </a:r>
          </a:p>
          <a:p>
            <a:endParaRPr lang="en-US" sz="900" smtClean="0"/>
          </a:p>
          <a:p>
            <a:r>
              <a:rPr lang="en-US" sz="800" i="1" smtClean="0"/>
              <a:t>Refs:</a:t>
            </a:r>
          </a:p>
          <a:p>
            <a:pPr>
              <a:buFontTx/>
              <a:buChar char="•"/>
            </a:pPr>
            <a:r>
              <a:rPr lang="en-US" sz="800" i="1" smtClean="0"/>
              <a:t>Tsitoura S et al. Randomized trial to prevent sensitization to mite allergens in toddlers and preschoolers by allergen reduction and education: one-year results. Arch Pediatr Adolesc Med, 2002, 156:1021-7.</a:t>
            </a:r>
          </a:p>
          <a:p>
            <a:pPr>
              <a:buFontTx/>
              <a:buChar char="•"/>
            </a:pPr>
            <a:r>
              <a:rPr lang="en-US" sz="800" i="1" smtClean="0"/>
              <a:t>Arshad SH et al. Prevention of sensitization to house dust mite by allergen avoidance in school age children: a randomized controlled study. Clin Exp Allergy, 2002, 32:843.</a:t>
            </a:r>
          </a:p>
          <a:p>
            <a:pPr>
              <a:buFontTx/>
              <a:buChar char="•"/>
            </a:pPr>
            <a:r>
              <a:rPr lang="en-US" sz="800" i="1" smtClean="0"/>
              <a:t>Arshad SH et al. Prevention of allergic disease during childhood by allergen avoidance: the Isle of Wight prevention study. J Allergy Clin Immunol. 2007 Feb;119(2):307-13.</a:t>
            </a:r>
          </a:p>
          <a:p>
            <a:r>
              <a:rPr lang="en-US" sz="800" i="1" smtClean="0"/>
              <a:t>BACKGROUND: Early life allergen exposure may increase the risk of childhood allergy, but the protective effect of reduction in allergen exposure remains uncertain. OBJECTIVE: To evaluate the effect of reduction in food and house dust mite (HDM) allergen exposure in infancy in preventing asthma and allergy. METHODS: Infants, at higher risk because of family predisposition, were recruited prenatally and randomized to prophylactic (n = 58) and control (n = 62) groups. Prophylactic group infants were either breast-fed with mother on a low allergen diet or given an extensively hydrolyzed formula. Exposure to HDM was reduced by the use of an acaricide and mattress covers. The control group followed standard advice. Development of allergic diseases and sensitization to common allergens (atopy) was assessed blindly at ages 1, 2, 4, and 8 years in all 120 children. RESULTS: Repeated measurement analysis, adjusted for all relevant confounding variables, confirmed a preventive effect on asthma: adjusted odds ratio (OR), 0.24; 95% CI, 0.09-0.66; P = .005; atopic dermatitis, OR, 0.23; CI, 0.08-0.64; P = .005; rhinitis, OR, 0.42; CI, 0.19-0.92; P = .03; and atopy, OR, 0.13; CI, 0.05-0.32; P &lt; .001. The protective effect was primarily observed in the subgroup of children with persistent disease (symptoms at all visits) and in those with evidence of allergic sensitization. CONCLUSION: Allergic diseases can be reduced, for at least the first 8 years of life, by combined food and HDM allergen avoidance in infancy. CLINICAL IMPLICATIONS: Strict food and HDM allergen avoidance should be considered for prevention of allergy in high-risk infants.</a:t>
            </a:r>
          </a:p>
          <a:p>
            <a:pPr>
              <a:buFontTx/>
              <a:buChar char="•"/>
            </a:pPr>
            <a:endParaRPr lang="en-US" sz="800" i="1" smtClean="0"/>
          </a:p>
          <a:p>
            <a:endParaRPr lang="en-US" sz="900" i="1" smtClean="0"/>
          </a:p>
          <a:p>
            <a:endParaRPr lang="en-US" i="1"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w="9525"/>
        </p:spPr>
        <p:txBody>
          <a:bodyPr/>
          <a:lstStyle/>
          <a:p>
            <a:pPr>
              <a:lnSpc>
                <a:spcPct val="80000"/>
              </a:lnSpc>
            </a:pPr>
            <a:r>
              <a:rPr lang="en-US" sz="900" b="1" smtClean="0"/>
              <a:t>&lt;&lt;READ SLIDE&gt;&gt;</a:t>
            </a:r>
          </a:p>
          <a:p>
            <a:pPr>
              <a:lnSpc>
                <a:spcPct val="80000"/>
              </a:lnSpc>
            </a:pPr>
            <a:r>
              <a:rPr lang="en-US" sz="900" i="1" smtClean="0"/>
              <a:t>Ref:</a:t>
            </a:r>
          </a:p>
          <a:p>
            <a:pPr>
              <a:lnSpc>
                <a:spcPct val="80000"/>
              </a:lnSpc>
              <a:buFontTx/>
              <a:buChar char="•"/>
            </a:pPr>
            <a:r>
              <a:rPr lang="en-US" sz="900" i="1" smtClean="0"/>
              <a:t>Etzel RA et al. Indoor mold and children's health. Environ Health Perspect, 1999, 107(Suppl)3:463. </a:t>
            </a:r>
          </a:p>
          <a:p>
            <a:pPr>
              <a:lnSpc>
                <a:spcPct val="80000"/>
              </a:lnSpc>
            </a:pPr>
            <a:r>
              <a:rPr lang="en-US" sz="900" i="1" smtClean="0"/>
              <a:t>Reactive airways disease in children is increasing in many countries around the world. The clinical diagnosis of asthma or reactive airways disease includes a variable airflow and an increased sensitivity in the airways. This condition can develop after an augmented reaction to a specific agent (allergen) and may cause a life-threatening situation within a very short period of exposure. It can also develop after a long-term exposure to irritating agents that cause an inflammation in the airways in the absence of an allergen. (paragraph) Several environmental agents have been shown to be associated with the increased incidence of childhood asthma. They include allergens, cat dander, outdoor as well as indoor air pollution, cooking fumes, and infections. There is, however, increasing evidence that mould growth indoors in damp buildings is an important risk factor. About 30 investigations from various countries around the world have demonstrated a close relationship between living in damp homes or homes with mould growth, and the extent of adverse respiratory symptoms in children. Some studies show a relation between dampness/mould and objective measures of lung function. Apart from airways symptoms, some studies demonstrate the presence of general symptoms that include fatigue and headache and symptoms from the central nervous system. At excessive exposures, an increased risk for haemorrhagic pneumonia and death among infants has been reported. The described effects may have important consequences for children in the early years of life. A child's immune system is developing from birth to adolescence and requires a natural, physiological stimulation with antigens as well as inflammatory agents. Any disturbances of this normal maturing process will increase the risk for abnormal reactions to inhaled antigens and inflammagenic agents in the environment. The knowledge about health risks due to mould exposure is not widespread and health authorities in some countries may not be aware of the serious reactions mould exposure can provoke in some children. Individual physicians may have difficulty handling the patients because of the lack of recognition of the relationship between the often complex symptoms and the indoor environment.</a:t>
            </a:r>
            <a:r>
              <a:rPr lang="en-US" sz="900" smtClean="0"/>
              <a:t>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w="9525"/>
        </p:spPr>
        <p:txBody>
          <a:bodyPr/>
          <a:lstStyle/>
          <a:p>
            <a:r>
              <a:rPr lang="en-US" sz="800" smtClean="0"/>
              <a:t>Mycotoxins are associated with human disease.</a:t>
            </a:r>
          </a:p>
          <a:p>
            <a:r>
              <a:rPr lang="en-US" sz="800" smtClean="0"/>
              <a:t>Tricothecenes inhibit protein synthesis and have many acute effects, including anemia and infant pulmonary haemorrhage.</a:t>
            </a:r>
          </a:p>
          <a:p>
            <a:r>
              <a:rPr lang="en-US" sz="800" smtClean="0"/>
              <a:t>Ochratoxins and citrinin cause nephropathy and immunosuppression.</a:t>
            </a:r>
          </a:p>
          <a:p>
            <a:r>
              <a:rPr lang="en-US" sz="800" smtClean="0"/>
              <a:t>Aflatoxins are hepatotoxins and are carcinogenic.</a:t>
            </a:r>
          </a:p>
          <a:p>
            <a:r>
              <a:rPr lang="en-GB" sz="800" smtClean="0"/>
              <a:t>(See module on Mycotoxins)</a:t>
            </a:r>
            <a:endParaRPr lang="en-US" sz="800" smtClean="0"/>
          </a:p>
          <a:p>
            <a:endParaRPr lang="en-US" sz="800" smtClean="0"/>
          </a:p>
          <a:p>
            <a:r>
              <a:rPr lang="en-US" sz="800" i="1" smtClean="0"/>
              <a:t>Refs:</a:t>
            </a:r>
          </a:p>
          <a:p>
            <a:pPr>
              <a:buFontTx/>
              <a:buChar char="•"/>
            </a:pPr>
            <a:r>
              <a:rPr lang="en-US" sz="800" i="1" smtClean="0"/>
              <a:t>Etzel RA. What the primary care pediatrician should know about syndromes associated with exposures to mycotoxins.</a:t>
            </a:r>
            <a:r>
              <a:rPr lang="en-US" sz="800" b="1" i="1" smtClean="0"/>
              <a:t> </a:t>
            </a:r>
            <a:r>
              <a:rPr lang="en-US" sz="800" i="1" smtClean="0"/>
              <a:t>Curr Probl Pediatr Adolesc Health Care. 2006;36(8):282-305.</a:t>
            </a:r>
          </a:p>
          <a:p>
            <a:r>
              <a:rPr lang="en-US" sz="800" i="1" smtClean="0"/>
              <a:t>Disease associated with exposure to mycotoxins is known as the "Great Masquerader" of the 21st century because of its complex natural history involving different tissues and resembling different diseases at each stage in its evolution. It can present with a variety of nonspecific clinical signs and symptoms such as rash, conjunctivitis, epistaxis, apnea, cough, wheezing, nausea, and vomiting. Some cases of vomiting illness, bone marrow failure, acute pulmonary hemorrhage, and recurrent apnea and/or "pneumonia" are associated with exposure to mycotoxins. Familiarity with the symptoms of exposure to the major classes of mycotoxins enables the clinician to ask pertinent questions about possible fungal exposures and to remove the infant or child from the source of exposure, which could be contaminated food(s), clothing and furniture, or the indoor air of the home. Failure to prevent recurrent exposure often results in recurrent illness. A variety of other conditions, including hepatocellular and esophageal cancer and neural tube defects, are associated with consumption of foods contaminated with mycotoxins. Awareness of the short- and long-term consequences of exposures to these natural toxins helps pediatricians to serve as better advocates for children and families.</a:t>
            </a:r>
          </a:p>
          <a:p>
            <a:pPr>
              <a:buFontTx/>
              <a:buChar char="•"/>
            </a:pPr>
            <a:r>
              <a:rPr lang="en-US" sz="800" i="1" smtClean="0"/>
              <a:t>Novak M et al. Beta-glucans, history, and the present: immunomodulatory aspects and mechanisms of action.</a:t>
            </a:r>
            <a:r>
              <a:rPr lang="en-US" sz="800" b="1" i="1" smtClean="0"/>
              <a:t> </a:t>
            </a:r>
            <a:r>
              <a:rPr lang="en-US" sz="800" i="1" smtClean="0"/>
              <a:t>J Immunotoxicol. 2008 Jan;5(1):47-57. </a:t>
            </a:r>
          </a:p>
          <a:p>
            <a:r>
              <a:rPr lang="en-US" sz="800" i="1" smtClean="0"/>
              <a:t>The present paper represents a comprehensive up-to-date review of beta -glucans, their chemical and biological properties, and their role in immunological reactions. beta -D-Glucans belong to a group of physiologically active compounds called biological response modifiers and represent highly conserved structural components of cell walls in yeast, fungi, or seaweed. Despite almost 150 years of research, the exact mechanisms of their action remain unclear. The present review starts with the history of glucans. Next, attention is focused on sources and structure, comparing the effects of physicochemical properties, and sources on biological effects. As glucans belong to natural products useful in preventing various diseases, they have been highly sought after throughout human history. Based on extensive recent research, this paper explains the various mechanisms of effects and the ways glucans mediate their effects on defense reactions against infections. Despite the fact that predominately pharmacological effects of glucans are positive, their unfavorable and potentially toxic side effects were not overlooked. In addition, attention was focused on the future research, possible alternatives such as synthetic oligosaccharides, and on clinical applications.</a:t>
            </a:r>
          </a:p>
          <a:p>
            <a:endParaRPr lang="en-US" sz="800" i="1"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w="9525"/>
        </p:spPr>
        <p:txBody>
          <a:bodyPr/>
          <a:lstStyle/>
          <a:p>
            <a:r>
              <a:rPr lang="en-US" sz="900" smtClean="0"/>
              <a:t>It is always better to prevent rather than treat illness. To avoid problems due to indoor air quality, the first approach is source reduction and elimination, and the second, proper ventilation and maintenance of gas, oil and solid fuel cooking, heating and cooling systems. Air cleaning is the least effective, and most expensive. Air fresheners, which contain untested potentially harmful volatile organic compounds (VOCs), should not be used to cover up stale air or unpleasant smells.</a:t>
            </a:r>
          </a:p>
          <a:p>
            <a:endParaRPr lang="en-US" sz="900" i="1" smtClean="0"/>
          </a:p>
          <a:p>
            <a:r>
              <a:rPr lang="en-US" sz="900" i="1" smtClean="0"/>
              <a:t>Ref:</a:t>
            </a:r>
          </a:p>
          <a:p>
            <a:pPr>
              <a:buFontTx/>
              <a:buChar char="•"/>
            </a:pPr>
            <a:r>
              <a:rPr lang="en-US" sz="900" i="1" smtClean="0"/>
              <a:t>www.epa.gov/iaq/pubs/ozonegen.html</a:t>
            </a:r>
          </a:p>
          <a:p>
            <a:endParaRPr lang="en-GB" sz="900" i="1" smtClean="0"/>
          </a:p>
          <a:p>
            <a:r>
              <a:rPr lang="en-GB" sz="900" smtClean="0"/>
              <a:t>For more information on indoor air pollution, you can </a:t>
            </a:r>
            <a:r>
              <a:rPr lang="en-US" sz="900" smtClean="0"/>
              <a:t>obtain </a:t>
            </a:r>
            <a:r>
              <a:rPr lang="en-GB" sz="900" smtClean="0"/>
              <a:t>a guide (</a:t>
            </a:r>
            <a:r>
              <a:rPr lang="en-GB" sz="900" i="1" smtClean="0"/>
              <a:t>Indoor pollution: An introduction for health professionals</a:t>
            </a:r>
            <a:r>
              <a:rPr lang="en-GB" sz="900" smtClean="0"/>
              <a:t>) recently published by </a:t>
            </a:r>
            <a:r>
              <a:rPr lang="en-US" sz="900" smtClean="0"/>
              <a:t>the US </a:t>
            </a:r>
            <a:r>
              <a:rPr lang="en-GB" sz="900" smtClean="0"/>
              <a:t>EPA at</a:t>
            </a:r>
            <a:r>
              <a:rPr lang="en-GB" sz="900" i="1" smtClean="0"/>
              <a:t>: </a:t>
            </a:r>
            <a:r>
              <a:rPr lang="en-US" sz="900" i="1" smtClean="0"/>
              <a:t>www.epa.gov/iedweb00/pubs/hpguide.html</a:t>
            </a:r>
          </a:p>
          <a:p>
            <a:r>
              <a:rPr lang="en-US" sz="900" i="1" smtClean="0"/>
              <a:t>Ref:</a:t>
            </a:r>
          </a:p>
          <a:p>
            <a:r>
              <a:rPr lang="en-US" sz="900" i="1" smtClean="0"/>
              <a:t>Meklin T et al. Effects of moisture-damage repairs on microbial exposure and symptoms in schoolchildren. Indoor Air. 2005;15 Suppl 10:40-7. </a:t>
            </a:r>
          </a:p>
          <a:p>
            <a:r>
              <a:rPr lang="en-US" sz="900" i="1" smtClean="0"/>
              <a:t>Effects of renovation on symptom prevalence and microbial status were studied in two moisture-damaged schools and in two non-damaged schools with longitudinal cross-sectional surveys before and after repairs. Over 1300 schoolchildren aged 6-17 returned questionnaires before and after repairs. After full renovation in one of the damaged schools, elevated concentrations and increased frequencies of indoor air fungi normalized and a significant decrease in the prevalence of 10 symptoms of 12 studied was observed among schoolchildren. No change in microbial conditions was seen after partial repairs in the other damaged school, and only slight improvement was observed in symptom prevalence. The change in the prevalence of symptoms in the reference schools was minor. The results suggest that increased symptom prevalence among schoolchildren in moisture-damaged schools can be managed with proper repair of the moisture damage. PRACTICAL IMPLICATIONS: This longitudinal intervention study showed the positive effects of the moisture and mold damage repairs of a school building on children's health. The success necessitates however, a thorough renovation including appropriate ventilation. Monitoring of airborne viable microbes revealed the damage status of the building and thus could be used as a tool in evaluating the quality of repairs.</a:t>
            </a:r>
          </a:p>
          <a:p>
            <a:endParaRPr lang="en-US" sz="900" i="1"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055"/>
          <p:cNvSpPr>
            <a:spLocks noGrp="1" noChangeArrowheads="1"/>
          </p:cNvSpPr>
          <p:nvPr>
            <p:ph type="sldNum" sz="quarter" idx="5"/>
          </p:nvPr>
        </p:nvSpPr>
        <p:spPr>
          <a:noFill/>
        </p:spPr>
        <p:txBody>
          <a:bodyPr/>
          <a:lstStyle/>
          <a:p>
            <a:fld id="{DB420C1E-E135-4810-A6DD-9E6527FE1125}" type="slidenum">
              <a:rPr lang="nl-NL" smtClean="0">
                <a:latin typeface="Times New Roman" charset="0"/>
              </a:rPr>
              <a:pPr/>
              <a:t>67</a:t>
            </a:fld>
            <a:endParaRPr lang="nl-NL" smtClean="0">
              <a:latin typeface="Times New Roman"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nl-BE" smtClean="0"/>
              <a:t>Via actieve monstername wordt een gekende hoeveelheid lucht met behulp van een pomp doorheen een monsternamebuisje gepompt. De VOCs in de lucht worden weerhouden op het sorbentmateriaal</a:t>
            </a:r>
          </a:p>
        </p:txBody>
      </p:sp>
      <p:sp>
        <p:nvSpPr>
          <p:cNvPr id="78852" name="Slide Number Placeholder 3"/>
          <p:cNvSpPr>
            <a:spLocks noGrp="1"/>
          </p:cNvSpPr>
          <p:nvPr>
            <p:ph type="sldNum" sz="quarter" idx="5"/>
          </p:nvPr>
        </p:nvSpPr>
        <p:spPr>
          <a:noFill/>
        </p:spPr>
        <p:txBody>
          <a:bodyPr/>
          <a:lstStyle/>
          <a:p>
            <a:fld id="{EBE826D9-67C6-4151-8952-F138424841FF}" type="slidenum">
              <a:rPr lang="nl-NL" smtClean="0">
                <a:latin typeface="Times New Roman" charset="0"/>
              </a:rPr>
              <a:pPr/>
              <a:t>69</a:t>
            </a:fld>
            <a:endParaRPr lang="nl-NL" smtClean="0">
              <a:latin typeface="Times New Roman"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r>
              <a:rPr lang="nl-BE" smtClean="0"/>
              <a:t>Daarna volgt de analyse. Het monsternamebuisje wordt verhit. De VOCs komen vrij en worden gescheiden in de gaschromatograaf waarna detectie gebeurt met behulp van massaspectrometrie.</a:t>
            </a:r>
          </a:p>
        </p:txBody>
      </p:sp>
      <p:sp>
        <p:nvSpPr>
          <p:cNvPr id="79876" name="Slide Number Placeholder 3"/>
          <p:cNvSpPr>
            <a:spLocks noGrp="1"/>
          </p:cNvSpPr>
          <p:nvPr>
            <p:ph type="sldNum" sz="quarter" idx="5"/>
          </p:nvPr>
        </p:nvSpPr>
        <p:spPr>
          <a:noFill/>
        </p:spPr>
        <p:txBody>
          <a:bodyPr/>
          <a:lstStyle/>
          <a:p>
            <a:fld id="{F239DC85-F80F-4435-942C-CB311CD0A453}" type="slidenum">
              <a:rPr lang="nl-NL" smtClean="0">
                <a:latin typeface="Times New Roman" charset="0"/>
              </a:rPr>
              <a:pPr/>
              <a:t>70</a:t>
            </a:fld>
            <a:endParaRPr lang="nl-NL" smtClean="0">
              <a:latin typeface="Times New Roman"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r>
              <a:rPr lang="nl-BE" smtClean="0"/>
              <a:t>Naast actieve monstername, kan passieve monstername worden aangewend. Passieve monstername maakt geen gebruik van een pomp en is daardoor onafhankelijk van energievoorzienng. Een passief bemonsteringsapparraat wordt blootgesteld gedurende een periode van een dag tot enkele weken, waarna  het op een analoge manier kan worden geanalyseerd in het labo met behulp van GC-MS.  Tijdens dit onderzoek hebben we dit passief monsternameapparaat geevalueerd</a:t>
            </a:r>
          </a:p>
        </p:txBody>
      </p:sp>
      <p:sp>
        <p:nvSpPr>
          <p:cNvPr id="80900" name="Slide Number Placeholder 3"/>
          <p:cNvSpPr>
            <a:spLocks noGrp="1"/>
          </p:cNvSpPr>
          <p:nvPr>
            <p:ph type="sldNum" sz="quarter" idx="5"/>
          </p:nvPr>
        </p:nvSpPr>
        <p:spPr>
          <a:noFill/>
        </p:spPr>
        <p:txBody>
          <a:bodyPr/>
          <a:lstStyle/>
          <a:p>
            <a:fld id="{67753C98-AA4D-4D3D-BC7F-575CD9D0CC1D}" type="slidenum">
              <a:rPr lang="nl-NL" smtClean="0">
                <a:latin typeface="Times New Roman" charset="0"/>
              </a:rPr>
              <a:pPr/>
              <a:t>75</a:t>
            </a:fld>
            <a:endParaRPr lang="nl-NL" smtClean="0">
              <a:latin typeface="Times New Roman"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r>
              <a:rPr lang="nl-BE" smtClean="0"/>
              <a:t>Passief monsternametoestel bestaat uit een sorbent materiaal, dat afgescheiden is van de lucht die we wensen te analysere via een barriere (stilstaande lucht) Transport in deze barriere verloopt enkel door moleculaire diffusie. De massa van een bepaalde analyt die wordt getransporteerd naar het sorbent materiaaal  gedurende een blootstellingstijd t is afhangkelijk van diffusiecoeff D geometrie A/L en de drijvende kract C-C0. Wanneer de veronderstelling gemaakt wordt dat C0=0, dan kan deze vergelijking herschreven worden. De factor DA/L noemt men ideale uptake rate</a:t>
            </a:r>
          </a:p>
        </p:txBody>
      </p:sp>
      <p:sp>
        <p:nvSpPr>
          <p:cNvPr id="81924" name="Slide Number Placeholder 3"/>
          <p:cNvSpPr>
            <a:spLocks noGrp="1"/>
          </p:cNvSpPr>
          <p:nvPr>
            <p:ph type="sldNum" sz="quarter" idx="5"/>
          </p:nvPr>
        </p:nvSpPr>
        <p:spPr>
          <a:noFill/>
        </p:spPr>
        <p:txBody>
          <a:bodyPr/>
          <a:lstStyle/>
          <a:p>
            <a:fld id="{008D9819-713F-4DCF-AF0C-9C722A085164}" type="slidenum">
              <a:rPr lang="nl-NL" smtClean="0">
                <a:latin typeface="Times New Roman" charset="0"/>
              </a:rPr>
              <a:pPr/>
              <a:t>76</a:t>
            </a:fld>
            <a:endParaRPr lang="nl-NL" smtClean="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p:spPr>
        <p:txBody>
          <a:bodyPr/>
          <a:lstStyle/>
          <a:p>
            <a:r>
              <a:rPr lang="en-US" b="1" dirty="0" smtClean="0"/>
              <a:t>&lt;&lt;READ SLIDE.&gt;&gt;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nl-BE" smtClean="0"/>
          </a:p>
        </p:txBody>
      </p:sp>
      <p:sp>
        <p:nvSpPr>
          <p:cNvPr id="82948" name="Slide Number Placeholder 3"/>
          <p:cNvSpPr>
            <a:spLocks noGrp="1"/>
          </p:cNvSpPr>
          <p:nvPr>
            <p:ph type="sldNum" sz="quarter" idx="5"/>
          </p:nvPr>
        </p:nvSpPr>
        <p:spPr>
          <a:noFill/>
        </p:spPr>
        <p:txBody>
          <a:bodyPr/>
          <a:lstStyle/>
          <a:p>
            <a:fld id="{2E8F48F9-8689-480A-AE68-E42D373674D0}" type="slidenum">
              <a:rPr lang="nl-NL" smtClean="0">
                <a:latin typeface="Times New Roman" charset="0"/>
              </a:rPr>
              <a:pPr/>
              <a:t>77</a:t>
            </a:fld>
            <a:endParaRPr lang="nl-NL" smtClean="0">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w="9525"/>
        </p:spPr>
        <p:txBody>
          <a:bodyPr/>
          <a:lstStyle/>
          <a:p>
            <a:r>
              <a:rPr lang="en-US" b="1" smtClean="0"/>
              <a:t>&lt;&lt;READ SLIDE.&gt;&gt;</a:t>
            </a:r>
          </a:p>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BE"/>
          </a:p>
        </p:txBody>
      </p:sp>
      <p:sp>
        <p:nvSpPr>
          <p:cNvPr id="4" name="Slide Number Placeholder 3"/>
          <p:cNvSpPr>
            <a:spLocks noGrp="1"/>
          </p:cNvSpPr>
          <p:nvPr>
            <p:ph type="sldNum" sz="quarter" idx="10"/>
          </p:nvPr>
        </p:nvSpPr>
        <p:spPr/>
        <p:txBody>
          <a:bodyPr/>
          <a:lstStyle/>
          <a:p>
            <a:fld id="{F77197C2-77A9-4BED-8C08-118780231283}" type="slidenum">
              <a:rPr lang="nl-BE" smtClean="0"/>
              <a:pPr/>
              <a:t>7</a:t>
            </a:fld>
            <a:endParaRPr lang="nl-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BE"/>
          </a:p>
        </p:txBody>
      </p:sp>
      <p:sp>
        <p:nvSpPr>
          <p:cNvPr id="4" name="Slide Number Placeholder 3"/>
          <p:cNvSpPr>
            <a:spLocks noGrp="1"/>
          </p:cNvSpPr>
          <p:nvPr>
            <p:ph type="sldNum" sz="quarter" idx="10"/>
          </p:nvPr>
        </p:nvSpPr>
        <p:spPr/>
        <p:txBody>
          <a:bodyPr/>
          <a:lstStyle/>
          <a:p>
            <a:fld id="{F77197C2-77A9-4BED-8C08-118780231283}" type="slidenum">
              <a:rPr lang="nl-BE" smtClean="0"/>
              <a:pPr/>
              <a:t>8</a:t>
            </a:fld>
            <a:endParaRPr lang="nl-B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w="9525"/>
        </p:spPr>
        <p:txBody>
          <a:bodyPr/>
          <a:lstStyle/>
          <a:p>
            <a:r>
              <a:rPr lang="en-US" smtClean="0"/>
              <a:t>The indoor environment also reflects outdoor air quality and pollution. Outdoor pollution primarily results from the combustion of fossil fuels by industrial plants and vehicles. This releases carbon monoxide, sulfur dioxide, particulate matter, nitrogen oxides, hydrocarbons and other pollutants. The characteristics of emissions and solid waste disposal may vary for each specific industry (e.g. smelting, paper production, refining and others).</a:t>
            </a:r>
          </a:p>
          <a:p>
            <a:endParaRPr lang="en-GB" smtClean="0"/>
          </a:p>
          <a:p>
            <a:r>
              <a:rPr lang="en-GB" i="1" smtClean="0"/>
              <a:t>Picture: WHO, J. Vizcarra. Environmental Air Pollution</a:t>
            </a:r>
            <a:endParaRPr lang="en-US" i="1"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p>
            <a:fld id="{E394FAF1-D2AD-4579-A2F3-55534C8A5822}" type="datetimeFigureOut">
              <a:rPr lang="nl-BE" smtClean="0"/>
              <a:pPr/>
              <a:t>27/09/2015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7A238DB2-FD37-47F9-8761-03A72BF34AD4}" type="slidenum">
              <a:rPr lang="nl-BE" smtClean="0"/>
              <a:pPr/>
              <a:t>‹#›</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E394FAF1-D2AD-4579-A2F3-55534C8A5822}" type="datetimeFigureOut">
              <a:rPr lang="nl-BE" smtClean="0"/>
              <a:pPr/>
              <a:t>27/09/2015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7A238DB2-FD37-47F9-8761-03A72BF34AD4}" type="slidenum">
              <a:rPr lang="nl-BE" smtClean="0"/>
              <a:pPr/>
              <a:t>‹#›</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E394FAF1-D2AD-4579-A2F3-55534C8A5822}" type="datetimeFigureOut">
              <a:rPr lang="nl-BE" smtClean="0"/>
              <a:pPr/>
              <a:t>27/09/2015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7A238DB2-FD37-47F9-8761-03A72BF34AD4}" type="slidenum">
              <a:rPr lang="nl-BE" smtClean="0"/>
              <a:pPr/>
              <a:t>‹#›</a:t>
            </a:fld>
            <a:endParaRPr lang="nl-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fld id="{0EB40790-E905-D645-97C1-CDF336B1B5A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8888" y="1844675"/>
            <a:ext cx="7504112" cy="13557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58888" y="3200400"/>
            <a:ext cx="3675062" cy="2892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86350" y="3200400"/>
            <a:ext cx="3676650" cy="2892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p:txBody>
          <a:bodyPr/>
          <a:lstStyle>
            <a:lvl1pPr>
              <a:defRPr/>
            </a:lvl1pPr>
          </a:lstStyle>
          <a:p>
            <a:pPr>
              <a:defRPr/>
            </a:pPr>
            <a:r>
              <a:rPr lang="nl-NL"/>
              <a:t>pag. </a:t>
            </a:r>
            <a:fld id="{6ECDF7C8-3C0C-41FB-9A54-4DCC5F029482}" type="slidenum">
              <a:rPr lang="nl-NL"/>
              <a:pPr>
                <a:defRPr/>
              </a:pPr>
              <a:t>‹#›</a:t>
            </a:fld>
            <a:r>
              <a:rPr lang="nl-NL"/>
              <a:t> </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nl-BE"/>
          </a:p>
        </p:txBody>
      </p:sp>
      <p:sp>
        <p:nvSpPr>
          <p:cNvPr id="5" name="Rectangle 5"/>
          <p:cNvSpPr>
            <a:spLocks noGrp="1" noChangeArrowheads="1"/>
          </p:cNvSpPr>
          <p:nvPr>
            <p:ph type="ftr" sz="quarter" idx="11"/>
          </p:nvPr>
        </p:nvSpPr>
        <p:spPr>
          <a:ln/>
        </p:spPr>
        <p:txBody>
          <a:bodyPr/>
          <a:lstStyle>
            <a:lvl1pPr>
              <a:defRPr/>
            </a:lvl1pPr>
          </a:lstStyle>
          <a:p>
            <a:pPr>
              <a:defRPr/>
            </a:pPr>
            <a:endParaRPr lang="nl-BE"/>
          </a:p>
        </p:txBody>
      </p:sp>
      <p:sp>
        <p:nvSpPr>
          <p:cNvPr id="6" name="Rectangle 6"/>
          <p:cNvSpPr>
            <a:spLocks noGrp="1" noChangeArrowheads="1"/>
          </p:cNvSpPr>
          <p:nvPr>
            <p:ph type="sldNum" sz="quarter" idx="12"/>
          </p:nvPr>
        </p:nvSpPr>
        <p:spPr>
          <a:ln/>
        </p:spPr>
        <p:txBody>
          <a:bodyPr/>
          <a:lstStyle>
            <a:lvl1pPr>
              <a:defRPr/>
            </a:lvl1pPr>
          </a:lstStyle>
          <a:p>
            <a:pPr>
              <a:defRPr/>
            </a:pPr>
            <a:fld id="{06D3756E-DF15-4A93-9D65-411F437474D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BE"/>
          </a:p>
        </p:txBody>
      </p:sp>
      <p:sp>
        <p:nvSpPr>
          <p:cNvPr id="3" name="ClipArt Placeholder 2"/>
          <p:cNvSpPr>
            <a:spLocks noGrp="1"/>
          </p:cNvSpPr>
          <p:nvPr>
            <p:ph type="clipArt" sz="half" idx="1"/>
          </p:nvPr>
        </p:nvSpPr>
        <p:spPr>
          <a:xfrm>
            <a:off x="457200" y="765175"/>
            <a:ext cx="4185356" cy="5327650"/>
          </a:xfrm>
        </p:spPr>
        <p:txBody>
          <a:bodyPr/>
          <a:lstStyle/>
          <a:p>
            <a:pPr lvl="0"/>
            <a:endParaRPr lang="nl-BE" noProof="0" smtClean="0"/>
          </a:p>
        </p:txBody>
      </p:sp>
      <p:sp>
        <p:nvSpPr>
          <p:cNvPr id="4" name="Text Placeholder 3"/>
          <p:cNvSpPr>
            <a:spLocks noGrp="1"/>
          </p:cNvSpPr>
          <p:nvPr>
            <p:ph type="body" sz="half" idx="2"/>
          </p:nvPr>
        </p:nvSpPr>
        <p:spPr>
          <a:xfrm>
            <a:off x="4778023" y="765175"/>
            <a:ext cx="4186767" cy="5327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sldNum" sz="quarter" idx="11"/>
          </p:nvPr>
        </p:nvSpPr>
        <p:spPr>
          <a:ln/>
        </p:spPr>
        <p:txBody>
          <a:bodyPr/>
          <a:lstStyle>
            <a:lvl1pPr>
              <a:defRPr/>
            </a:lvl1pPr>
          </a:lstStyle>
          <a:p>
            <a:pPr>
              <a:defRPr/>
            </a:pPr>
            <a:fld id="{D49D992E-D504-475C-84C5-0448D13037EC}"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981075"/>
            <a:ext cx="4185356" cy="5327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778023" y="981075"/>
            <a:ext cx="4186767" cy="5327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Rectangle 3"/>
          <p:cNvSpPr>
            <a:spLocks noGrp="1" noChangeArrowheads="1"/>
          </p:cNvSpPr>
          <p:nvPr>
            <p:ph type="dt" sz="half" idx="10"/>
          </p:nvPr>
        </p:nvSpPr>
        <p:spPr>
          <a:ln/>
        </p:spPr>
        <p:txBody>
          <a:bodyPr/>
          <a:lstStyle>
            <a:lvl1pPr>
              <a:defRPr/>
            </a:lvl1pPr>
          </a:lstStyle>
          <a:p>
            <a:pPr>
              <a:defRPr/>
            </a:pPr>
            <a:fld id="{CA842795-F3BB-481E-860B-52FE4904404F}" type="datetime6">
              <a:rPr lang="en-GB"/>
              <a:pPr>
                <a:defRPr/>
              </a:pPr>
              <a:t>September 15</a:t>
            </a:fld>
            <a:endParaRPr lang="en-GB"/>
          </a:p>
        </p:txBody>
      </p:sp>
      <p:sp>
        <p:nvSpPr>
          <p:cNvPr id="6" name="Rectangle 4"/>
          <p:cNvSpPr>
            <a:spLocks noGrp="1" noChangeArrowheads="1"/>
          </p:cNvSpPr>
          <p:nvPr>
            <p:ph type="sldNum" sz="quarter" idx="11"/>
          </p:nvPr>
        </p:nvSpPr>
        <p:spPr>
          <a:ln/>
        </p:spPr>
        <p:txBody>
          <a:bodyPr/>
          <a:lstStyle>
            <a:lvl1pPr>
              <a:defRPr/>
            </a:lvl1pPr>
          </a:lstStyle>
          <a:p>
            <a:pPr>
              <a:defRPr/>
            </a:pPr>
            <a:fld id="{890EFBAC-1A9B-476A-857A-E74AA123969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E394FAF1-D2AD-4579-A2F3-55534C8A5822}" type="datetimeFigureOut">
              <a:rPr lang="nl-BE" smtClean="0"/>
              <a:pPr/>
              <a:t>27/09/2015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7A238DB2-FD37-47F9-8761-03A72BF34AD4}" type="slidenum">
              <a:rPr lang="nl-BE" smtClean="0"/>
              <a:pPr/>
              <a:t>‹#›</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94FAF1-D2AD-4579-A2F3-55534C8A5822}" type="datetimeFigureOut">
              <a:rPr lang="nl-BE" smtClean="0"/>
              <a:pPr/>
              <a:t>27/09/2015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7A238DB2-FD37-47F9-8761-03A72BF34AD4}" type="slidenum">
              <a:rPr lang="nl-BE" smtClean="0"/>
              <a:pPr/>
              <a:t>‹#›</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4"/>
          <p:cNvSpPr>
            <a:spLocks noGrp="1"/>
          </p:cNvSpPr>
          <p:nvPr>
            <p:ph type="dt" sz="half" idx="10"/>
          </p:nvPr>
        </p:nvSpPr>
        <p:spPr/>
        <p:txBody>
          <a:bodyPr/>
          <a:lstStyle/>
          <a:p>
            <a:fld id="{E394FAF1-D2AD-4579-A2F3-55534C8A5822}" type="datetimeFigureOut">
              <a:rPr lang="nl-BE" smtClean="0"/>
              <a:pPr/>
              <a:t>27/09/2015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7A238DB2-FD37-47F9-8761-03A72BF34AD4}" type="slidenum">
              <a:rPr lang="nl-BE" smtClean="0"/>
              <a:pPr/>
              <a:t>‹#›</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6"/>
          <p:cNvSpPr>
            <a:spLocks noGrp="1"/>
          </p:cNvSpPr>
          <p:nvPr>
            <p:ph type="dt" sz="half" idx="10"/>
          </p:nvPr>
        </p:nvSpPr>
        <p:spPr/>
        <p:txBody>
          <a:bodyPr/>
          <a:lstStyle/>
          <a:p>
            <a:fld id="{E394FAF1-D2AD-4579-A2F3-55534C8A5822}" type="datetimeFigureOut">
              <a:rPr lang="nl-BE" smtClean="0"/>
              <a:pPr/>
              <a:t>27/09/2015</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7A238DB2-FD37-47F9-8761-03A72BF34AD4}" type="slidenum">
              <a:rPr lang="nl-BE" smtClean="0"/>
              <a:pPr/>
              <a:t>‹#›</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2"/>
          <p:cNvSpPr>
            <a:spLocks noGrp="1"/>
          </p:cNvSpPr>
          <p:nvPr>
            <p:ph type="dt" sz="half" idx="10"/>
          </p:nvPr>
        </p:nvSpPr>
        <p:spPr/>
        <p:txBody>
          <a:bodyPr/>
          <a:lstStyle/>
          <a:p>
            <a:fld id="{E394FAF1-D2AD-4579-A2F3-55534C8A5822}" type="datetimeFigureOut">
              <a:rPr lang="nl-BE" smtClean="0"/>
              <a:pPr/>
              <a:t>27/09/2015</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7A238DB2-FD37-47F9-8761-03A72BF34AD4}" type="slidenum">
              <a:rPr lang="nl-BE" smtClean="0"/>
              <a:pPr/>
              <a:t>‹#›</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4FAF1-D2AD-4579-A2F3-55534C8A5822}" type="datetimeFigureOut">
              <a:rPr lang="nl-BE" smtClean="0"/>
              <a:pPr/>
              <a:t>27/09/2015</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7A238DB2-FD37-47F9-8761-03A72BF34AD4}" type="slidenum">
              <a:rPr lang="nl-BE" smtClean="0"/>
              <a:pPr/>
              <a:t>‹#›</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4FAF1-D2AD-4579-A2F3-55534C8A5822}" type="datetimeFigureOut">
              <a:rPr lang="nl-BE" smtClean="0"/>
              <a:pPr/>
              <a:t>27/09/2015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7A238DB2-FD37-47F9-8761-03A72BF34AD4}" type="slidenum">
              <a:rPr lang="nl-BE" smtClean="0"/>
              <a:pPr/>
              <a:t>‹#›</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4FAF1-D2AD-4579-A2F3-55534C8A5822}" type="datetimeFigureOut">
              <a:rPr lang="nl-BE" smtClean="0"/>
              <a:pPr/>
              <a:t>27/09/2015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7A238DB2-FD37-47F9-8761-03A72BF34AD4}" type="slidenum">
              <a:rPr lang="nl-BE" smtClean="0"/>
              <a:pPr/>
              <a:t>‹#›</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4FAF1-D2AD-4579-A2F3-55534C8A5822}" type="datetimeFigureOut">
              <a:rPr lang="nl-BE" smtClean="0"/>
              <a:pPr/>
              <a:t>27/09/2015</a:t>
            </a:fld>
            <a:endParaRPr lang="nl-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38DB2-FD37-47F9-8761-03A72BF34AD4}" type="slidenum">
              <a:rPr lang="nl-BE" smtClean="0"/>
              <a:pPr/>
              <a:t>‹#›</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26.xml"/><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 Id="rId6" Type="http://schemas.openxmlformats.org/officeDocument/2006/relationships/hyperlink" Target="http://en.wikipedia.org/wiki/Actinolite" TargetMode="External"/><Relationship Id="rId5" Type="http://schemas.openxmlformats.org/officeDocument/2006/relationships/hyperlink" Target="http://en.wikipedia.org/wiki/Anthophyllite" TargetMode="External"/><Relationship Id="rId4" Type="http://schemas.openxmlformats.org/officeDocument/2006/relationships/hyperlink" Target="http://en.wikipedia.org/wiki/Tremolite" TargetMode="External"/></Relationships>
</file>

<file path=ppt/slides/_rels/slide6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hyperlink" Target="mailto:Herman.VanLangenhove@UGent.be" TargetMode="External"/><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hyperlink" Target="mailto:Christophe.Walgraeve@UGent.be" TargetMode="External"/><Relationship Id="rId5" Type="http://schemas.openxmlformats.org/officeDocument/2006/relationships/image" Target="../media/image55.png"/><Relationship Id="rId4" Type="http://schemas.openxmlformats.org/officeDocument/2006/relationships/image" Target="../media/image5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5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notesSlide" Target="../notesSlides/notesSlide48.xml"/><Relationship Id="rId7" Type="http://schemas.openxmlformats.org/officeDocument/2006/relationships/hyperlink" Target="http://images.google.be/imgres?imgurl=http://www.safetyexpress.com/images/product/3m-3721.jpg&amp;imgrefurl=http://www.safetyexpress.com/e_shop.aspx?gc=P&amp;pc=P10&amp;sc=&amp;usg=__0BE07Cw7uEhsjme5e3eKig2KHUI=&amp;h=300&amp;w=300&amp;sz=12&amp;hl=nl&amp;start=6&amp;sig2=wcH3-057fVIUINLdA-T8lQ&amp;um=1&amp;itbs=1&amp;tbnid=FVndZB28F4fDBM:&amp;tbnh=116&amp;tbnw=116&amp;prev=/images?q=3M+badge+sampling&amp;um=1&amp;hl=nl&amp;lr=&amp;rlz=1G1GGLQ_NLBE255&amp;tbs=isch:1&amp;ei=PZm_S5vHIMKbOPWXiZcE" TargetMode="Externa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66.jpeg"/><Relationship Id="rId5" Type="http://schemas.openxmlformats.org/officeDocument/2006/relationships/image" Target="../media/image56.jpeg"/><Relationship Id="rId4" Type="http://schemas.openxmlformats.org/officeDocument/2006/relationships/image" Target="../media/image65.jpeg"/></Relationships>
</file>

<file path=ppt/slides/_rels/slide7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notesSlide" Target="../notesSlides/notesSlide49.xml"/><Relationship Id="rId7" Type="http://schemas.openxmlformats.org/officeDocument/2006/relationships/image" Target="../media/image71.jpeg"/><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77.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notesSlide" Target="../notesSlides/notesSlide50.xml"/><Relationship Id="rId7" Type="http://schemas.openxmlformats.org/officeDocument/2006/relationships/image" Target="../media/image71.jpeg"/><Relationship Id="rId2" Type="http://schemas.openxmlformats.org/officeDocument/2006/relationships/slideLayout" Target="../slideLayouts/slideLayout13.xml"/><Relationship Id="rId1" Type="http://schemas.openxmlformats.org/officeDocument/2006/relationships/tags" Target="../tags/tag6.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2.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BE" dirty="0" err="1" smtClean="0"/>
              <a:t>Indoor</a:t>
            </a:r>
            <a:r>
              <a:rPr lang="nl-BE" dirty="0" smtClean="0"/>
              <a:t> air </a:t>
            </a:r>
            <a:r>
              <a:rPr lang="nl-BE" dirty="0" err="1" smtClean="0"/>
              <a:t>pollution</a:t>
            </a:r>
            <a:endParaRPr lang="nl-BE" dirty="0"/>
          </a:p>
        </p:txBody>
      </p:sp>
      <p:sp>
        <p:nvSpPr>
          <p:cNvPr id="3" name="Subtitle 2"/>
          <p:cNvSpPr>
            <a:spLocks noGrp="1"/>
          </p:cNvSpPr>
          <p:nvPr>
            <p:ph type="subTitle" idx="1"/>
          </p:nvPr>
        </p:nvSpPr>
        <p:spPr/>
        <p:txBody>
          <a:bodyPr/>
          <a:lstStyle/>
          <a:p>
            <a:r>
              <a:rPr lang="nl-BE" dirty="0"/>
              <a:t>d</a:t>
            </a:r>
            <a:r>
              <a:rPr lang="nl-BE" dirty="0" smtClean="0"/>
              <a:t>r. ir. </a:t>
            </a:r>
            <a:r>
              <a:rPr lang="nl-BE" dirty="0" err="1" smtClean="0"/>
              <a:t>Christophe</a:t>
            </a:r>
            <a:r>
              <a:rPr lang="nl-BE" dirty="0" smtClean="0"/>
              <a:t> </a:t>
            </a:r>
            <a:r>
              <a:rPr lang="nl-BE" dirty="0" err="1" smtClean="0"/>
              <a:t>Walgraeve</a:t>
            </a:r>
            <a:endParaRPr lang="nl-BE" dirty="0" smtClean="0"/>
          </a:p>
          <a:p>
            <a:r>
              <a:rPr lang="nl-BE" dirty="0" smtClean="0"/>
              <a:t>Prof. dr. ir. Herman Van </a:t>
            </a:r>
            <a:r>
              <a:rPr lang="nl-BE" dirty="0" err="1" smtClean="0"/>
              <a:t>Langenhove</a:t>
            </a:r>
            <a:endParaRPr lang="nl-B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0" y="914400"/>
            <a:ext cx="9144000" cy="5943600"/>
          </a:xfrm>
        </p:spPr>
        <p:txBody>
          <a:bodyPr/>
          <a:lstStyle/>
          <a:p>
            <a:pPr eaLnBrk="1" hangingPunct="1">
              <a:buClr>
                <a:schemeClr val="tx1"/>
              </a:buClr>
              <a:buNone/>
            </a:pPr>
            <a:endParaRPr lang="en-US" dirty="0" smtClean="0"/>
          </a:p>
          <a:p>
            <a:pPr marL="457200" lvl="1" indent="0" eaLnBrk="1" hangingPunct="1">
              <a:buClr>
                <a:schemeClr val="tx1"/>
              </a:buClr>
              <a:buNone/>
            </a:pPr>
            <a:r>
              <a:rPr lang="en-US" dirty="0" smtClean="0"/>
              <a:t>Indoor air can mix with outside air by 3 mechanisms</a:t>
            </a:r>
          </a:p>
          <a:p>
            <a:pPr lvl="1" eaLnBrk="1" hangingPunct="1">
              <a:buClr>
                <a:schemeClr val="tx1"/>
              </a:buClr>
            </a:pPr>
            <a:endParaRPr lang="en-US" dirty="0" smtClean="0"/>
          </a:p>
          <a:p>
            <a:pPr lvl="2" eaLnBrk="1" hangingPunct="1">
              <a:buClr>
                <a:schemeClr val="tx1"/>
              </a:buClr>
            </a:pPr>
            <a:r>
              <a:rPr lang="en-US" dirty="0" smtClean="0"/>
              <a:t>Infiltration</a:t>
            </a:r>
          </a:p>
          <a:p>
            <a:pPr lvl="2" eaLnBrk="1" hangingPunct="1">
              <a:buClr>
                <a:schemeClr val="tx1"/>
              </a:buClr>
            </a:pPr>
            <a:endParaRPr lang="en-US" dirty="0" smtClean="0"/>
          </a:p>
          <a:p>
            <a:pPr lvl="2" eaLnBrk="1" hangingPunct="1">
              <a:buClr>
                <a:schemeClr val="tx1"/>
              </a:buClr>
            </a:pPr>
            <a:r>
              <a:rPr lang="en-US" dirty="0" smtClean="0"/>
              <a:t>natural ventilation</a:t>
            </a:r>
          </a:p>
          <a:p>
            <a:pPr lvl="2" eaLnBrk="1" hangingPunct="1">
              <a:buClr>
                <a:schemeClr val="tx1"/>
              </a:buClr>
            </a:pPr>
            <a:endParaRPr lang="en-US" dirty="0" smtClean="0"/>
          </a:p>
          <a:p>
            <a:pPr lvl="2" eaLnBrk="1" hangingPunct="1">
              <a:buClr>
                <a:schemeClr val="tx1"/>
              </a:buClr>
            </a:pPr>
            <a:r>
              <a:rPr lang="en-US" dirty="0" smtClean="0"/>
              <a:t>forced ventilation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0" y="838200"/>
            <a:ext cx="9144000" cy="6019800"/>
          </a:xfrm>
        </p:spPr>
        <p:txBody>
          <a:bodyPr/>
          <a:lstStyle/>
          <a:p>
            <a:pPr eaLnBrk="1" hangingPunct="1">
              <a:buClr>
                <a:schemeClr val="tx1"/>
              </a:buClr>
            </a:pPr>
            <a:r>
              <a:rPr lang="en-US" sz="3600" dirty="0" smtClean="0"/>
              <a:t>Infiltration</a:t>
            </a:r>
          </a:p>
          <a:p>
            <a:pPr marL="457200" lvl="1" indent="0" eaLnBrk="1" hangingPunct="1">
              <a:buClr>
                <a:schemeClr val="tx1"/>
              </a:buClr>
              <a:buNone/>
            </a:pPr>
            <a:r>
              <a:rPr lang="en-US" sz="3200" dirty="0" smtClean="0"/>
              <a:t>natural air exchange that occurs between a building &amp; its environment when doors &amp; windows are closed</a:t>
            </a:r>
          </a:p>
          <a:p>
            <a:pPr marL="457200" lvl="1" indent="0" eaLnBrk="1" hangingPunct="1">
              <a:buClr>
                <a:schemeClr val="tx1"/>
              </a:buClr>
              <a:buNone/>
            </a:pPr>
            <a:endParaRPr lang="en-US" sz="3200" dirty="0"/>
          </a:p>
          <a:p>
            <a:pPr marL="457200" lvl="1" indent="0" eaLnBrk="1" hangingPunct="1">
              <a:buClr>
                <a:schemeClr val="tx1"/>
              </a:buClr>
              <a:buNone/>
            </a:pPr>
            <a:r>
              <a:rPr lang="en-US" sz="2800" dirty="0" smtClean="0"/>
              <a:t>leakage through holes or openings in the building</a:t>
            </a:r>
          </a:p>
          <a:p>
            <a:pPr lvl="4" eaLnBrk="1" hangingPunct="1">
              <a:buClr>
                <a:schemeClr val="tx1"/>
              </a:buClr>
              <a:buFont typeface="Wingdings" pitchFamily="2" charset="2"/>
              <a:buChar char="§"/>
            </a:pPr>
            <a:r>
              <a:rPr lang="en-US" sz="2400" dirty="0" smtClean="0"/>
              <a:t>pressure differentials inside &amp; outside the building</a:t>
            </a:r>
          </a:p>
          <a:p>
            <a:pPr lvl="4" eaLnBrk="1" hangingPunct="1">
              <a:buClr>
                <a:schemeClr val="tx1"/>
              </a:buClr>
              <a:buFont typeface="Wingdings" pitchFamily="2" charset="2"/>
              <a:buChar char="§"/>
            </a:pPr>
            <a:r>
              <a:rPr lang="en-US" sz="2400" dirty="0" smtClean="0"/>
              <a:t>temperature differentials inside &amp; outside of building</a:t>
            </a:r>
          </a:p>
          <a:p>
            <a:pPr marL="1828800" lvl="4" indent="0" eaLnBrk="1" hangingPunct="1">
              <a:buClr>
                <a:schemeClr val="tx1"/>
              </a:buClr>
              <a:buNone/>
            </a:pPr>
            <a:r>
              <a:rPr lang="en-US" sz="2400" dirty="0" smtClean="0"/>
              <a:t>       	in winter, warm air inside wants to rise </a:t>
            </a:r>
            <a:r>
              <a:rPr lang="en-US" sz="2400" dirty="0" smtClean="0">
                <a:sym typeface="Wingdings" pitchFamily="2" charset="2"/>
              </a:rPr>
              <a:t></a:t>
            </a:r>
            <a:r>
              <a:rPr lang="en-US" sz="2400" dirty="0" smtClean="0"/>
              <a:t> exits</a:t>
            </a:r>
          </a:p>
          <a:p>
            <a:pPr marL="1828800" lvl="4" indent="0" eaLnBrk="1" hangingPunct="1">
              <a:buClr>
                <a:schemeClr val="tx1"/>
              </a:buClr>
              <a:buNone/>
            </a:pPr>
            <a:r>
              <a:rPr lang="en-US" sz="2400" dirty="0"/>
              <a:t>	</a:t>
            </a:r>
            <a:r>
              <a:rPr lang="en-US" sz="2400" dirty="0" smtClean="0"/>
              <a:t>  through cracks in ceiling &amp; draws in outside air</a:t>
            </a:r>
          </a:p>
          <a:p>
            <a:pPr lvl="4" eaLnBrk="1" hangingPunct="1">
              <a:spcBef>
                <a:spcPct val="10000"/>
              </a:spcBef>
              <a:buClr>
                <a:schemeClr val="tx1"/>
              </a:buClr>
              <a:buFont typeface="Wingdings" pitchFamily="2" charset="2"/>
              <a:buChar char="§"/>
            </a:pPr>
            <a:r>
              <a:rPr lang="en-US" sz="2400" dirty="0" smtClean="0"/>
              <a:t>how fast wind is blowing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0" y="1066800"/>
            <a:ext cx="9144000" cy="5486400"/>
          </a:xfrm>
        </p:spPr>
        <p:txBody>
          <a:bodyPr/>
          <a:lstStyle/>
          <a:p>
            <a:pPr eaLnBrk="1" hangingPunct="1">
              <a:buClr>
                <a:schemeClr val="tx1"/>
              </a:buClr>
            </a:pPr>
            <a:r>
              <a:rPr lang="en-US" sz="3600" smtClean="0"/>
              <a:t>Natural ventilation</a:t>
            </a:r>
          </a:p>
          <a:p>
            <a:pPr lvl="1" eaLnBrk="1" hangingPunct="1">
              <a:buClr>
                <a:schemeClr val="tx1"/>
              </a:buClr>
            </a:pPr>
            <a:r>
              <a:rPr lang="en-US" sz="3200" smtClean="0"/>
              <a:t>air exchange that occurs when windows or doors are opened to increase air circulation</a:t>
            </a:r>
          </a:p>
          <a:p>
            <a:pPr eaLnBrk="1" hangingPunct="1">
              <a:buClr>
                <a:schemeClr val="tx1"/>
              </a:buClr>
              <a:buFontTx/>
              <a:buNone/>
            </a:pPr>
            <a:endParaRPr lang="en-US" sz="3600" smtClean="0"/>
          </a:p>
          <a:p>
            <a:pPr eaLnBrk="1" hangingPunct="1">
              <a:buClr>
                <a:schemeClr val="tx1"/>
              </a:buClr>
            </a:pPr>
            <a:r>
              <a:rPr lang="en-US" sz="3600" smtClean="0"/>
              <a:t>Forced ventilation</a:t>
            </a:r>
          </a:p>
          <a:p>
            <a:pPr lvl="1" eaLnBrk="1" hangingPunct="1">
              <a:buClr>
                <a:schemeClr val="tx1"/>
              </a:buClr>
            </a:pPr>
            <a:r>
              <a:rPr lang="en-US" sz="3200" smtClean="0"/>
              <a:t>mechanical air handling systems used to induce air exchange using fans &amp; blowers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1"/>
          </p:nvPr>
        </p:nvSpPr>
        <p:spPr>
          <a:noFill/>
        </p:spPr>
        <p:txBody>
          <a:bodyPr/>
          <a:lstStyle/>
          <a:p>
            <a:fld id="{00F02848-16E2-4F61-B307-17EA40534AC6}" type="slidenum">
              <a:rPr lang="en-GB"/>
              <a:pPr/>
              <a:t>13</a:t>
            </a:fld>
            <a:endParaRPr lang="en-GB"/>
          </a:p>
        </p:txBody>
      </p:sp>
      <p:pic>
        <p:nvPicPr>
          <p:cNvPr id="19459" name="Picture 1028" descr="Smokey roofs Gatlang (2)(S)"/>
          <p:cNvPicPr>
            <a:picLocks noChangeAspect="1" noChangeArrowheads="1"/>
          </p:cNvPicPr>
          <p:nvPr/>
        </p:nvPicPr>
        <p:blipFill>
          <a:blip r:embed="rId3" cstate="print"/>
          <a:srcRect/>
          <a:stretch>
            <a:fillRect/>
          </a:stretch>
        </p:blipFill>
        <p:spPr bwMode="auto">
          <a:xfrm>
            <a:off x="1295400" y="1828800"/>
            <a:ext cx="6164120" cy="4694237"/>
          </a:xfrm>
          <a:prstGeom prst="rect">
            <a:avLst/>
          </a:prstGeom>
          <a:noFill/>
          <a:ln w="34925" algn="ctr">
            <a:solidFill>
              <a:schemeClr val="tx1"/>
            </a:solidFill>
            <a:miter lim="800000"/>
            <a:headEnd/>
            <a:tailEnd/>
          </a:ln>
        </p:spPr>
      </p:pic>
      <p:sp>
        <p:nvSpPr>
          <p:cNvPr id="1028101" name="Rectangle 1029"/>
          <p:cNvSpPr>
            <a:spLocks noGrp="1" noChangeArrowheads="1"/>
          </p:cNvSpPr>
          <p:nvPr>
            <p:ph type="title"/>
          </p:nvPr>
        </p:nvSpPr>
        <p:spPr bwMode="auto">
          <a:xfrm>
            <a:off x="220133" y="549275"/>
            <a:ext cx="8923867" cy="719138"/>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mtClean="0"/>
              <a:t>INDOOR AIR POLLUTION ALSO AFFECTS OUTDOOR AIR QUALITY</a:t>
            </a:r>
          </a:p>
        </p:txBody>
      </p:sp>
      <p:sp>
        <p:nvSpPr>
          <p:cNvPr id="19461" name="Rectangle 1030"/>
          <p:cNvSpPr>
            <a:spLocks noChangeArrowheads="1"/>
          </p:cNvSpPr>
          <p:nvPr/>
        </p:nvSpPr>
        <p:spPr bwMode="auto">
          <a:xfrm>
            <a:off x="6684434" y="6640514"/>
            <a:ext cx="2644422" cy="244475"/>
          </a:xfrm>
          <a:prstGeom prst="rect">
            <a:avLst/>
          </a:prstGeom>
          <a:noFill/>
          <a:ln w="12700">
            <a:noFill/>
            <a:miter lim="800000"/>
            <a:headEnd/>
            <a:tailEnd/>
          </a:ln>
        </p:spPr>
        <p:txBody>
          <a:bodyPr>
            <a:spAutoFit/>
          </a:bodyPr>
          <a:lstStyle/>
          <a:p>
            <a:pPr algn="l">
              <a:spcBef>
                <a:spcPct val="30000"/>
              </a:spcBef>
            </a:pPr>
            <a:r>
              <a:rPr lang="en-GB" sz="1000" b="0" i="1"/>
              <a:t>Nigel Bruce/ITDG</a:t>
            </a:r>
            <a:endParaRPr lang="en-US" sz="1000" b="0" i="1"/>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1"/>
          </p:nvPr>
        </p:nvSpPr>
        <p:spPr>
          <a:noFill/>
        </p:spPr>
        <p:txBody>
          <a:bodyPr/>
          <a:lstStyle/>
          <a:p>
            <a:fld id="{A6127CE5-97D7-4BA5-B3AA-1876216D35A5}" type="slidenum">
              <a:rPr lang="en-GB"/>
              <a:pPr/>
              <a:t>14</a:t>
            </a:fld>
            <a:endParaRPr lang="en-GB"/>
          </a:p>
        </p:txBody>
      </p:sp>
      <p:grpSp>
        <p:nvGrpSpPr>
          <p:cNvPr id="2" name="Group 1060"/>
          <p:cNvGrpSpPr>
            <a:grpSpLocks/>
          </p:cNvGrpSpPr>
          <p:nvPr/>
        </p:nvGrpSpPr>
        <p:grpSpPr bwMode="auto">
          <a:xfrm>
            <a:off x="498131" y="1844676"/>
            <a:ext cx="8274748" cy="4864101"/>
            <a:chOff x="-30" y="845"/>
            <a:chExt cx="5865" cy="3064"/>
          </a:xfrm>
        </p:grpSpPr>
        <p:sp>
          <p:nvSpPr>
            <p:cNvPr id="1041416" name="Text Box 1032"/>
            <p:cNvSpPr txBox="1">
              <a:spLocks noChangeArrowheads="1"/>
            </p:cNvSpPr>
            <p:nvPr/>
          </p:nvSpPr>
          <p:spPr bwMode="auto">
            <a:xfrm>
              <a:off x="1380" y="2976"/>
              <a:ext cx="621" cy="250"/>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GB" sz="2000" b="0">
                  <a:effectLst>
                    <a:outerShdw blurRad="38100" dist="38100" dir="2700000" algn="tl">
                      <a:srgbClr val="C0C0C0"/>
                    </a:outerShdw>
                  </a:effectLst>
                  <a:latin typeface="Arial Narrow" pitchFamily="34" charset="0"/>
                  <a:cs typeface="+mn-cs"/>
                </a:rPr>
                <a:t>Lead</a:t>
              </a:r>
            </a:p>
          </p:txBody>
        </p:sp>
        <p:grpSp>
          <p:nvGrpSpPr>
            <p:cNvPr id="3" name="Group 1059"/>
            <p:cNvGrpSpPr>
              <a:grpSpLocks/>
            </p:cNvGrpSpPr>
            <p:nvPr/>
          </p:nvGrpSpPr>
          <p:grpSpPr bwMode="auto">
            <a:xfrm>
              <a:off x="-30" y="845"/>
              <a:ext cx="5865" cy="3064"/>
              <a:chOff x="171" y="210"/>
              <a:chExt cx="5865" cy="3064"/>
            </a:xfrm>
          </p:grpSpPr>
          <p:sp>
            <p:nvSpPr>
              <p:cNvPr id="1041428" name="Text Box 1044"/>
              <p:cNvSpPr txBox="1">
                <a:spLocks noChangeArrowheads="1"/>
              </p:cNvSpPr>
              <p:nvPr/>
            </p:nvSpPr>
            <p:spPr bwMode="auto">
              <a:xfrm>
                <a:off x="4479" y="2523"/>
                <a:ext cx="621" cy="233"/>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GB" b="0">
                    <a:effectLst>
                      <a:outerShdw blurRad="38100" dist="38100" dir="2700000" algn="tl">
                        <a:srgbClr val="C0C0C0"/>
                      </a:outerShdw>
                    </a:effectLst>
                    <a:latin typeface="Arial Narrow" pitchFamily="34" charset="0"/>
                    <a:cs typeface="+mn-cs"/>
                  </a:rPr>
                  <a:t>Lead</a:t>
                </a:r>
              </a:p>
            </p:txBody>
          </p:sp>
          <p:sp>
            <p:nvSpPr>
              <p:cNvPr id="1041433" name="Text Box 1049"/>
              <p:cNvSpPr txBox="1">
                <a:spLocks noChangeArrowheads="1"/>
              </p:cNvSpPr>
              <p:nvPr/>
            </p:nvSpPr>
            <p:spPr bwMode="auto">
              <a:xfrm>
                <a:off x="2015" y="2478"/>
                <a:ext cx="1053" cy="446"/>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GB" sz="2000" b="0">
                    <a:effectLst>
                      <a:outerShdw blurRad="38100" dist="38100" dir="2700000" algn="tl">
                        <a:srgbClr val="C0C0C0"/>
                      </a:outerShdw>
                    </a:effectLst>
                    <a:latin typeface="Arial Narrow" pitchFamily="34" charset="0"/>
                    <a:cs typeface="+mn-cs"/>
                  </a:rPr>
                  <a:t>Climate change</a:t>
                </a:r>
              </a:p>
            </p:txBody>
          </p:sp>
          <p:grpSp>
            <p:nvGrpSpPr>
              <p:cNvPr id="4" name="Group 1058"/>
              <p:cNvGrpSpPr>
                <a:grpSpLocks/>
              </p:cNvGrpSpPr>
              <p:nvPr/>
            </p:nvGrpSpPr>
            <p:grpSpPr bwMode="auto">
              <a:xfrm>
                <a:off x="171" y="210"/>
                <a:ext cx="5865" cy="3064"/>
                <a:chOff x="91" y="1008"/>
                <a:chExt cx="5865" cy="3064"/>
              </a:xfrm>
            </p:grpSpPr>
            <p:sp>
              <p:nvSpPr>
                <p:cNvPr id="25610" name="Line 1026"/>
                <p:cNvSpPr>
                  <a:spLocks noChangeShapeType="1"/>
                </p:cNvSpPr>
                <p:nvPr/>
              </p:nvSpPr>
              <p:spPr bwMode="auto">
                <a:xfrm flipV="1">
                  <a:off x="810" y="1008"/>
                  <a:ext cx="0" cy="2492"/>
                </a:xfrm>
                <a:prstGeom prst="line">
                  <a:avLst/>
                </a:prstGeom>
                <a:noFill/>
                <a:ln w="28575" cap="sq">
                  <a:solidFill>
                    <a:schemeClr val="tx1"/>
                  </a:solidFill>
                  <a:round/>
                  <a:headEnd type="none" w="sm" len="sm"/>
                  <a:tailEnd type="triangle" w="med" len="med"/>
                </a:ln>
              </p:spPr>
              <p:txBody>
                <a:bodyPr wrap="none" anchor="ctr"/>
                <a:lstStyle/>
                <a:p>
                  <a:endParaRPr lang="nl-BE"/>
                </a:p>
              </p:txBody>
            </p:sp>
            <p:sp>
              <p:nvSpPr>
                <p:cNvPr id="25611" name="Line 1027"/>
                <p:cNvSpPr>
                  <a:spLocks noChangeShapeType="1"/>
                </p:cNvSpPr>
                <p:nvPr/>
              </p:nvSpPr>
              <p:spPr bwMode="auto">
                <a:xfrm>
                  <a:off x="810" y="3504"/>
                  <a:ext cx="4419" cy="0"/>
                </a:xfrm>
                <a:prstGeom prst="line">
                  <a:avLst/>
                </a:prstGeom>
                <a:noFill/>
                <a:ln w="28575" cap="sq">
                  <a:solidFill>
                    <a:schemeClr val="tx1"/>
                  </a:solidFill>
                  <a:round/>
                  <a:headEnd type="none" w="sm" len="sm"/>
                  <a:tailEnd/>
                </a:ln>
              </p:spPr>
              <p:txBody>
                <a:bodyPr wrap="none" anchor="ctr"/>
                <a:lstStyle/>
                <a:p>
                  <a:endParaRPr lang="nl-BE"/>
                </a:p>
              </p:txBody>
            </p:sp>
            <p:sp>
              <p:nvSpPr>
                <p:cNvPr id="1041412" name="Text Box 1028"/>
                <p:cNvSpPr txBox="1">
                  <a:spLocks noChangeArrowheads="1"/>
                </p:cNvSpPr>
                <p:nvPr/>
              </p:nvSpPr>
              <p:spPr bwMode="auto">
                <a:xfrm rot="16200000">
                  <a:off x="-462" y="2063"/>
                  <a:ext cx="1608" cy="502"/>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GB" sz="2000">
                      <a:solidFill>
                        <a:srgbClr val="0000CC"/>
                      </a:solidFill>
                      <a:effectLst>
                        <a:outerShdw blurRad="38100" dist="38100" dir="2700000" algn="tl">
                          <a:srgbClr val="C0C0C0"/>
                        </a:outerShdw>
                      </a:effectLst>
                      <a:latin typeface="Arial Narrow" pitchFamily="34" charset="0"/>
                      <a:cs typeface="+mn-cs"/>
                    </a:rPr>
                    <a:t>Percent</a:t>
                  </a:r>
                  <a:r>
                    <a:rPr lang="en-US" sz="2000">
                      <a:solidFill>
                        <a:srgbClr val="0000CC"/>
                      </a:solidFill>
                      <a:effectLst>
                        <a:outerShdw blurRad="38100" dist="38100" dir="2700000" algn="tl">
                          <a:srgbClr val="C0C0C0"/>
                        </a:outerShdw>
                      </a:effectLst>
                      <a:latin typeface="Arial Narrow" pitchFamily="34" charset="0"/>
                      <a:cs typeface="+mn-cs"/>
                    </a:rPr>
                    <a:t>age</a:t>
                  </a:r>
                  <a:r>
                    <a:rPr lang="en-GB" sz="2000">
                      <a:solidFill>
                        <a:srgbClr val="0000CC"/>
                      </a:solidFill>
                      <a:effectLst>
                        <a:outerShdw blurRad="38100" dist="38100" dir="2700000" algn="tl">
                          <a:srgbClr val="C0C0C0"/>
                        </a:outerShdw>
                      </a:effectLst>
                      <a:latin typeface="Arial Narrow" pitchFamily="34" charset="0"/>
                      <a:cs typeface="+mn-cs"/>
                    </a:rPr>
                    <a:t> of total burden</a:t>
                  </a:r>
                  <a:r>
                    <a:rPr lang="en-GB" sz="2000" b="0">
                      <a:solidFill>
                        <a:srgbClr val="0000CC"/>
                      </a:solidFill>
                      <a:effectLst>
                        <a:outerShdw blurRad="38100" dist="38100" dir="2700000" algn="tl">
                          <a:srgbClr val="C0C0C0"/>
                        </a:outerShdw>
                      </a:effectLst>
                      <a:latin typeface="Arial Narrow" pitchFamily="34" charset="0"/>
                      <a:cs typeface="+mn-cs"/>
                    </a:rPr>
                    <a:t> </a:t>
                  </a:r>
                  <a:r>
                    <a:rPr lang="en-GB" b="0">
                      <a:solidFill>
                        <a:srgbClr val="0000CC"/>
                      </a:solidFill>
                      <a:effectLst>
                        <a:outerShdw blurRad="38100" dist="38100" dir="2700000" algn="tl">
                          <a:srgbClr val="C0C0C0"/>
                        </a:outerShdw>
                      </a:effectLst>
                      <a:latin typeface="Arial Narrow" pitchFamily="34" charset="0"/>
                      <a:cs typeface="+mn-cs"/>
                    </a:rPr>
                    <a:t>(within region)</a:t>
                  </a:r>
                  <a:endParaRPr lang="en-GB" sz="2000" b="0">
                    <a:solidFill>
                      <a:srgbClr val="0000CC"/>
                    </a:solidFill>
                    <a:effectLst>
                      <a:outerShdw blurRad="38100" dist="38100" dir="2700000" algn="tl">
                        <a:srgbClr val="C0C0C0"/>
                      </a:outerShdw>
                    </a:effectLst>
                    <a:latin typeface="Times New Roman" pitchFamily="18" charset="0"/>
                    <a:cs typeface="+mn-cs"/>
                  </a:endParaRPr>
                </a:p>
              </p:txBody>
            </p:sp>
            <p:sp>
              <p:nvSpPr>
                <p:cNvPr id="1041413" name="Text Box 1029"/>
                <p:cNvSpPr txBox="1">
                  <a:spLocks noChangeArrowheads="1"/>
                </p:cNvSpPr>
                <p:nvPr/>
              </p:nvSpPr>
              <p:spPr bwMode="auto">
                <a:xfrm>
                  <a:off x="414" y="3016"/>
                  <a:ext cx="540" cy="233"/>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GB" b="0">
                      <a:effectLst>
                        <a:outerShdw blurRad="38100" dist="38100" dir="2700000" algn="tl">
                          <a:srgbClr val="C0C0C0"/>
                        </a:outerShdw>
                      </a:effectLst>
                      <a:latin typeface="Arial Narrow" pitchFamily="34" charset="0"/>
                      <a:cs typeface="+mn-cs"/>
                    </a:rPr>
                    <a:t>1% -</a:t>
                  </a:r>
                </a:p>
              </p:txBody>
            </p:sp>
            <p:sp>
              <p:nvSpPr>
                <p:cNvPr id="1041414" name="Text Box 1030"/>
                <p:cNvSpPr txBox="1">
                  <a:spLocks noChangeArrowheads="1"/>
                </p:cNvSpPr>
                <p:nvPr/>
              </p:nvSpPr>
              <p:spPr bwMode="auto">
                <a:xfrm>
                  <a:off x="414" y="1960"/>
                  <a:ext cx="540" cy="233"/>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GB" b="0">
                      <a:effectLst>
                        <a:outerShdw blurRad="38100" dist="38100" dir="2700000" algn="tl">
                          <a:srgbClr val="C0C0C0"/>
                        </a:outerShdw>
                      </a:effectLst>
                      <a:latin typeface="Arial Narrow" pitchFamily="34" charset="0"/>
                      <a:cs typeface="+mn-cs"/>
                    </a:rPr>
                    <a:t>5% -</a:t>
                  </a:r>
                </a:p>
              </p:txBody>
            </p:sp>
            <p:sp>
              <p:nvSpPr>
                <p:cNvPr id="1041415" name="Text Box 1031"/>
                <p:cNvSpPr txBox="1">
                  <a:spLocks noChangeArrowheads="1"/>
                </p:cNvSpPr>
                <p:nvPr/>
              </p:nvSpPr>
              <p:spPr bwMode="auto">
                <a:xfrm>
                  <a:off x="791" y="1930"/>
                  <a:ext cx="3298" cy="250"/>
                </a:xfrm>
                <a:prstGeom prst="rect">
                  <a:avLst/>
                </a:prstGeom>
                <a:noFill/>
                <a:ln w="12700" cap="sq">
                  <a:noFill/>
                  <a:miter lim="800000"/>
                  <a:headEnd type="none" w="sm" len="sm"/>
                  <a:tailEnd type="none" w="sm" len="sm"/>
                </a:ln>
                <a:effectLst/>
              </p:spPr>
              <p:txBody>
                <a:bodyPr>
                  <a:spAutoFit/>
                </a:bodyPr>
                <a:lstStyle/>
                <a:p>
                  <a:pPr algn="l" eaLnBrk="1" hangingPunct="1">
                    <a:spcBef>
                      <a:spcPct val="50000"/>
                    </a:spcBef>
                    <a:defRPr/>
                  </a:pPr>
                  <a:r>
                    <a:rPr lang="en-GB" sz="2000" b="0">
                      <a:effectLst>
                        <a:outerShdw blurRad="38100" dist="38100" dir="2700000" algn="tl">
                          <a:srgbClr val="C0C0C0"/>
                        </a:outerShdw>
                      </a:effectLst>
                      <a:latin typeface="Times New Roman" pitchFamily="18" charset="0"/>
                      <a:cs typeface="+mn-cs"/>
                    </a:rPr>
                    <a:t>Water, sanitation and hygiene (5.5%)</a:t>
                  </a:r>
                </a:p>
              </p:txBody>
            </p:sp>
            <p:sp>
              <p:nvSpPr>
                <p:cNvPr id="1041417" name="Text Box 1033"/>
                <p:cNvSpPr txBox="1">
                  <a:spLocks noChangeArrowheads="1"/>
                </p:cNvSpPr>
                <p:nvPr/>
              </p:nvSpPr>
              <p:spPr bwMode="auto">
                <a:xfrm>
                  <a:off x="1001" y="1020"/>
                  <a:ext cx="1134" cy="250"/>
                </a:xfrm>
                <a:prstGeom prst="rect">
                  <a:avLst/>
                </a:prstGeom>
                <a:noFill/>
                <a:ln w="12700" cap="sq" algn="ctr">
                  <a:noFill/>
                  <a:miter lim="800000"/>
                  <a:headEnd type="none" w="sm" len="sm"/>
                  <a:tailEnd type="none" w="sm" len="sm"/>
                </a:ln>
                <a:effectLst/>
              </p:spPr>
              <p:txBody>
                <a:bodyPr>
                  <a:spAutoFit/>
                </a:bodyPr>
                <a:lstStyle/>
                <a:p>
                  <a:pPr eaLnBrk="1" hangingPunct="1">
                    <a:spcBef>
                      <a:spcPct val="50000"/>
                    </a:spcBef>
                    <a:defRPr/>
                  </a:pPr>
                  <a:r>
                    <a:rPr lang="en-GB" sz="2000" b="0">
                      <a:solidFill>
                        <a:srgbClr val="0000CC"/>
                      </a:solidFill>
                      <a:effectLst>
                        <a:outerShdw blurRad="38100" dist="38100" dir="2700000" algn="tl">
                          <a:srgbClr val="C0C0C0"/>
                        </a:outerShdw>
                      </a:effectLst>
                      <a:latin typeface="Arial Narrow" pitchFamily="34" charset="0"/>
                      <a:cs typeface="+mn-cs"/>
                    </a:rPr>
                    <a:t>Underweight</a:t>
                  </a:r>
                </a:p>
              </p:txBody>
            </p:sp>
            <p:sp>
              <p:nvSpPr>
                <p:cNvPr id="1041418" name="Text Box 1034"/>
                <p:cNvSpPr txBox="1">
                  <a:spLocks noChangeArrowheads="1"/>
                </p:cNvSpPr>
                <p:nvPr/>
              </p:nvSpPr>
              <p:spPr bwMode="auto">
                <a:xfrm>
                  <a:off x="1250" y="2251"/>
                  <a:ext cx="1989" cy="269"/>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GB" sz="2200">
                      <a:solidFill>
                        <a:srgbClr val="FF9933"/>
                      </a:solidFill>
                      <a:effectLst>
                        <a:outerShdw blurRad="38100" dist="38100" dir="2700000" algn="tl">
                          <a:srgbClr val="C0C0C0"/>
                        </a:outerShdw>
                      </a:effectLst>
                      <a:latin typeface="Arial Narrow" pitchFamily="34" charset="0"/>
                      <a:cs typeface="+mn-cs"/>
                    </a:rPr>
                    <a:t>Solid fuel use (3.7 %)</a:t>
                  </a:r>
                  <a:endParaRPr lang="en-GB" sz="2000" b="0">
                    <a:solidFill>
                      <a:srgbClr val="FF0000"/>
                    </a:solidFill>
                    <a:effectLst>
                      <a:outerShdw blurRad="38100" dist="38100" dir="2700000" algn="tl">
                        <a:srgbClr val="C0C0C0"/>
                      </a:outerShdw>
                    </a:effectLst>
                    <a:latin typeface="Arial Narrow" pitchFamily="34" charset="0"/>
                    <a:cs typeface="+mn-cs"/>
                  </a:endParaRPr>
                </a:p>
              </p:txBody>
            </p:sp>
            <p:sp>
              <p:nvSpPr>
                <p:cNvPr id="1041419" name="Text Box 1035"/>
                <p:cNvSpPr txBox="1">
                  <a:spLocks noChangeArrowheads="1"/>
                </p:cNvSpPr>
                <p:nvPr/>
              </p:nvSpPr>
              <p:spPr bwMode="auto">
                <a:xfrm>
                  <a:off x="690" y="3203"/>
                  <a:ext cx="1053" cy="250"/>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GB" sz="2000" b="0">
                      <a:effectLst>
                        <a:outerShdw blurRad="38100" dist="38100" dir="2700000" algn="tl">
                          <a:srgbClr val="C0C0C0"/>
                        </a:outerShdw>
                      </a:effectLst>
                      <a:latin typeface="Arial Narrow" pitchFamily="34" charset="0"/>
                      <a:cs typeface="+mn-cs"/>
                    </a:rPr>
                    <a:t>Ambient air</a:t>
                  </a:r>
                </a:p>
              </p:txBody>
            </p:sp>
            <p:sp>
              <p:nvSpPr>
                <p:cNvPr id="1041420" name="Text Box 1036"/>
                <p:cNvSpPr txBox="1">
                  <a:spLocks noChangeArrowheads="1"/>
                </p:cNvSpPr>
                <p:nvPr/>
              </p:nvSpPr>
              <p:spPr bwMode="auto">
                <a:xfrm>
                  <a:off x="1802" y="3135"/>
                  <a:ext cx="1664" cy="250"/>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GB" sz="2000" b="0">
                      <a:effectLst>
                        <a:outerShdw blurRad="38100" dist="38100" dir="2700000" algn="tl">
                          <a:srgbClr val="C0C0C0"/>
                        </a:outerShdw>
                      </a:effectLst>
                      <a:latin typeface="Arial Narrow" pitchFamily="34" charset="0"/>
                      <a:cs typeface="+mn-cs"/>
                    </a:rPr>
                    <a:t>Occupational injuries</a:t>
                  </a:r>
                </a:p>
              </p:txBody>
            </p:sp>
            <p:sp>
              <p:nvSpPr>
                <p:cNvPr id="1041421" name="Text Box 1037"/>
                <p:cNvSpPr txBox="1">
                  <a:spLocks noChangeArrowheads="1"/>
                </p:cNvSpPr>
                <p:nvPr/>
              </p:nvSpPr>
              <p:spPr bwMode="auto">
                <a:xfrm>
                  <a:off x="1238" y="3628"/>
                  <a:ext cx="1665" cy="444"/>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GB" sz="2000">
                      <a:solidFill>
                        <a:srgbClr val="0000CC"/>
                      </a:solidFill>
                      <a:effectLst>
                        <a:outerShdw blurRad="38100" dist="38100" dir="2700000" algn="tl">
                          <a:srgbClr val="C0C0C0"/>
                        </a:outerShdw>
                      </a:effectLst>
                      <a:latin typeface="Arial Narrow" pitchFamily="34" charset="0"/>
                      <a:cs typeface="+mn-cs"/>
                    </a:rPr>
                    <a:t>Developing countries</a:t>
                  </a:r>
                  <a:endParaRPr lang="en-GB" sz="1800">
                    <a:solidFill>
                      <a:srgbClr val="0000CC"/>
                    </a:solidFill>
                    <a:effectLst>
                      <a:outerShdw blurRad="38100" dist="38100" dir="2700000" algn="tl">
                        <a:srgbClr val="C0C0C0"/>
                      </a:outerShdw>
                    </a:effectLst>
                    <a:latin typeface="Arial Narrow" pitchFamily="34" charset="0"/>
                    <a:cs typeface="+mn-cs"/>
                  </a:endParaRPr>
                </a:p>
                <a:p>
                  <a:pPr eaLnBrk="1" hangingPunct="1">
                    <a:lnSpc>
                      <a:spcPct val="60000"/>
                    </a:lnSpc>
                    <a:spcBef>
                      <a:spcPct val="50000"/>
                    </a:spcBef>
                    <a:defRPr/>
                  </a:pPr>
                  <a:r>
                    <a:rPr lang="en-GB" b="0">
                      <a:solidFill>
                        <a:srgbClr val="0000CC"/>
                      </a:solidFill>
                      <a:effectLst>
                        <a:outerShdw blurRad="38100" dist="38100" dir="2700000" algn="tl">
                          <a:srgbClr val="C0C0C0"/>
                        </a:outerShdw>
                      </a:effectLst>
                      <a:latin typeface="Arial Narrow" pitchFamily="34" charset="0"/>
                      <a:cs typeface="+mn-cs"/>
                    </a:rPr>
                    <a:t>(high mortality)</a:t>
                  </a:r>
                  <a:endParaRPr lang="en-GB" sz="1800">
                    <a:solidFill>
                      <a:srgbClr val="0000CC"/>
                    </a:solidFill>
                    <a:effectLst>
                      <a:outerShdw blurRad="38100" dist="38100" dir="2700000" algn="tl">
                        <a:srgbClr val="C0C0C0"/>
                      </a:outerShdw>
                    </a:effectLst>
                    <a:latin typeface="Arial Narrow" pitchFamily="34" charset="0"/>
                    <a:cs typeface="+mn-cs"/>
                  </a:endParaRPr>
                </a:p>
              </p:txBody>
            </p:sp>
            <p:sp>
              <p:nvSpPr>
                <p:cNvPr id="1041422" name="Text Box 1038"/>
                <p:cNvSpPr txBox="1">
                  <a:spLocks noChangeArrowheads="1"/>
                </p:cNvSpPr>
                <p:nvPr/>
              </p:nvSpPr>
              <p:spPr bwMode="auto">
                <a:xfrm>
                  <a:off x="3785" y="3664"/>
                  <a:ext cx="1665" cy="250"/>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GB" sz="2000">
                      <a:solidFill>
                        <a:srgbClr val="0000CC"/>
                      </a:solidFill>
                      <a:effectLst>
                        <a:outerShdw blurRad="38100" dist="38100" dir="2700000" algn="tl">
                          <a:srgbClr val="C0C0C0"/>
                        </a:outerShdw>
                      </a:effectLst>
                      <a:latin typeface="Arial Narrow" pitchFamily="34" charset="0"/>
                      <a:cs typeface="+mn-cs"/>
                    </a:rPr>
                    <a:t>Industrialized countries</a:t>
                  </a:r>
                  <a:endParaRPr lang="en-GB" sz="1800">
                    <a:solidFill>
                      <a:srgbClr val="0000CC"/>
                    </a:solidFill>
                    <a:effectLst>
                      <a:outerShdw blurRad="38100" dist="38100" dir="2700000" algn="tl">
                        <a:srgbClr val="C0C0C0"/>
                      </a:outerShdw>
                    </a:effectLst>
                    <a:latin typeface="Arial Narrow" pitchFamily="34" charset="0"/>
                    <a:cs typeface="+mn-cs"/>
                  </a:endParaRPr>
                </a:p>
              </p:txBody>
            </p:sp>
            <p:sp>
              <p:nvSpPr>
                <p:cNvPr id="1041423" name="Text Box 1039"/>
                <p:cNvSpPr txBox="1">
                  <a:spLocks noChangeArrowheads="1"/>
                </p:cNvSpPr>
                <p:nvPr/>
              </p:nvSpPr>
              <p:spPr bwMode="auto">
                <a:xfrm>
                  <a:off x="3584" y="2962"/>
                  <a:ext cx="1665" cy="233"/>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GB" b="0">
                      <a:effectLst>
                        <a:outerShdw blurRad="38100" dist="38100" dir="2700000" algn="tl">
                          <a:srgbClr val="C0C0C0"/>
                        </a:outerShdw>
                      </a:effectLst>
                      <a:latin typeface="Arial Narrow" pitchFamily="34" charset="0"/>
                      <a:cs typeface="+mn-cs"/>
                    </a:rPr>
                    <a:t>Occupational risks</a:t>
                  </a:r>
                </a:p>
              </p:txBody>
            </p:sp>
            <p:sp>
              <p:nvSpPr>
                <p:cNvPr id="25623" name="Line 1040"/>
                <p:cNvSpPr>
                  <a:spLocks noChangeShapeType="1"/>
                </p:cNvSpPr>
                <p:nvPr/>
              </p:nvSpPr>
              <p:spPr bwMode="auto">
                <a:xfrm>
                  <a:off x="3294" y="1472"/>
                  <a:ext cx="0" cy="1984"/>
                </a:xfrm>
                <a:prstGeom prst="line">
                  <a:avLst/>
                </a:prstGeom>
                <a:noFill/>
                <a:ln w="12700">
                  <a:solidFill>
                    <a:schemeClr val="tx1"/>
                  </a:solidFill>
                  <a:prstDash val="dash"/>
                  <a:round/>
                  <a:headEnd type="none" w="sm" len="sm"/>
                  <a:tailEnd type="none" w="sm" len="sm"/>
                </a:ln>
              </p:spPr>
              <p:txBody>
                <a:bodyPr wrap="none" anchor="ctr"/>
                <a:lstStyle/>
                <a:p>
                  <a:endParaRPr lang="nl-BE"/>
                </a:p>
              </p:txBody>
            </p:sp>
            <p:sp>
              <p:nvSpPr>
                <p:cNvPr id="1041425" name="Text Box 1041"/>
                <p:cNvSpPr txBox="1">
                  <a:spLocks noChangeArrowheads="1"/>
                </p:cNvSpPr>
                <p:nvPr/>
              </p:nvSpPr>
              <p:spPr bwMode="auto">
                <a:xfrm>
                  <a:off x="4271" y="1246"/>
                  <a:ext cx="828" cy="250"/>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GB" sz="2000" b="0">
                      <a:solidFill>
                        <a:srgbClr val="0000CC"/>
                      </a:solidFill>
                      <a:effectLst>
                        <a:outerShdw blurRad="38100" dist="38100" dir="2700000" algn="tl">
                          <a:srgbClr val="C0C0C0"/>
                        </a:outerShdw>
                      </a:effectLst>
                      <a:latin typeface="Arial Narrow" pitchFamily="34" charset="0"/>
                      <a:cs typeface="+mn-cs"/>
                    </a:rPr>
                    <a:t>Alcohol </a:t>
                  </a:r>
                </a:p>
              </p:txBody>
            </p:sp>
            <p:sp>
              <p:nvSpPr>
                <p:cNvPr id="1041426" name="Text Box 1042"/>
                <p:cNvSpPr txBox="1">
                  <a:spLocks noChangeArrowheads="1"/>
                </p:cNvSpPr>
                <p:nvPr/>
              </p:nvSpPr>
              <p:spPr bwMode="auto">
                <a:xfrm>
                  <a:off x="3794" y="1076"/>
                  <a:ext cx="657" cy="446"/>
                </a:xfrm>
                <a:prstGeom prst="rect">
                  <a:avLst/>
                </a:prstGeom>
                <a:noFill/>
                <a:ln w="12700" cap="sq" algn="ctr">
                  <a:noFill/>
                  <a:miter lim="800000"/>
                  <a:headEnd type="none" w="sm" len="sm"/>
                  <a:tailEnd type="none" w="sm" len="sm"/>
                </a:ln>
                <a:effectLst/>
              </p:spPr>
              <p:txBody>
                <a:bodyPr>
                  <a:spAutoFit/>
                </a:bodyPr>
                <a:lstStyle/>
                <a:p>
                  <a:pPr eaLnBrk="1" hangingPunct="1">
                    <a:spcBef>
                      <a:spcPct val="50000"/>
                    </a:spcBef>
                    <a:defRPr/>
                  </a:pPr>
                  <a:r>
                    <a:rPr lang="en-GB" sz="2000" b="0">
                      <a:solidFill>
                        <a:srgbClr val="0000CC"/>
                      </a:solidFill>
                      <a:effectLst>
                        <a:outerShdw blurRad="38100" dist="38100" dir="2700000" algn="tl">
                          <a:srgbClr val="C0C0C0"/>
                        </a:outerShdw>
                      </a:effectLst>
                      <a:latin typeface="Arial Narrow" pitchFamily="34" charset="0"/>
                      <a:cs typeface="+mn-cs"/>
                    </a:rPr>
                    <a:t>Tobacco </a:t>
                  </a:r>
                </a:p>
              </p:txBody>
            </p:sp>
            <p:sp>
              <p:nvSpPr>
                <p:cNvPr id="1041427" name="Text Box 1043"/>
                <p:cNvSpPr txBox="1">
                  <a:spLocks noChangeArrowheads="1"/>
                </p:cNvSpPr>
                <p:nvPr/>
              </p:nvSpPr>
              <p:spPr bwMode="auto">
                <a:xfrm>
                  <a:off x="3558" y="1340"/>
                  <a:ext cx="902" cy="250"/>
                </a:xfrm>
                <a:prstGeom prst="rect">
                  <a:avLst/>
                </a:prstGeom>
                <a:noFill/>
                <a:ln w="12700" cap="sq" algn="ctr">
                  <a:noFill/>
                  <a:miter lim="800000"/>
                  <a:headEnd type="none" w="sm" len="sm"/>
                  <a:tailEnd type="none" w="sm" len="sm"/>
                </a:ln>
                <a:effectLst/>
              </p:spPr>
              <p:txBody>
                <a:bodyPr>
                  <a:spAutoFit/>
                </a:bodyPr>
                <a:lstStyle/>
                <a:p>
                  <a:pPr eaLnBrk="1" hangingPunct="1">
                    <a:spcBef>
                      <a:spcPct val="50000"/>
                    </a:spcBef>
                    <a:defRPr/>
                  </a:pPr>
                  <a:r>
                    <a:rPr lang="en-GB" sz="2000" b="0">
                      <a:solidFill>
                        <a:srgbClr val="0000CC"/>
                      </a:solidFill>
                      <a:effectLst>
                        <a:outerShdw blurRad="38100" dist="38100" dir="2700000" algn="tl">
                          <a:srgbClr val="C0C0C0"/>
                        </a:outerShdw>
                      </a:effectLst>
                      <a:latin typeface="Arial Narrow" pitchFamily="34" charset="0"/>
                      <a:cs typeface="+mn-cs"/>
                    </a:rPr>
                    <a:t>Overweight </a:t>
                  </a:r>
                </a:p>
              </p:txBody>
            </p:sp>
            <p:sp>
              <p:nvSpPr>
                <p:cNvPr id="1041429" name="Text Box 1045"/>
                <p:cNvSpPr txBox="1">
                  <a:spLocks noChangeArrowheads="1"/>
                </p:cNvSpPr>
                <p:nvPr/>
              </p:nvSpPr>
              <p:spPr bwMode="auto">
                <a:xfrm>
                  <a:off x="1170" y="1188"/>
                  <a:ext cx="1134" cy="250"/>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GB" sz="2000" b="0">
                      <a:solidFill>
                        <a:srgbClr val="0000CC"/>
                      </a:solidFill>
                      <a:effectLst>
                        <a:outerShdw blurRad="38100" dist="38100" dir="2700000" algn="tl">
                          <a:srgbClr val="C0C0C0"/>
                        </a:outerShdw>
                      </a:effectLst>
                      <a:latin typeface="Arial Narrow" pitchFamily="34" charset="0"/>
                      <a:cs typeface="+mn-cs"/>
                    </a:rPr>
                    <a:t>Unsafe sex</a:t>
                  </a:r>
                </a:p>
              </p:txBody>
            </p:sp>
            <p:sp>
              <p:nvSpPr>
                <p:cNvPr id="25628" name="Line 1046"/>
                <p:cNvSpPr>
                  <a:spLocks noChangeShapeType="1"/>
                </p:cNvSpPr>
                <p:nvPr/>
              </p:nvSpPr>
              <p:spPr bwMode="auto">
                <a:xfrm flipV="1">
                  <a:off x="736" y="1530"/>
                  <a:ext cx="187" cy="96"/>
                </a:xfrm>
                <a:prstGeom prst="line">
                  <a:avLst/>
                </a:prstGeom>
                <a:noFill/>
                <a:ln w="28575" cap="sq">
                  <a:solidFill>
                    <a:schemeClr val="tx1"/>
                  </a:solidFill>
                  <a:round/>
                  <a:headEnd type="none" w="sm" len="sm"/>
                  <a:tailEnd type="none" w="sm" len="sm"/>
                </a:ln>
              </p:spPr>
              <p:txBody>
                <a:bodyPr wrap="none" anchor="ctr"/>
                <a:lstStyle/>
                <a:p>
                  <a:endParaRPr lang="nl-BE"/>
                </a:p>
              </p:txBody>
            </p:sp>
            <p:sp>
              <p:nvSpPr>
                <p:cNvPr id="25629" name="Line 1047"/>
                <p:cNvSpPr>
                  <a:spLocks noChangeShapeType="1"/>
                </p:cNvSpPr>
                <p:nvPr/>
              </p:nvSpPr>
              <p:spPr bwMode="auto">
                <a:xfrm flipV="1">
                  <a:off x="716" y="1470"/>
                  <a:ext cx="186" cy="96"/>
                </a:xfrm>
                <a:prstGeom prst="line">
                  <a:avLst/>
                </a:prstGeom>
                <a:noFill/>
                <a:ln w="28575" cap="sq">
                  <a:solidFill>
                    <a:schemeClr val="tx1"/>
                  </a:solidFill>
                  <a:round/>
                  <a:headEnd type="none" w="sm" len="sm"/>
                  <a:tailEnd type="none" w="sm" len="sm"/>
                </a:ln>
              </p:spPr>
              <p:txBody>
                <a:bodyPr wrap="none" anchor="ctr"/>
                <a:lstStyle/>
                <a:p>
                  <a:endParaRPr lang="nl-BE"/>
                </a:p>
              </p:txBody>
            </p:sp>
            <p:sp>
              <p:nvSpPr>
                <p:cNvPr id="1041432" name="Text Box 1048"/>
                <p:cNvSpPr txBox="1">
                  <a:spLocks noChangeArrowheads="1"/>
                </p:cNvSpPr>
                <p:nvPr/>
              </p:nvSpPr>
              <p:spPr bwMode="auto">
                <a:xfrm>
                  <a:off x="945" y="2762"/>
                  <a:ext cx="657" cy="446"/>
                </a:xfrm>
                <a:prstGeom prst="rect">
                  <a:avLst/>
                </a:prstGeom>
                <a:noFill/>
                <a:ln w="12700" cap="sq" algn="ctr">
                  <a:noFill/>
                  <a:miter lim="800000"/>
                  <a:headEnd type="none" w="sm" len="sm"/>
                  <a:tailEnd type="none" w="sm" len="sm"/>
                </a:ln>
                <a:effectLst/>
              </p:spPr>
              <p:txBody>
                <a:bodyPr>
                  <a:spAutoFit/>
                </a:bodyPr>
                <a:lstStyle/>
                <a:p>
                  <a:pPr eaLnBrk="1" hangingPunct="1">
                    <a:spcBef>
                      <a:spcPct val="50000"/>
                    </a:spcBef>
                    <a:defRPr/>
                  </a:pPr>
                  <a:r>
                    <a:rPr lang="en-GB" sz="2000" b="0">
                      <a:solidFill>
                        <a:srgbClr val="0000CC"/>
                      </a:solidFill>
                      <a:effectLst>
                        <a:outerShdw blurRad="38100" dist="38100" dir="2700000" algn="tl">
                          <a:srgbClr val="C0C0C0"/>
                        </a:outerShdw>
                      </a:effectLst>
                      <a:latin typeface="Arial Narrow" pitchFamily="34" charset="0"/>
                      <a:cs typeface="+mn-cs"/>
                    </a:rPr>
                    <a:t>Tobacco </a:t>
                  </a:r>
                </a:p>
              </p:txBody>
            </p:sp>
            <p:sp>
              <p:nvSpPr>
                <p:cNvPr id="1041434" name="Text Box 1050"/>
                <p:cNvSpPr txBox="1">
                  <a:spLocks noChangeArrowheads="1"/>
                </p:cNvSpPr>
                <p:nvPr/>
              </p:nvSpPr>
              <p:spPr bwMode="auto">
                <a:xfrm>
                  <a:off x="1868" y="2866"/>
                  <a:ext cx="828" cy="250"/>
                </a:xfrm>
                <a:prstGeom prst="rect">
                  <a:avLst/>
                </a:prstGeom>
                <a:noFill/>
                <a:ln w="12700" cap="sq" algn="ctr">
                  <a:noFill/>
                  <a:miter lim="800000"/>
                  <a:headEnd type="none" w="sm" len="sm"/>
                  <a:tailEnd type="none" w="sm" len="sm"/>
                </a:ln>
                <a:effectLst/>
              </p:spPr>
              <p:txBody>
                <a:bodyPr>
                  <a:spAutoFit/>
                </a:bodyPr>
                <a:lstStyle/>
                <a:p>
                  <a:pPr eaLnBrk="1" hangingPunct="1">
                    <a:spcBef>
                      <a:spcPct val="50000"/>
                    </a:spcBef>
                    <a:defRPr/>
                  </a:pPr>
                  <a:r>
                    <a:rPr lang="en-GB" sz="2000" b="0">
                      <a:solidFill>
                        <a:srgbClr val="0000CC"/>
                      </a:solidFill>
                      <a:effectLst>
                        <a:outerShdw blurRad="38100" dist="38100" dir="2700000" algn="tl">
                          <a:srgbClr val="C0C0C0"/>
                        </a:outerShdw>
                      </a:effectLst>
                      <a:latin typeface="Arial Narrow" pitchFamily="34" charset="0"/>
                      <a:cs typeface="+mn-cs"/>
                    </a:rPr>
                    <a:t>Alcohol </a:t>
                  </a:r>
                </a:p>
              </p:txBody>
            </p:sp>
            <p:sp>
              <p:nvSpPr>
                <p:cNvPr id="1041435" name="Text Box 1051"/>
                <p:cNvSpPr txBox="1">
                  <a:spLocks noChangeArrowheads="1"/>
                </p:cNvSpPr>
                <p:nvPr/>
              </p:nvSpPr>
              <p:spPr bwMode="auto">
                <a:xfrm>
                  <a:off x="3159" y="3110"/>
                  <a:ext cx="1053" cy="233"/>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GB" b="0">
                      <a:effectLst>
                        <a:outerShdw blurRad="38100" dist="38100" dir="2700000" algn="tl">
                          <a:srgbClr val="C0C0C0"/>
                        </a:outerShdw>
                      </a:effectLst>
                      <a:latin typeface="Arial Narrow" pitchFamily="34" charset="0"/>
                      <a:cs typeface="+mn-cs"/>
                    </a:rPr>
                    <a:t>Ambient air</a:t>
                  </a:r>
                </a:p>
              </p:txBody>
            </p:sp>
            <p:sp>
              <p:nvSpPr>
                <p:cNvPr id="1041436" name="Text Box 1052"/>
                <p:cNvSpPr txBox="1">
                  <a:spLocks noChangeArrowheads="1"/>
                </p:cNvSpPr>
                <p:nvPr/>
              </p:nvSpPr>
              <p:spPr bwMode="auto">
                <a:xfrm>
                  <a:off x="4005" y="3166"/>
                  <a:ext cx="1782" cy="407"/>
                </a:xfrm>
                <a:prstGeom prst="rect">
                  <a:avLst/>
                </a:prstGeom>
                <a:noFill/>
                <a:ln w="12700" cap="sq">
                  <a:noFill/>
                  <a:miter lim="800000"/>
                  <a:headEnd type="none" w="sm" len="sm"/>
                  <a:tailEnd type="none" w="sm" len="sm"/>
                </a:ln>
                <a:effectLst/>
              </p:spPr>
              <p:txBody>
                <a:bodyPr>
                  <a:spAutoFit/>
                </a:bodyPr>
                <a:lstStyle/>
                <a:p>
                  <a:pPr algn="l" eaLnBrk="1" hangingPunct="1">
                    <a:spcBef>
                      <a:spcPct val="50000"/>
                    </a:spcBef>
                    <a:defRPr/>
                  </a:pPr>
                  <a:r>
                    <a:rPr lang="en-GB" b="0">
                      <a:effectLst>
                        <a:outerShdw blurRad="38100" dist="38100" dir="2700000" algn="tl">
                          <a:srgbClr val="C0C0C0"/>
                        </a:outerShdw>
                      </a:effectLst>
                      <a:latin typeface="Arial Narrow" pitchFamily="34" charset="0"/>
                      <a:cs typeface="+mn-cs"/>
                    </a:rPr>
                    <a:t>Water, sanitation and  hygiene</a:t>
                  </a:r>
                </a:p>
              </p:txBody>
            </p:sp>
            <p:sp>
              <p:nvSpPr>
                <p:cNvPr id="1041437" name="Text Box 1053"/>
                <p:cNvSpPr txBox="1">
                  <a:spLocks noChangeArrowheads="1"/>
                </p:cNvSpPr>
                <p:nvPr/>
              </p:nvSpPr>
              <p:spPr bwMode="auto">
                <a:xfrm>
                  <a:off x="791" y="3024"/>
                  <a:ext cx="916" cy="250"/>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GB" sz="2000" b="0">
                      <a:solidFill>
                        <a:srgbClr val="0000CC"/>
                      </a:solidFill>
                      <a:effectLst>
                        <a:outerShdw blurRad="38100" dist="38100" dir="2700000" algn="tl">
                          <a:srgbClr val="C0C0C0"/>
                        </a:outerShdw>
                      </a:effectLst>
                      <a:latin typeface="Arial Narrow" pitchFamily="34" charset="0"/>
                      <a:cs typeface="+mn-cs"/>
                    </a:rPr>
                    <a:t>Overweight </a:t>
                  </a:r>
                </a:p>
              </p:txBody>
            </p:sp>
            <p:sp>
              <p:nvSpPr>
                <p:cNvPr id="1041438" name="Text Box 1054"/>
                <p:cNvSpPr txBox="1">
                  <a:spLocks noChangeArrowheads="1"/>
                </p:cNvSpPr>
                <p:nvPr/>
              </p:nvSpPr>
              <p:spPr bwMode="auto">
                <a:xfrm>
                  <a:off x="4822" y="2976"/>
                  <a:ext cx="1134" cy="250"/>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GB" sz="2000" b="0">
                      <a:solidFill>
                        <a:srgbClr val="0000CC"/>
                      </a:solidFill>
                      <a:effectLst>
                        <a:outerShdw blurRad="38100" dist="38100" dir="2700000" algn="tl">
                          <a:srgbClr val="C0C0C0"/>
                        </a:outerShdw>
                      </a:effectLst>
                      <a:latin typeface="Arial Narrow" pitchFamily="34" charset="0"/>
                      <a:cs typeface="+mn-cs"/>
                    </a:rPr>
                    <a:t>Unsafe sex</a:t>
                  </a:r>
                </a:p>
              </p:txBody>
            </p:sp>
            <p:sp>
              <p:nvSpPr>
                <p:cNvPr id="1041439" name="Text Box 1055"/>
                <p:cNvSpPr txBox="1">
                  <a:spLocks noChangeArrowheads="1"/>
                </p:cNvSpPr>
                <p:nvPr/>
              </p:nvSpPr>
              <p:spPr bwMode="auto">
                <a:xfrm>
                  <a:off x="4212" y="2444"/>
                  <a:ext cx="1118" cy="442"/>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GB" sz="2000" b="0">
                      <a:solidFill>
                        <a:srgbClr val="0000CC"/>
                      </a:solidFill>
                      <a:effectLst>
                        <a:outerShdw blurRad="38100" dist="38100" dir="2700000" algn="tl">
                          <a:srgbClr val="C0C0C0"/>
                        </a:outerShdw>
                      </a:effectLst>
                      <a:latin typeface="Arial Narrow" pitchFamily="34" charset="0"/>
                      <a:cs typeface="+mn-cs"/>
                    </a:rPr>
                    <a:t>Physical inactivity</a:t>
                  </a:r>
                </a:p>
              </p:txBody>
            </p:sp>
            <p:sp>
              <p:nvSpPr>
                <p:cNvPr id="1041440" name="Text Box 1056"/>
                <p:cNvSpPr txBox="1">
                  <a:spLocks noChangeArrowheads="1"/>
                </p:cNvSpPr>
                <p:nvPr/>
              </p:nvSpPr>
              <p:spPr bwMode="auto">
                <a:xfrm>
                  <a:off x="864" y="2544"/>
                  <a:ext cx="1118" cy="250"/>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GB" sz="2000" b="0">
                      <a:solidFill>
                        <a:srgbClr val="0000CC"/>
                      </a:solidFill>
                      <a:effectLst>
                        <a:outerShdw blurRad="38100" dist="38100" dir="2700000" algn="tl">
                          <a:srgbClr val="C0C0C0"/>
                        </a:outerShdw>
                      </a:effectLst>
                      <a:latin typeface="Arial Narrow" pitchFamily="34" charset="0"/>
                      <a:cs typeface="+mn-cs"/>
                    </a:rPr>
                    <a:t>Zinc deficiency</a:t>
                  </a:r>
                </a:p>
              </p:txBody>
            </p:sp>
          </p:grpSp>
        </p:grpSp>
      </p:grpSp>
      <p:sp>
        <p:nvSpPr>
          <p:cNvPr id="1041441" name="Rectangle 1057"/>
          <p:cNvSpPr>
            <a:spLocks noChangeArrowheads="1"/>
          </p:cNvSpPr>
          <p:nvPr/>
        </p:nvSpPr>
        <p:spPr bwMode="auto">
          <a:xfrm>
            <a:off x="0" y="414338"/>
            <a:ext cx="9144000" cy="1143000"/>
          </a:xfrm>
          <a:prstGeom prst="rect">
            <a:avLst/>
          </a:prstGeom>
          <a:noFill/>
          <a:ln w="9525">
            <a:noFill/>
            <a:miter lim="800000"/>
            <a:headEnd/>
            <a:tailEnd/>
          </a:ln>
          <a:effectLst/>
        </p:spPr>
        <p:txBody>
          <a:bodyPr anchor="ctr"/>
          <a:lstStyle/>
          <a:p>
            <a:pPr eaLnBrk="1" hangingPunct="1">
              <a:defRPr/>
            </a:pPr>
            <a:r>
              <a:rPr lang="en-GB" sz="2800">
                <a:solidFill>
                  <a:srgbClr val="000099"/>
                </a:solidFill>
                <a:effectLst>
                  <a:outerShdw blurRad="38100" dist="38100" dir="2700000" algn="tl">
                    <a:srgbClr val="C0C0C0"/>
                  </a:outerShdw>
                </a:effectLst>
              </a:rPr>
              <a:t>GLOBAL BURDEN OF DISEASE ATTRIBUTABLE TO SELECTED MAJOR RISK FACTORS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1"/>
          </p:nvPr>
        </p:nvSpPr>
        <p:spPr>
          <a:noFill/>
        </p:spPr>
        <p:txBody>
          <a:bodyPr/>
          <a:lstStyle/>
          <a:p>
            <a:fld id="{71B61678-CCF5-47EF-84A0-C32CD05D3336}" type="slidenum">
              <a:rPr lang="en-GB"/>
              <a:pPr/>
              <a:t>15</a:t>
            </a:fld>
            <a:endParaRPr lang="en-GB"/>
          </a:p>
        </p:txBody>
      </p:sp>
      <p:sp>
        <p:nvSpPr>
          <p:cNvPr id="1032196" name="Rectangle 4"/>
          <p:cNvSpPr>
            <a:spLocks noChangeArrowheads="1"/>
          </p:cNvSpPr>
          <p:nvPr/>
        </p:nvSpPr>
        <p:spPr bwMode="auto">
          <a:xfrm>
            <a:off x="228600" y="404813"/>
            <a:ext cx="9144000" cy="1219200"/>
          </a:xfrm>
          <a:prstGeom prst="rect">
            <a:avLst/>
          </a:prstGeom>
          <a:noFill/>
          <a:ln w="9525">
            <a:noFill/>
            <a:miter lim="800000"/>
            <a:headEnd/>
            <a:tailEnd/>
          </a:ln>
          <a:effectLst/>
        </p:spPr>
        <p:txBody>
          <a:bodyPr anchor="ctr"/>
          <a:lstStyle/>
          <a:p>
            <a:pPr eaLnBrk="1" hangingPunct="1">
              <a:defRPr/>
            </a:pPr>
            <a:r>
              <a:rPr lang="en-GB" sz="2800" dirty="0">
                <a:solidFill>
                  <a:srgbClr val="000099"/>
                </a:solidFill>
                <a:effectLst>
                  <a:outerShdw blurRad="38100" dist="38100" dir="2700000" algn="tl">
                    <a:srgbClr val="C0C0C0"/>
                  </a:outerShdw>
                </a:effectLst>
              </a:rPr>
              <a:t>HOUSEHOLD ENERGY, IAP AND HEALTH</a:t>
            </a:r>
          </a:p>
        </p:txBody>
      </p:sp>
      <p:grpSp>
        <p:nvGrpSpPr>
          <p:cNvPr id="2" name="Group 17"/>
          <p:cNvGrpSpPr>
            <a:grpSpLocks/>
          </p:cNvGrpSpPr>
          <p:nvPr/>
        </p:nvGrpSpPr>
        <p:grpSpPr bwMode="auto">
          <a:xfrm>
            <a:off x="347134" y="2205039"/>
            <a:ext cx="5585178" cy="3984625"/>
            <a:chOff x="246" y="1389"/>
            <a:chExt cx="3958" cy="2510"/>
          </a:xfrm>
        </p:grpSpPr>
        <p:sp>
          <p:nvSpPr>
            <p:cNvPr id="22538" name="Rectangle 2"/>
            <p:cNvSpPr>
              <a:spLocks noChangeArrowheads="1"/>
            </p:cNvSpPr>
            <p:nvPr/>
          </p:nvSpPr>
          <p:spPr bwMode="auto">
            <a:xfrm>
              <a:off x="246" y="1389"/>
              <a:ext cx="3958" cy="2510"/>
            </a:xfrm>
            <a:prstGeom prst="rect">
              <a:avLst/>
            </a:prstGeom>
            <a:noFill/>
            <a:ln w="9525">
              <a:noFill/>
              <a:miter lim="800000"/>
              <a:headEnd/>
              <a:tailEnd/>
            </a:ln>
          </p:spPr>
          <p:txBody>
            <a:bodyPr/>
            <a:lstStyle/>
            <a:p>
              <a:pPr marL="342900" indent="-342900" algn="l" eaLnBrk="1" hangingPunct="1">
                <a:lnSpc>
                  <a:spcPct val="90000"/>
                </a:lnSpc>
                <a:spcBef>
                  <a:spcPct val="20000"/>
                </a:spcBef>
                <a:buClr>
                  <a:srgbClr val="000099"/>
                </a:buClr>
                <a:buFont typeface="Wingdings" pitchFamily="2" charset="2"/>
                <a:buChar char="v"/>
              </a:pPr>
              <a:r>
                <a:rPr lang="en-GB" sz="2400">
                  <a:solidFill>
                    <a:srgbClr val="000099"/>
                  </a:solidFill>
                </a:rPr>
                <a:t>3 billion people rely on solid fuels </a:t>
              </a:r>
            </a:p>
            <a:p>
              <a:pPr marL="342900" indent="-342900" algn="l" eaLnBrk="1" hangingPunct="1">
                <a:lnSpc>
                  <a:spcPct val="90000"/>
                </a:lnSpc>
                <a:spcBef>
                  <a:spcPct val="20000"/>
                </a:spcBef>
                <a:buClr>
                  <a:srgbClr val="000099"/>
                </a:buClr>
                <a:buFont typeface="Wingdings" pitchFamily="2" charset="2"/>
                <a:buChar char="v"/>
              </a:pPr>
              <a:endParaRPr lang="en-GB" sz="1000">
                <a:solidFill>
                  <a:srgbClr val="000099"/>
                </a:solidFill>
              </a:endParaRPr>
            </a:p>
            <a:p>
              <a:pPr marL="342900" indent="-342900" algn="l" eaLnBrk="1" hangingPunct="1">
                <a:lnSpc>
                  <a:spcPct val="90000"/>
                </a:lnSpc>
                <a:spcBef>
                  <a:spcPct val="20000"/>
                </a:spcBef>
                <a:buClr>
                  <a:srgbClr val="000099"/>
                </a:buClr>
                <a:buFont typeface="Wingdings" pitchFamily="2" charset="2"/>
                <a:buChar char="v"/>
              </a:pPr>
              <a:r>
                <a:rPr lang="en-GB" sz="2400">
                  <a:solidFill>
                    <a:srgbClr val="000099"/>
                  </a:solidFill>
                </a:rPr>
                <a:t>Solid fuels comprise 10</a:t>
              </a:r>
              <a:r>
                <a:rPr lang="en-US" sz="2400">
                  <a:solidFill>
                    <a:srgbClr val="000099"/>
                  </a:solidFill>
                </a:rPr>
                <a:t>-</a:t>
              </a:r>
              <a:r>
                <a:rPr lang="en-GB" sz="2400">
                  <a:solidFill>
                    <a:srgbClr val="000099"/>
                  </a:solidFill>
                </a:rPr>
                <a:t>-15% of </a:t>
              </a:r>
              <a:r>
                <a:rPr lang="en-US" sz="2400">
                  <a:solidFill>
                    <a:srgbClr val="000099"/>
                  </a:solidFill>
                </a:rPr>
                <a:t>the </a:t>
              </a:r>
              <a:r>
                <a:rPr lang="en-GB" sz="2400">
                  <a:solidFill>
                    <a:srgbClr val="000099"/>
                  </a:solidFill>
                </a:rPr>
                <a:t>total fuels used worldwide</a:t>
              </a:r>
              <a:r>
                <a:rPr lang="en-US" sz="2400">
                  <a:solidFill>
                    <a:srgbClr val="000099"/>
                  </a:solidFill>
                </a:rPr>
                <a:t/>
              </a:r>
              <a:br>
                <a:rPr lang="en-US" sz="2400">
                  <a:solidFill>
                    <a:srgbClr val="000099"/>
                  </a:solidFill>
                </a:rPr>
              </a:br>
              <a:endParaRPr lang="en-GB" sz="1000">
                <a:solidFill>
                  <a:srgbClr val="000099"/>
                </a:solidFill>
              </a:endParaRPr>
            </a:p>
            <a:p>
              <a:pPr marL="342900" indent="-342900" algn="l" eaLnBrk="1" hangingPunct="1">
                <a:lnSpc>
                  <a:spcPct val="90000"/>
                </a:lnSpc>
                <a:spcBef>
                  <a:spcPct val="20000"/>
                </a:spcBef>
                <a:buClr>
                  <a:srgbClr val="000099"/>
                </a:buClr>
                <a:buFont typeface="Wingdings" pitchFamily="2" charset="2"/>
                <a:buChar char="v"/>
              </a:pPr>
              <a:r>
                <a:rPr lang="en-US" sz="2400">
                  <a:solidFill>
                    <a:srgbClr val="000099"/>
                  </a:solidFill>
                </a:rPr>
                <a:t>Cooking and heating 	  </a:t>
              </a:r>
            </a:p>
            <a:p>
              <a:pPr marL="342900" indent="-342900" algn="l" eaLnBrk="1" hangingPunct="1">
                <a:lnSpc>
                  <a:spcPct val="90000"/>
                </a:lnSpc>
                <a:spcBef>
                  <a:spcPct val="20000"/>
                </a:spcBef>
                <a:buClr>
                  <a:srgbClr val="000099"/>
                </a:buClr>
                <a:buFont typeface="Wingdings" pitchFamily="2" charset="2"/>
                <a:buNone/>
              </a:pPr>
              <a:r>
                <a:rPr lang="en-US" sz="2800">
                  <a:solidFill>
                    <a:srgbClr val="000099"/>
                  </a:solidFill>
                </a:rPr>
                <a:t>	</a:t>
              </a:r>
              <a:r>
                <a:rPr lang="en-US" sz="2400">
                  <a:solidFill>
                    <a:srgbClr val="000099"/>
                  </a:solidFill>
                </a:rPr>
                <a:t>		levels </a:t>
              </a:r>
              <a:r>
                <a:rPr lang="en-GB" sz="2400">
                  <a:solidFill>
                    <a:srgbClr val="000099"/>
                  </a:solidFill>
                </a:rPr>
                <a:t>indoor air pollution </a:t>
              </a:r>
            </a:p>
            <a:p>
              <a:pPr marL="342900" indent="-342900" algn="l" eaLnBrk="1" hangingPunct="1">
                <a:lnSpc>
                  <a:spcPct val="90000"/>
                </a:lnSpc>
                <a:spcBef>
                  <a:spcPct val="20000"/>
                </a:spcBef>
                <a:buClr>
                  <a:srgbClr val="000099"/>
                </a:buClr>
                <a:buFont typeface="Wingdings" pitchFamily="2" charset="2"/>
                <a:buChar char="v"/>
              </a:pPr>
              <a:endParaRPr lang="en-GB" sz="1000">
                <a:solidFill>
                  <a:srgbClr val="000099"/>
                </a:solidFill>
              </a:endParaRPr>
            </a:p>
            <a:p>
              <a:pPr marL="342900" indent="-342900" algn="l" eaLnBrk="1" hangingPunct="1">
                <a:lnSpc>
                  <a:spcPct val="90000"/>
                </a:lnSpc>
                <a:spcBef>
                  <a:spcPct val="20000"/>
                </a:spcBef>
                <a:buClr>
                  <a:srgbClr val="000099"/>
                </a:buClr>
                <a:buFont typeface="Wingdings" pitchFamily="2" charset="2"/>
                <a:buChar char="v"/>
              </a:pPr>
              <a:r>
                <a:rPr lang="en-GB" sz="2400">
                  <a:solidFill>
                    <a:srgbClr val="000099"/>
                  </a:solidFill>
                </a:rPr>
                <a:t>Most concern: particulate matter and </a:t>
              </a:r>
              <a:r>
                <a:rPr lang="en-US" sz="2400">
                  <a:solidFill>
                    <a:srgbClr val="000099"/>
                  </a:solidFill>
                </a:rPr>
                <a:t>carbon monoxide</a:t>
              </a:r>
              <a:r>
                <a:rPr lang="en-GB" sz="2400">
                  <a:solidFill>
                    <a:srgbClr val="000099"/>
                  </a:solidFill>
                </a:rPr>
                <a:t/>
              </a:r>
              <a:br>
                <a:rPr lang="en-GB" sz="2400">
                  <a:solidFill>
                    <a:srgbClr val="000099"/>
                  </a:solidFill>
                </a:rPr>
              </a:br>
              <a:endParaRPr lang="en-GB" sz="1000">
                <a:solidFill>
                  <a:srgbClr val="000099"/>
                </a:solidFill>
              </a:endParaRPr>
            </a:p>
            <a:p>
              <a:pPr marL="342900" indent="-342900" algn="l" eaLnBrk="1" hangingPunct="1">
                <a:lnSpc>
                  <a:spcPct val="90000"/>
                </a:lnSpc>
                <a:spcBef>
                  <a:spcPct val="20000"/>
                </a:spcBef>
                <a:buClr>
                  <a:srgbClr val="000099"/>
                </a:buClr>
                <a:buFont typeface="Wingdings" pitchFamily="2" charset="2"/>
                <a:buChar char="v"/>
              </a:pPr>
              <a:r>
                <a:rPr lang="en-GB" sz="2400">
                  <a:solidFill>
                    <a:srgbClr val="000099"/>
                  </a:solidFill>
                </a:rPr>
                <a:t>Women and children heavily exposed</a:t>
              </a:r>
            </a:p>
          </p:txBody>
        </p:sp>
        <p:sp>
          <p:nvSpPr>
            <p:cNvPr id="22539" name="AutoShape 9"/>
            <p:cNvSpPr>
              <a:spLocks noChangeArrowheads="1"/>
            </p:cNvSpPr>
            <p:nvPr/>
          </p:nvSpPr>
          <p:spPr bwMode="auto">
            <a:xfrm>
              <a:off x="1301" y="2539"/>
              <a:ext cx="91" cy="318"/>
            </a:xfrm>
            <a:prstGeom prst="upArrow">
              <a:avLst>
                <a:gd name="adj1" fmla="val 50000"/>
                <a:gd name="adj2" fmla="val 87363"/>
              </a:avLst>
            </a:prstGeom>
            <a:solidFill>
              <a:srgbClr val="0000CC"/>
            </a:solidFill>
            <a:ln w="12700">
              <a:solidFill>
                <a:schemeClr val="tx1"/>
              </a:solidFill>
              <a:miter lim="800000"/>
              <a:headEnd/>
              <a:tailEnd/>
            </a:ln>
          </p:spPr>
          <p:txBody>
            <a:bodyPr vert="eaVert" wrap="none" anchor="ctr"/>
            <a:lstStyle/>
            <a:p>
              <a:endParaRPr lang="nl-BE"/>
            </a:p>
          </p:txBody>
        </p:sp>
      </p:grpSp>
      <p:grpSp>
        <p:nvGrpSpPr>
          <p:cNvPr id="3" name="Group 12"/>
          <p:cNvGrpSpPr>
            <a:grpSpLocks/>
          </p:cNvGrpSpPr>
          <p:nvPr/>
        </p:nvGrpSpPr>
        <p:grpSpPr bwMode="auto">
          <a:xfrm>
            <a:off x="6495208" y="505317"/>
            <a:ext cx="2365159" cy="2305050"/>
            <a:chOff x="5236" y="527"/>
            <a:chExt cx="1416" cy="1315"/>
          </a:xfrm>
        </p:grpSpPr>
        <p:sp>
          <p:nvSpPr>
            <p:cNvPr id="22536" name="Text Box 6"/>
            <p:cNvSpPr txBox="1">
              <a:spLocks noChangeArrowheads="1"/>
            </p:cNvSpPr>
            <p:nvPr/>
          </p:nvSpPr>
          <p:spPr bwMode="auto">
            <a:xfrm>
              <a:off x="5327" y="618"/>
              <a:ext cx="1325" cy="1194"/>
            </a:xfrm>
            <a:prstGeom prst="rect">
              <a:avLst/>
            </a:prstGeom>
            <a:noFill/>
            <a:ln w="12700">
              <a:noFill/>
              <a:miter lim="800000"/>
              <a:headEnd/>
              <a:tailEnd/>
            </a:ln>
          </p:spPr>
          <p:txBody>
            <a:bodyPr wrap="square">
              <a:spAutoFit/>
            </a:bodyPr>
            <a:lstStyle/>
            <a:p>
              <a:pPr marL="342900" indent="-342900" algn="l">
                <a:spcBef>
                  <a:spcPct val="50000"/>
                </a:spcBef>
                <a:buFont typeface="Arial" pitchFamily="34" charset="0"/>
                <a:buChar char="•"/>
              </a:pPr>
              <a:r>
                <a:rPr lang="en-GB" sz="2000" dirty="0">
                  <a:solidFill>
                    <a:srgbClr val="000099"/>
                  </a:solidFill>
                </a:rPr>
                <a:t>D</a:t>
              </a:r>
              <a:r>
                <a:rPr lang="en-US" sz="2000" dirty="0" err="1">
                  <a:solidFill>
                    <a:srgbClr val="000099"/>
                  </a:solidFill>
                </a:rPr>
                <a:t>ung</a:t>
              </a:r>
              <a:r>
                <a:rPr lang="en-US" sz="2000" dirty="0">
                  <a:solidFill>
                    <a:srgbClr val="000099"/>
                  </a:solidFill>
                </a:rPr>
                <a:t>     </a:t>
              </a:r>
              <a:endParaRPr lang="en-US" sz="2000" dirty="0" smtClean="0">
                <a:solidFill>
                  <a:srgbClr val="000099"/>
                </a:solidFill>
              </a:endParaRPr>
            </a:p>
            <a:p>
              <a:pPr marL="342900" indent="-342900" algn="l">
                <a:spcBef>
                  <a:spcPct val="50000"/>
                </a:spcBef>
                <a:buFont typeface="Arial" pitchFamily="34" charset="0"/>
                <a:buChar char="•"/>
              </a:pPr>
              <a:r>
                <a:rPr lang="en-US" sz="2000" dirty="0" smtClean="0">
                  <a:solidFill>
                    <a:srgbClr val="000099"/>
                  </a:solidFill>
                </a:rPr>
                <a:t>Wood</a:t>
              </a:r>
            </a:p>
            <a:p>
              <a:pPr marL="342900" indent="-342900" algn="l">
                <a:spcBef>
                  <a:spcPct val="50000"/>
                </a:spcBef>
                <a:buFont typeface="Arial" pitchFamily="34" charset="0"/>
                <a:buChar char="•"/>
              </a:pPr>
              <a:r>
                <a:rPr lang="en-US" sz="2000" dirty="0" smtClean="0">
                  <a:solidFill>
                    <a:srgbClr val="000099"/>
                  </a:solidFill>
                </a:rPr>
                <a:t>Agricultural residues</a:t>
              </a:r>
            </a:p>
            <a:p>
              <a:pPr marL="342900" indent="-342900" algn="l">
                <a:spcBef>
                  <a:spcPct val="50000"/>
                </a:spcBef>
                <a:buFont typeface="Arial" pitchFamily="34" charset="0"/>
                <a:buChar char="•"/>
              </a:pPr>
              <a:r>
                <a:rPr lang="en-US" sz="2000" dirty="0" smtClean="0">
                  <a:solidFill>
                    <a:srgbClr val="000099"/>
                  </a:solidFill>
                </a:rPr>
                <a:t> </a:t>
              </a:r>
              <a:r>
                <a:rPr lang="en-US" sz="2000" dirty="0">
                  <a:solidFill>
                    <a:srgbClr val="000099"/>
                  </a:solidFill>
                </a:rPr>
                <a:t>Charcoal Coal</a:t>
              </a:r>
            </a:p>
          </p:txBody>
        </p:sp>
        <p:sp>
          <p:nvSpPr>
            <p:cNvPr id="22537" name="Rectangle 10"/>
            <p:cNvSpPr>
              <a:spLocks noChangeArrowheads="1"/>
            </p:cNvSpPr>
            <p:nvPr/>
          </p:nvSpPr>
          <p:spPr bwMode="auto">
            <a:xfrm>
              <a:off x="5236" y="527"/>
              <a:ext cx="1416" cy="1315"/>
            </a:xfrm>
            <a:prstGeom prst="rect">
              <a:avLst/>
            </a:prstGeom>
            <a:noFill/>
            <a:ln w="12700">
              <a:solidFill>
                <a:srgbClr val="333399"/>
              </a:solidFill>
              <a:miter lim="800000"/>
              <a:headEnd/>
              <a:tailEnd/>
            </a:ln>
          </p:spPr>
          <p:txBody>
            <a:bodyPr wrap="none" anchor="ctr"/>
            <a:lstStyle/>
            <a:p>
              <a:endParaRPr lang="nl-BE"/>
            </a:p>
          </p:txBody>
        </p:sp>
      </p:grpSp>
      <p:pic>
        <p:nvPicPr>
          <p:cNvPr id="22534" name="Picture 15" descr="Picture1"/>
          <p:cNvPicPr>
            <a:picLocks noChangeAspect="1" noChangeArrowheads="1"/>
          </p:cNvPicPr>
          <p:nvPr/>
        </p:nvPicPr>
        <p:blipFill>
          <a:blip r:embed="rId3" cstate="print"/>
          <a:srcRect/>
          <a:stretch>
            <a:fillRect/>
          </a:stretch>
        </p:blipFill>
        <p:spPr bwMode="auto">
          <a:xfrm>
            <a:off x="6438900" y="3284539"/>
            <a:ext cx="2421467" cy="3500437"/>
          </a:xfrm>
          <a:prstGeom prst="rect">
            <a:avLst/>
          </a:prstGeom>
          <a:noFill/>
          <a:ln w="9525">
            <a:noFill/>
            <a:miter lim="800000"/>
            <a:headEnd/>
            <a:tailEnd/>
          </a:ln>
        </p:spPr>
      </p:pic>
      <p:sp>
        <p:nvSpPr>
          <p:cNvPr id="22535" name="Rectangle 16"/>
          <p:cNvSpPr>
            <a:spLocks noChangeArrowheads="1"/>
          </p:cNvSpPr>
          <p:nvPr/>
        </p:nvSpPr>
        <p:spPr bwMode="auto">
          <a:xfrm>
            <a:off x="5383390" y="6597651"/>
            <a:ext cx="2644422" cy="244475"/>
          </a:xfrm>
          <a:prstGeom prst="rect">
            <a:avLst/>
          </a:prstGeom>
          <a:noFill/>
          <a:ln w="12700">
            <a:noFill/>
            <a:miter lim="800000"/>
            <a:headEnd/>
            <a:tailEnd/>
          </a:ln>
        </p:spPr>
        <p:txBody>
          <a:bodyPr>
            <a:spAutoFit/>
          </a:bodyPr>
          <a:lstStyle/>
          <a:p>
            <a:pPr algn="l">
              <a:spcBef>
                <a:spcPct val="30000"/>
              </a:spcBef>
            </a:pPr>
            <a:r>
              <a:rPr lang="en-GB" sz="1000" b="0" i="1"/>
              <a:t>Nigel Bruce/ITDG</a:t>
            </a:r>
            <a:endParaRPr lang="en-US" sz="1000" b="0" i="1"/>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1"/>
          </p:nvPr>
        </p:nvSpPr>
        <p:spPr>
          <a:noFill/>
        </p:spPr>
        <p:txBody>
          <a:bodyPr/>
          <a:lstStyle/>
          <a:p>
            <a:fld id="{80A7BE52-0319-4752-B5AA-270D78034768}" type="slidenum">
              <a:rPr lang="en-GB"/>
              <a:pPr/>
              <a:t>16</a:t>
            </a:fld>
            <a:endParaRPr lang="en-GB"/>
          </a:p>
        </p:txBody>
      </p:sp>
      <p:pic>
        <p:nvPicPr>
          <p:cNvPr id="24579" name="Picture 2" descr="09 indoor smoke MAP only"/>
          <p:cNvPicPr>
            <a:picLocks noChangeAspect="1" noChangeArrowheads="1"/>
          </p:cNvPicPr>
          <p:nvPr/>
        </p:nvPicPr>
        <p:blipFill>
          <a:blip r:embed="rId3" cstate="print"/>
          <a:srcRect/>
          <a:stretch>
            <a:fillRect/>
          </a:stretch>
        </p:blipFill>
        <p:spPr bwMode="auto">
          <a:xfrm>
            <a:off x="413456" y="620714"/>
            <a:ext cx="8383411" cy="5983287"/>
          </a:xfrm>
          <a:prstGeom prst="rect">
            <a:avLst/>
          </a:prstGeom>
          <a:noFill/>
          <a:ln w="9525">
            <a:noFill/>
            <a:miter lim="800000"/>
            <a:headEnd/>
            <a:tailEnd/>
          </a:ln>
        </p:spPr>
      </p:pic>
      <p:sp>
        <p:nvSpPr>
          <p:cNvPr id="24580" name="Rectangle 3"/>
          <p:cNvSpPr>
            <a:spLocks noChangeArrowheads="1"/>
          </p:cNvSpPr>
          <p:nvPr/>
        </p:nvSpPr>
        <p:spPr bwMode="auto">
          <a:xfrm>
            <a:off x="1500012" y="6608764"/>
            <a:ext cx="1233030" cy="246221"/>
          </a:xfrm>
          <a:prstGeom prst="rect">
            <a:avLst/>
          </a:prstGeom>
          <a:noFill/>
          <a:ln w="38100" algn="ctr">
            <a:noFill/>
            <a:miter lim="800000"/>
            <a:headEnd/>
            <a:tailEnd/>
          </a:ln>
        </p:spPr>
        <p:txBody>
          <a:bodyPr wrap="none">
            <a:spAutoFit/>
          </a:bodyPr>
          <a:lstStyle/>
          <a:p>
            <a:pPr algn="l"/>
            <a:r>
              <a:rPr lang="en-GB" sz="1000" b="0" i="1"/>
              <a:t>Gordon, WHO, 2004</a:t>
            </a:r>
            <a:endParaRPr lang="en-US" sz="1000" b="0" i="1"/>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1"/>
          </p:nvPr>
        </p:nvSpPr>
        <p:spPr>
          <a:noFill/>
        </p:spPr>
        <p:txBody>
          <a:bodyPr/>
          <a:lstStyle/>
          <a:p>
            <a:fld id="{557F75F3-EFD9-4843-95A2-A12672C40971}" type="slidenum">
              <a:rPr lang="en-GB"/>
              <a:pPr/>
              <a:t>17</a:t>
            </a:fld>
            <a:endParaRPr lang="en-GB"/>
          </a:p>
        </p:txBody>
      </p:sp>
      <p:sp>
        <p:nvSpPr>
          <p:cNvPr id="23555" name="Rectangle 2"/>
          <p:cNvSpPr>
            <a:spLocks noGrp="1" noChangeArrowheads="1"/>
          </p:cNvSpPr>
          <p:nvPr>
            <p:ph type="body" sz="half" idx="2"/>
          </p:nvPr>
        </p:nvSpPr>
        <p:spPr>
          <a:xfrm>
            <a:off x="3962400" y="1844676"/>
            <a:ext cx="4724400" cy="4251325"/>
          </a:xfrm>
          <a:noFill/>
        </p:spPr>
        <p:txBody>
          <a:bodyPr/>
          <a:lstStyle/>
          <a:p>
            <a:pPr eaLnBrk="1" hangingPunct="1">
              <a:buFont typeface="Wingdings" pitchFamily="2" charset="2"/>
              <a:buChar char="v"/>
            </a:pPr>
            <a:r>
              <a:rPr lang="en-US" sz="2400" b="1" smtClean="0">
                <a:effectLst/>
              </a:rPr>
              <a:t>Level of particulates in home using biofuel: &gt;</a:t>
            </a:r>
            <a:r>
              <a:rPr lang="en-US" sz="2400" b="1" smtClean="0">
                <a:solidFill>
                  <a:srgbClr val="0000CC"/>
                </a:solidFill>
                <a:effectLst/>
              </a:rPr>
              <a:t>1000 </a:t>
            </a:r>
            <a:r>
              <a:rPr lang="en-US" sz="2400" b="1" smtClean="0">
                <a:effectLst/>
              </a:rPr>
              <a:t>µg/m</a:t>
            </a:r>
            <a:r>
              <a:rPr lang="en-US" sz="2400" b="1" baseline="30000" smtClean="0">
                <a:effectLst/>
              </a:rPr>
              <a:t>3 </a:t>
            </a:r>
          </a:p>
          <a:p>
            <a:pPr eaLnBrk="1" hangingPunct="1">
              <a:buFont typeface="Wingdings" pitchFamily="2" charset="2"/>
              <a:buNone/>
            </a:pPr>
            <a:r>
              <a:rPr lang="en-US" sz="2400" b="1" baseline="30000" smtClean="0">
                <a:effectLst/>
              </a:rPr>
              <a:t>	</a:t>
            </a:r>
            <a:r>
              <a:rPr lang="en-US" sz="2400" b="1" smtClean="0">
                <a:effectLst/>
              </a:rPr>
              <a:t>(24 hr mean)</a:t>
            </a:r>
            <a:endParaRPr lang="en-US" sz="2400" b="1" baseline="30000" smtClean="0">
              <a:effectLst/>
            </a:endParaRPr>
          </a:p>
          <a:p>
            <a:pPr eaLnBrk="1" hangingPunct="1">
              <a:buFont typeface="Wingdings" pitchFamily="2" charset="2"/>
              <a:buChar char="v"/>
            </a:pPr>
            <a:endParaRPr lang="en-US" sz="800" b="1" baseline="30000" smtClean="0">
              <a:effectLst/>
            </a:endParaRPr>
          </a:p>
          <a:p>
            <a:pPr eaLnBrk="1" hangingPunct="1">
              <a:buFont typeface="Wingdings" pitchFamily="2" charset="2"/>
              <a:buChar char="v"/>
            </a:pPr>
            <a:r>
              <a:rPr lang="en-US" sz="2400" b="1" smtClean="0">
                <a:effectLst/>
              </a:rPr>
              <a:t>Can reach </a:t>
            </a:r>
            <a:r>
              <a:rPr lang="en-US" sz="2400" b="1" smtClean="0">
                <a:solidFill>
                  <a:srgbClr val="0000CC"/>
                </a:solidFill>
                <a:effectLst/>
              </a:rPr>
              <a:t>10 000</a:t>
            </a:r>
            <a:r>
              <a:rPr lang="en-US" sz="2400" b="1" smtClean="0">
                <a:effectLst/>
              </a:rPr>
              <a:t> µg/m</a:t>
            </a:r>
            <a:r>
              <a:rPr lang="en-US" sz="2400" b="1" baseline="30000" smtClean="0">
                <a:effectLst/>
              </a:rPr>
              <a:t>3</a:t>
            </a:r>
            <a:r>
              <a:rPr lang="en-US" sz="2400" b="1" smtClean="0">
                <a:effectLst/>
              </a:rPr>
              <a:t> PM</a:t>
            </a:r>
            <a:r>
              <a:rPr lang="en-US" sz="2400" b="1" baseline="-25000" smtClean="0">
                <a:effectLst/>
              </a:rPr>
              <a:t>10</a:t>
            </a:r>
            <a:r>
              <a:rPr lang="en-US" sz="2400" b="1" smtClean="0">
                <a:effectLst/>
              </a:rPr>
              <a:t> (if using an open fire)</a:t>
            </a:r>
          </a:p>
          <a:p>
            <a:pPr eaLnBrk="1" hangingPunct="1">
              <a:buFont typeface="Wingdings" pitchFamily="2" charset="2"/>
              <a:buChar char="v"/>
            </a:pPr>
            <a:endParaRPr lang="en-US" sz="800" b="1" smtClean="0">
              <a:effectLst/>
            </a:endParaRPr>
          </a:p>
          <a:p>
            <a:pPr eaLnBrk="1" hangingPunct="1">
              <a:buFont typeface="Wingdings" pitchFamily="2" charset="2"/>
              <a:buChar char="v"/>
            </a:pPr>
            <a:r>
              <a:rPr lang="en-US" sz="2400" b="1" smtClean="0">
                <a:effectLst/>
              </a:rPr>
              <a:t>EPA: </a:t>
            </a:r>
            <a:r>
              <a:rPr lang="en-US" sz="2400" b="1" smtClean="0">
                <a:solidFill>
                  <a:srgbClr val="0000CC"/>
                </a:solidFill>
                <a:effectLst/>
              </a:rPr>
              <a:t>50 </a:t>
            </a:r>
            <a:r>
              <a:rPr lang="en-US" sz="2400" b="1" smtClean="0">
                <a:effectLst/>
              </a:rPr>
              <a:t>µg/m</a:t>
            </a:r>
            <a:r>
              <a:rPr lang="en-US" sz="2400" b="1" baseline="30000" smtClean="0">
                <a:effectLst/>
              </a:rPr>
              <a:t>3</a:t>
            </a:r>
            <a:r>
              <a:rPr lang="en-US" sz="2400" b="1" smtClean="0">
                <a:effectLst/>
              </a:rPr>
              <a:t> PM</a:t>
            </a:r>
            <a:r>
              <a:rPr lang="en-US" sz="2400" b="1" baseline="-25000" smtClean="0">
                <a:effectLst/>
              </a:rPr>
              <a:t>10 </a:t>
            </a:r>
            <a:r>
              <a:rPr lang="en-US" sz="2400" b="1" smtClean="0">
                <a:effectLst/>
              </a:rPr>
              <a:t>annual mean</a:t>
            </a:r>
          </a:p>
          <a:p>
            <a:pPr eaLnBrk="1" hangingPunct="1">
              <a:buFont typeface="Wingdings" pitchFamily="2" charset="2"/>
              <a:buChar char="v"/>
            </a:pPr>
            <a:endParaRPr lang="en-US" sz="800" b="1" smtClean="0">
              <a:effectLst/>
            </a:endParaRPr>
          </a:p>
          <a:p>
            <a:pPr eaLnBrk="1" hangingPunct="1">
              <a:buFont typeface="Wingdings" pitchFamily="2" charset="2"/>
              <a:buChar char="v"/>
            </a:pPr>
            <a:r>
              <a:rPr lang="en-US" sz="2400" b="1" smtClean="0">
                <a:effectLst/>
              </a:rPr>
              <a:t>Women and young children have greatest exposure </a:t>
            </a:r>
          </a:p>
        </p:txBody>
      </p:sp>
      <p:pic>
        <p:nvPicPr>
          <p:cNvPr id="23556" name="Picture 3" descr="ladysmok"/>
          <p:cNvPicPr>
            <a:picLocks noGrp="1" noChangeAspect="1" noChangeArrowheads="1"/>
          </p:cNvPicPr>
          <p:nvPr>
            <p:ph type="clipArt" sz="half" idx="1"/>
          </p:nvPr>
        </p:nvPicPr>
        <p:blipFill>
          <a:blip r:embed="rId3" cstate="print"/>
          <a:srcRect/>
          <a:stretch>
            <a:fillRect/>
          </a:stretch>
        </p:blipFill>
        <p:spPr>
          <a:xfrm>
            <a:off x="533400" y="1844676"/>
            <a:ext cx="2976034" cy="4176713"/>
          </a:xfrm>
          <a:noFill/>
          <a:ln w="34925" cap="flat" algn="ctr">
            <a:solidFill>
              <a:schemeClr val="tx1"/>
            </a:solidFill>
          </a:ln>
        </p:spPr>
      </p:pic>
      <p:sp>
        <p:nvSpPr>
          <p:cNvPr id="1035268" name="Rectangle 4"/>
          <p:cNvSpPr>
            <a:spLocks noChangeArrowheads="1"/>
          </p:cNvSpPr>
          <p:nvPr/>
        </p:nvSpPr>
        <p:spPr bwMode="auto">
          <a:xfrm>
            <a:off x="0" y="404814"/>
            <a:ext cx="9144000" cy="936625"/>
          </a:xfrm>
          <a:prstGeom prst="rect">
            <a:avLst/>
          </a:prstGeom>
          <a:noFill/>
          <a:ln w="9525">
            <a:noFill/>
            <a:miter lim="800000"/>
            <a:headEnd/>
            <a:tailEnd/>
          </a:ln>
          <a:effectLst/>
        </p:spPr>
        <p:txBody>
          <a:bodyPr anchor="ctr"/>
          <a:lstStyle/>
          <a:p>
            <a:pPr eaLnBrk="1" hangingPunct="1">
              <a:defRPr/>
            </a:pPr>
            <a:r>
              <a:rPr lang="en-GB" sz="2800">
                <a:solidFill>
                  <a:srgbClr val="000099"/>
                </a:solidFill>
                <a:effectLst>
                  <a:outerShdw blurRad="38100" dist="38100" dir="2700000" algn="tl">
                    <a:srgbClr val="C0C0C0"/>
                  </a:outerShdw>
                </a:effectLst>
              </a:rPr>
              <a:t>INDOOR AIR POLLUTION LEVELS ARE VERY HIGH</a:t>
            </a:r>
          </a:p>
        </p:txBody>
      </p:sp>
      <p:sp>
        <p:nvSpPr>
          <p:cNvPr id="23558" name="Rectangle 5"/>
          <p:cNvSpPr>
            <a:spLocks noChangeArrowheads="1"/>
          </p:cNvSpPr>
          <p:nvPr/>
        </p:nvSpPr>
        <p:spPr bwMode="auto">
          <a:xfrm>
            <a:off x="476955" y="6021389"/>
            <a:ext cx="2643012" cy="244475"/>
          </a:xfrm>
          <a:prstGeom prst="rect">
            <a:avLst/>
          </a:prstGeom>
          <a:noFill/>
          <a:ln w="12700">
            <a:noFill/>
            <a:miter lim="800000"/>
            <a:headEnd/>
            <a:tailEnd/>
          </a:ln>
        </p:spPr>
        <p:txBody>
          <a:bodyPr>
            <a:spAutoFit/>
          </a:bodyPr>
          <a:lstStyle/>
          <a:p>
            <a:pPr algn="l">
              <a:spcBef>
                <a:spcPct val="30000"/>
              </a:spcBef>
            </a:pPr>
            <a:r>
              <a:rPr lang="en-GB" sz="1000" b="0" i="1"/>
              <a:t>Nigel Bruce/ITDG</a:t>
            </a:r>
            <a:endParaRPr lang="en-US" sz="1000" b="0" i="1"/>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1"/>
          </p:nvPr>
        </p:nvSpPr>
        <p:spPr>
          <a:noFill/>
        </p:spPr>
        <p:txBody>
          <a:bodyPr/>
          <a:lstStyle/>
          <a:p>
            <a:fld id="{E9B19518-2BDD-4DD3-961D-2F68D1AA0D99}" type="slidenum">
              <a:rPr lang="en-GB"/>
              <a:pPr/>
              <a:t>18</a:t>
            </a:fld>
            <a:endParaRPr lang="en-GB"/>
          </a:p>
        </p:txBody>
      </p:sp>
      <p:sp>
        <p:nvSpPr>
          <p:cNvPr id="1043458" name="Rectangle 1026"/>
          <p:cNvSpPr>
            <a:spLocks noGrp="1" noChangeArrowheads="1"/>
          </p:cNvSpPr>
          <p:nvPr>
            <p:ph type="title"/>
          </p:nvPr>
        </p:nvSpPr>
        <p:spPr bwMode="auto">
          <a:xfrm>
            <a:off x="0" y="228600"/>
            <a:ext cx="9144000" cy="1206500"/>
          </a:xfrm>
          <a:ln>
            <a:miter lim="800000"/>
            <a:headEnd/>
            <a:tailEnd/>
          </a:ln>
        </p:spPr>
        <p:txBody>
          <a:bodyPr vert="horz" wrap="square" lIns="91440" tIns="45720" rIns="91440" bIns="45720" numCol="1" anchor="t" anchorCtr="0" compatLnSpc="1">
            <a:prstTxWarp prst="textNoShape">
              <a:avLst/>
            </a:prstTxWarp>
            <a:normAutofit/>
          </a:bodyPr>
          <a:lstStyle/>
          <a:p>
            <a:pPr eaLnBrk="1" hangingPunct="1">
              <a:defRPr/>
            </a:pPr>
            <a:r>
              <a:rPr lang="en-GB" sz="2400" dirty="0" smtClean="0">
                <a:solidFill>
                  <a:srgbClr val="FFFF66"/>
                </a:solidFill>
                <a:latin typeface="Tahoma" pitchFamily="34" charset="0"/>
              </a:rPr>
              <a:t>   </a:t>
            </a:r>
            <a:r>
              <a:rPr lang="en-GB" sz="3100" dirty="0" smtClean="0"/>
              <a:t>WHAT INTERVENTIONS ARE AVAILABLE TO REDUCE INDOOR AIR POLLUTION FROM SOLID FUELS?</a:t>
            </a:r>
          </a:p>
        </p:txBody>
      </p:sp>
      <p:grpSp>
        <p:nvGrpSpPr>
          <p:cNvPr id="2" name="Group 1027"/>
          <p:cNvGrpSpPr>
            <a:grpSpLocks/>
          </p:cNvGrpSpPr>
          <p:nvPr/>
        </p:nvGrpSpPr>
        <p:grpSpPr bwMode="auto">
          <a:xfrm>
            <a:off x="320322" y="1844675"/>
            <a:ext cx="8731956" cy="4464050"/>
            <a:chOff x="288" y="1248"/>
            <a:chExt cx="5185" cy="1356"/>
          </a:xfrm>
        </p:grpSpPr>
        <p:sp>
          <p:nvSpPr>
            <p:cNvPr id="1043460" name="Rectangle 1028"/>
            <p:cNvSpPr>
              <a:spLocks noChangeArrowheads="1"/>
            </p:cNvSpPr>
            <p:nvPr/>
          </p:nvSpPr>
          <p:spPr bwMode="auto">
            <a:xfrm>
              <a:off x="3792" y="1476"/>
              <a:ext cx="1680" cy="1116"/>
            </a:xfrm>
            <a:prstGeom prst="rect">
              <a:avLst/>
            </a:prstGeom>
            <a:solidFill>
              <a:srgbClr val="FFFFCC"/>
            </a:solidFill>
            <a:ln w="9525">
              <a:noFill/>
              <a:miter lim="800000"/>
              <a:headEnd/>
              <a:tailEnd/>
            </a:ln>
            <a:effectLst/>
          </p:spPr>
          <p:txBody>
            <a:bodyPr/>
            <a:lstStyle/>
            <a:p>
              <a:pPr algn="l" eaLnBrk="1" hangingPunct="1">
                <a:spcBef>
                  <a:spcPct val="20000"/>
                </a:spcBef>
                <a:buClr>
                  <a:srgbClr val="000099"/>
                </a:buClr>
                <a:buFont typeface="Wingdings" pitchFamily="2" charset="2"/>
                <a:buNone/>
                <a:defRPr/>
              </a:pPr>
              <a:r>
                <a:rPr lang="en-GB" sz="2000">
                  <a:effectLst>
                    <a:outerShdw blurRad="38100" dist="38100" dir="2700000" algn="tl">
                      <a:srgbClr val="FFFFFF"/>
                    </a:outerShdw>
                  </a:effectLst>
                </a:rPr>
                <a:t> </a:t>
              </a:r>
            </a:p>
            <a:p>
              <a:pPr algn="l" eaLnBrk="1" hangingPunct="1">
                <a:spcBef>
                  <a:spcPct val="20000"/>
                </a:spcBef>
                <a:buClr>
                  <a:srgbClr val="000099"/>
                </a:buClr>
                <a:buFont typeface="Wingdings" pitchFamily="2" charset="2"/>
                <a:buNone/>
                <a:defRPr/>
              </a:pPr>
              <a:r>
                <a:rPr lang="en-GB" sz="2400">
                  <a:effectLst>
                    <a:outerShdw blurRad="38100" dist="38100" dir="2700000" algn="tl">
                      <a:srgbClr val="FFFFFF"/>
                    </a:outerShdw>
                  </a:effectLst>
                </a:rPr>
                <a:t> - Fuel drying</a:t>
              </a:r>
            </a:p>
            <a:p>
              <a:pPr algn="l" eaLnBrk="1" hangingPunct="1">
                <a:spcBef>
                  <a:spcPct val="20000"/>
                </a:spcBef>
                <a:buClr>
                  <a:srgbClr val="000099"/>
                </a:buClr>
                <a:buFont typeface="Wingdings" pitchFamily="2" charset="2"/>
                <a:buNone/>
                <a:defRPr/>
              </a:pPr>
              <a:r>
                <a:rPr lang="en-GB" sz="2400">
                  <a:effectLst>
                    <a:outerShdw blurRad="38100" dist="38100" dir="2700000" algn="tl">
                      <a:srgbClr val="FFFFFF"/>
                    </a:outerShdw>
                  </a:effectLst>
                </a:rPr>
                <a:t> - Use of pot lids</a:t>
              </a:r>
            </a:p>
            <a:p>
              <a:pPr algn="l" eaLnBrk="1" hangingPunct="1">
                <a:spcBef>
                  <a:spcPct val="20000"/>
                </a:spcBef>
                <a:buClr>
                  <a:srgbClr val="000099"/>
                </a:buClr>
                <a:buFont typeface="Wingdings" pitchFamily="2" charset="2"/>
                <a:buNone/>
                <a:defRPr/>
              </a:pPr>
              <a:r>
                <a:rPr lang="en-GB" sz="2400">
                  <a:effectLst>
                    <a:outerShdw blurRad="38100" dist="38100" dir="2700000" algn="tl">
                      <a:srgbClr val="FFFFFF"/>
                    </a:outerShdw>
                  </a:effectLst>
                </a:rPr>
                <a:t>  - Good    maintenance</a:t>
              </a:r>
            </a:p>
            <a:p>
              <a:pPr algn="l" eaLnBrk="1" hangingPunct="1">
                <a:spcBef>
                  <a:spcPct val="20000"/>
                </a:spcBef>
                <a:buClr>
                  <a:srgbClr val="000099"/>
                </a:buClr>
                <a:buFont typeface="Wingdings" pitchFamily="2" charset="2"/>
                <a:buNone/>
                <a:defRPr/>
              </a:pPr>
              <a:r>
                <a:rPr lang="en-GB" sz="2400">
                  <a:effectLst>
                    <a:outerShdw blurRad="38100" dist="38100" dir="2700000" algn="tl">
                      <a:srgbClr val="FFFFFF"/>
                    </a:outerShdw>
                  </a:effectLst>
                </a:rPr>
                <a:t> - Keeping children</a:t>
              </a:r>
              <a:br>
                <a:rPr lang="en-GB" sz="2400">
                  <a:effectLst>
                    <a:outerShdw blurRad="38100" dist="38100" dir="2700000" algn="tl">
                      <a:srgbClr val="FFFFFF"/>
                    </a:outerShdw>
                  </a:effectLst>
                </a:rPr>
              </a:br>
              <a:r>
                <a:rPr lang="en-GB" sz="2400">
                  <a:effectLst>
                    <a:outerShdw blurRad="38100" dist="38100" dir="2700000" algn="tl">
                      <a:srgbClr val="FFFFFF"/>
                    </a:outerShdw>
                  </a:effectLst>
                </a:rPr>
                <a:t>   away from smoke</a:t>
              </a:r>
            </a:p>
          </p:txBody>
        </p:sp>
        <p:sp>
          <p:nvSpPr>
            <p:cNvPr id="1043461" name="Rectangle 1029"/>
            <p:cNvSpPr>
              <a:spLocks noChangeArrowheads="1"/>
            </p:cNvSpPr>
            <p:nvPr/>
          </p:nvSpPr>
          <p:spPr bwMode="auto">
            <a:xfrm>
              <a:off x="2016" y="1488"/>
              <a:ext cx="1776" cy="1116"/>
            </a:xfrm>
            <a:prstGeom prst="rect">
              <a:avLst/>
            </a:prstGeom>
            <a:solidFill>
              <a:srgbClr val="FFFFCC"/>
            </a:solidFill>
            <a:ln w="9525">
              <a:noFill/>
              <a:miter lim="800000"/>
              <a:headEnd/>
              <a:tailEnd/>
            </a:ln>
            <a:effectLst/>
          </p:spPr>
          <p:txBody>
            <a:bodyPr/>
            <a:lstStyle/>
            <a:p>
              <a:pPr algn="l" eaLnBrk="1" hangingPunct="1">
                <a:spcBef>
                  <a:spcPct val="20000"/>
                </a:spcBef>
                <a:buClr>
                  <a:srgbClr val="000099"/>
                </a:buClr>
                <a:buFont typeface="Wingdings" pitchFamily="2" charset="2"/>
                <a:buNone/>
                <a:defRPr/>
              </a:pPr>
              <a:r>
                <a:rPr lang="en-GB" sz="2000" b="0">
                  <a:solidFill>
                    <a:srgbClr val="FF0000"/>
                  </a:solidFill>
                  <a:effectLst>
                    <a:outerShdw blurRad="38100" dist="38100" dir="2700000" algn="tl">
                      <a:srgbClr val="000000"/>
                    </a:outerShdw>
                  </a:effectLst>
                  <a:latin typeface="Tahoma" pitchFamily="34" charset="0"/>
                </a:rPr>
                <a:t> </a:t>
              </a:r>
            </a:p>
            <a:p>
              <a:pPr algn="l" eaLnBrk="1" hangingPunct="1">
                <a:spcBef>
                  <a:spcPct val="20000"/>
                </a:spcBef>
                <a:buClr>
                  <a:srgbClr val="000099"/>
                </a:buClr>
                <a:buFont typeface="Wingdings" pitchFamily="2" charset="2"/>
                <a:buNone/>
                <a:defRPr/>
              </a:pPr>
              <a:r>
                <a:rPr lang="en-GB" sz="2400">
                  <a:effectLst>
                    <a:outerShdw blurRad="38100" dist="38100" dir="2700000" algn="tl">
                      <a:srgbClr val="FFFFFF"/>
                    </a:outerShdw>
                  </a:effectLst>
                </a:rPr>
                <a:t>-Hoods and chimneys</a:t>
              </a:r>
            </a:p>
            <a:p>
              <a:pPr algn="l" eaLnBrk="1" hangingPunct="1">
                <a:spcBef>
                  <a:spcPct val="20000"/>
                </a:spcBef>
                <a:buClr>
                  <a:srgbClr val="000099"/>
                </a:buClr>
                <a:buFont typeface="Wingdings" pitchFamily="2" charset="2"/>
                <a:buNone/>
                <a:defRPr/>
              </a:pPr>
              <a:r>
                <a:rPr lang="en-GB" sz="2400">
                  <a:effectLst>
                    <a:outerShdw blurRad="38100" dist="38100" dir="2700000" algn="tl">
                      <a:srgbClr val="FFFFFF"/>
                    </a:outerShdw>
                  </a:effectLst>
                </a:rPr>
                <a:t>-Windows, ventilation    holes, eaves spaces</a:t>
              </a:r>
            </a:p>
            <a:p>
              <a:pPr algn="l" eaLnBrk="1" hangingPunct="1">
                <a:spcBef>
                  <a:spcPct val="20000"/>
                </a:spcBef>
                <a:buClr>
                  <a:srgbClr val="000099"/>
                </a:buClr>
                <a:buFont typeface="Wingdings" pitchFamily="2" charset="2"/>
                <a:buNone/>
                <a:defRPr/>
              </a:pPr>
              <a:r>
                <a:rPr lang="en-GB" sz="2400">
                  <a:effectLst>
                    <a:outerShdw blurRad="38100" dist="38100" dir="2700000" algn="tl">
                      <a:srgbClr val="FFFFFF"/>
                    </a:outerShdw>
                  </a:effectLst>
                </a:rPr>
                <a:t>-Separate kitchen</a:t>
              </a:r>
            </a:p>
          </p:txBody>
        </p:sp>
        <p:sp>
          <p:nvSpPr>
            <p:cNvPr id="1043462" name="Rectangle 1030"/>
            <p:cNvSpPr>
              <a:spLocks noChangeArrowheads="1"/>
            </p:cNvSpPr>
            <p:nvPr/>
          </p:nvSpPr>
          <p:spPr bwMode="auto">
            <a:xfrm>
              <a:off x="288" y="1476"/>
              <a:ext cx="1728" cy="1116"/>
            </a:xfrm>
            <a:prstGeom prst="rect">
              <a:avLst/>
            </a:prstGeom>
            <a:solidFill>
              <a:srgbClr val="FFFFCC"/>
            </a:solidFill>
            <a:ln w="9525">
              <a:noFill/>
              <a:miter lim="800000"/>
              <a:headEnd/>
              <a:tailEnd/>
            </a:ln>
            <a:effectLst/>
          </p:spPr>
          <p:txBody>
            <a:bodyPr/>
            <a:lstStyle/>
            <a:p>
              <a:pPr algn="l" eaLnBrk="1" hangingPunct="1">
                <a:spcBef>
                  <a:spcPct val="20000"/>
                </a:spcBef>
                <a:buClr>
                  <a:srgbClr val="000099"/>
                </a:buClr>
                <a:buFont typeface="Wingdings" pitchFamily="2" charset="2"/>
                <a:buNone/>
                <a:defRPr/>
              </a:pPr>
              <a:r>
                <a:rPr lang="en-GB" sz="2400">
                  <a:effectLst>
                    <a:outerShdw blurRad="38100" dist="38100" dir="2700000" algn="tl">
                      <a:srgbClr val="FFFFFF"/>
                    </a:outerShdw>
                  </a:effectLst>
                </a:rPr>
                <a:t> </a:t>
              </a:r>
            </a:p>
            <a:p>
              <a:pPr algn="l" eaLnBrk="1" hangingPunct="1">
                <a:spcBef>
                  <a:spcPct val="20000"/>
                </a:spcBef>
                <a:buClr>
                  <a:srgbClr val="000099"/>
                </a:buClr>
                <a:buFont typeface="Wingdings" pitchFamily="2" charset="2"/>
                <a:buNone/>
                <a:defRPr/>
              </a:pPr>
              <a:r>
                <a:rPr lang="en-GB" sz="2400">
                  <a:effectLst>
                    <a:outerShdw blurRad="38100" dist="38100" dir="2700000" algn="tl">
                      <a:srgbClr val="FFFFFF"/>
                    </a:outerShdw>
                  </a:effectLst>
                </a:rPr>
                <a:t> - Improved stoves</a:t>
              </a:r>
            </a:p>
            <a:p>
              <a:pPr algn="l" eaLnBrk="1" hangingPunct="1">
                <a:spcBef>
                  <a:spcPct val="20000"/>
                </a:spcBef>
                <a:buClr>
                  <a:srgbClr val="000099"/>
                </a:buClr>
                <a:buFont typeface="Wingdings" pitchFamily="2" charset="2"/>
                <a:buNone/>
                <a:defRPr/>
              </a:pPr>
              <a:r>
                <a:rPr lang="en-GB" sz="2400">
                  <a:effectLst>
                    <a:outerShdw blurRad="38100" dist="38100" dir="2700000" algn="tl">
                      <a:srgbClr val="FFFFFF"/>
                    </a:outerShdw>
                  </a:effectLst>
                </a:rPr>
                <a:t> - Cleaner fuels</a:t>
              </a:r>
              <a:br>
                <a:rPr lang="en-GB" sz="2400">
                  <a:effectLst>
                    <a:outerShdw blurRad="38100" dist="38100" dir="2700000" algn="tl">
                      <a:srgbClr val="FFFFFF"/>
                    </a:outerShdw>
                  </a:effectLst>
                </a:rPr>
              </a:br>
              <a:r>
                <a:rPr lang="en-GB" sz="2400">
                  <a:effectLst>
                    <a:outerShdw blurRad="38100" dist="38100" dir="2700000" algn="tl">
                      <a:srgbClr val="FFFFFF"/>
                    </a:outerShdw>
                  </a:effectLst>
                </a:rPr>
                <a:t>  (kerosene, gas,</a:t>
              </a:r>
              <a:br>
                <a:rPr lang="en-GB" sz="2400">
                  <a:effectLst>
                    <a:outerShdw blurRad="38100" dist="38100" dir="2700000" algn="tl">
                      <a:srgbClr val="FFFFFF"/>
                    </a:outerShdw>
                  </a:effectLst>
                </a:rPr>
              </a:br>
              <a:r>
                <a:rPr lang="en-GB" sz="2400">
                  <a:effectLst>
                    <a:outerShdw blurRad="38100" dist="38100" dir="2700000" algn="tl">
                      <a:srgbClr val="FFFFFF"/>
                    </a:outerShdw>
                  </a:effectLst>
                </a:rPr>
                <a:t>   electricity)</a:t>
              </a:r>
            </a:p>
            <a:p>
              <a:pPr algn="l" eaLnBrk="1" hangingPunct="1">
                <a:spcBef>
                  <a:spcPct val="20000"/>
                </a:spcBef>
                <a:buClr>
                  <a:srgbClr val="000099"/>
                </a:buClr>
                <a:buFont typeface="Wingdings" pitchFamily="2" charset="2"/>
                <a:buNone/>
                <a:defRPr/>
              </a:pPr>
              <a:endParaRPr lang="en-GB" sz="2400">
                <a:effectLst>
                  <a:outerShdw blurRad="38100" dist="38100" dir="2700000" algn="tl">
                    <a:srgbClr val="FFFFFF"/>
                  </a:outerShdw>
                </a:effectLst>
              </a:endParaRPr>
            </a:p>
          </p:txBody>
        </p:sp>
        <p:sp>
          <p:nvSpPr>
            <p:cNvPr id="1043463" name="Rectangle 1031"/>
            <p:cNvSpPr>
              <a:spLocks noChangeArrowheads="1"/>
            </p:cNvSpPr>
            <p:nvPr/>
          </p:nvSpPr>
          <p:spPr bwMode="auto">
            <a:xfrm>
              <a:off x="3792" y="1248"/>
              <a:ext cx="1680" cy="288"/>
            </a:xfrm>
            <a:prstGeom prst="rect">
              <a:avLst/>
            </a:prstGeom>
            <a:solidFill>
              <a:srgbClr val="FFFFCC"/>
            </a:solidFill>
            <a:ln w="9525">
              <a:noFill/>
              <a:miter lim="800000"/>
              <a:headEnd/>
              <a:tailEnd/>
            </a:ln>
            <a:effectLst/>
          </p:spPr>
          <p:txBody>
            <a:bodyPr/>
            <a:lstStyle/>
            <a:p>
              <a:pPr eaLnBrk="1" hangingPunct="1">
                <a:spcBef>
                  <a:spcPct val="20000"/>
                </a:spcBef>
                <a:buClr>
                  <a:srgbClr val="000099"/>
                </a:buClr>
                <a:buFont typeface="Wingdings" pitchFamily="2" charset="2"/>
                <a:buNone/>
                <a:defRPr/>
              </a:pPr>
              <a:r>
                <a:rPr lang="en-GB" sz="2400">
                  <a:solidFill>
                    <a:srgbClr val="000099"/>
                  </a:solidFill>
                  <a:effectLst>
                    <a:outerShdw blurRad="38100" dist="38100" dir="2700000" algn="tl">
                      <a:srgbClr val="000000"/>
                    </a:outerShdw>
                  </a:effectLst>
                </a:rPr>
                <a:t>User</a:t>
              </a:r>
              <a:r>
                <a:rPr lang="en-GB" sz="2400" b="0">
                  <a:solidFill>
                    <a:srgbClr val="FF0000"/>
                  </a:solidFill>
                  <a:effectLst>
                    <a:outerShdw blurRad="38100" dist="38100" dir="2700000" algn="tl">
                      <a:srgbClr val="000000"/>
                    </a:outerShdw>
                  </a:effectLst>
                  <a:latin typeface="Tahoma" pitchFamily="34" charset="0"/>
                </a:rPr>
                <a:t> </a:t>
              </a:r>
              <a:r>
                <a:rPr lang="en-GB" sz="2400">
                  <a:solidFill>
                    <a:srgbClr val="000099"/>
                  </a:solidFill>
                  <a:effectLst>
                    <a:outerShdw blurRad="38100" dist="38100" dir="2700000" algn="tl">
                      <a:srgbClr val="000000"/>
                    </a:outerShdw>
                  </a:effectLst>
                </a:rPr>
                <a:t>behaviour</a:t>
              </a:r>
            </a:p>
          </p:txBody>
        </p:sp>
        <p:sp>
          <p:nvSpPr>
            <p:cNvPr id="1043464" name="Rectangle 1032"/>
            <p:cNvSpPr>
              <a:spLocks noChangeArrowheads="1"/>
            </p:cNvSpPr>
            <p:nvPr/>
          </p:nvSpPr>
          <p:spPr bwMode="auto">
            <a:xfrm>
              <a:off x="2016" y="1248"/>
              <a:ext cx="1776" cy="288"/>
            </a:xfrm>
            <a:prstGeom prst="rect">
              <a:avLst/>
            </a:prstGeom>
            <a:solidFill>
              <a:srgbClr val="FFFFCC"/>
            </a:solidFill>
            <a:ln w="9525">
              <a:noFill/>
              <a:miter lim="800000"/>
              <a:headEnd/>
              <a:tailEnd/>
            </a:ln>
            <a:effectLst/>
          </p:spPr>
          <p:txBody>
            <a:bodyPr/>
            <a:lstStyle/>
            <a:p>
              <a:pPr algn="l" eaLnBrk="1" hangingPunct="1">
                <a:spcBef>
                  <a:spcPct val="20000"/>
                </a:spcBef>
                <a:buClr>
                  <a:srgbClr val="000099"/>
                </a:buClr>
                <a:buFont typeface="Wingdings" pitchFamily="2" charset="2"/>
                <a:buNone/>
                <a:defRPr/>
              </a:pPr>
              <a:r>
                <a:rPr lang="en-GB" sz="2400">
                  <a:solidFill>
                    <a:srgbClr val="000099"/>
                  </a:solidFill>
                  <a:effectLst>
                    <a:outerShdw blurRad="38100" dist="38100" dir="2700000" algn="tl">
                      <a:srgbClr val="000000"/>
                    </a:outerShdw>
                  </a:effectLst>
                </a:rPr>
                <a:t>Home</a:t>
              </a:r>
              <a:r>
                <a:rPr lang="en-GB" sz="2400" b="0">
                  <a:solidFill>
                    <a:srgbClr val="FF0000"/>
                  </a:solidFill>
                  <a:effectLst>
                    <a:outerShdw blurRad="38100" dist="38100" dir="2700000" algn="tl">
                      <a:srgbClr val="000000"/>
                    </a:outerShdw>
                  </a:effectLst>
                  <a:latin typeface="Tahoma" pitchFamily="34" charset="0"/>
                </a:rPr>
                <a:t> </a:t>
              </a:r>
              <a:r>
                <a:rPr lang="en-GB" sz="2400">
                  <a:solidFill>
                    <a:srgbClr val="000099"/>
                  </a:solidFill>
                  <a:effectLst>
                    <a:outerShdw blurRad="38100" dist="38100" dir="2700000" algn="tl">
                      <a:srgbClr val="000000"/>
                    </a:outerShdw>
                  </a:effectLst>
                </a:rPr>
                <a:t>environment</a:t>
              </a:r>
            </a:p>
          </p:txBody>
        </p:sp>
        <p:sp>
          <p:nvSpPr>
            <p:cNvPr id="1043465" name="Rectangle 1033"/>
            <p:cNvSpPr>
              <a:spLocks noChangeArrowheads="1"/>
            </p:cNvSpPr>
            <p:nvPr/>
          </p:nvSpPr>
          <p:spPr bwMode="auto">
            <a:xfrm>
              <a:off x="288" y="1248"/>
              <a:ext cx="1728" cy="288"/>
            </a:xfrm>
            <a:prstGeom prst="rect">
              <a:avLst/>
            </a:prstGeom>
            <a:solidFill>
              <a:srgbClr val="FFFFCC"/>
            </a:solidFill>
            <a:ln w="9525">
              <a:noFill/>
              <a:miter lim="800000"/>
              <a:headEnd/>
              <a:tailEnd/>
            </a:ln>
            <a:effectLst/>
          </p:spPr>
          <p:txBody>
            <a:bodyPr/>
            <a:lstStyle/>
            <a:p>
              <a:pPr algn="l" eaLnBrk="1" hangingPunct="1">
                <a:spcBef>
                  <a:spcPct val="20000"/>
                </a:spcBef>
                <a:buClr>
                  <a:srgbClr val="000099"/>
                </a:buClr>
                <a:buFont typeface="Wingdings" pitchFamily="2" charset="2"/>
                <a:buNone/>
                <a:defRPr/>
              </a:pPr>
              <a:r>
                <a:rPr lang="en-GB" sz="2400" dirty="0">
                  <a:solidFill>
                    <a:srgbClr val="000099"/>
                  </a:solidFill>
                  <a:effectLst>
                    <a:outerShdw blurRad="38100" dist="38100" dir="2700000" algn="tl">
                      <a:srgbClr val="000000"/>
                    </a:outerShdw>
                  </a:effectLst>
                </a:rPr>
                <a:t>Source of pollution</a:t>
              </a:r>
            </a:p>
          </p:txBody>
        </p:sp>
        <p:sp>
          <p:nvSpPr>
            <p:cNvPr id="26635" name="Line 1034"/>
            <p:cNvSpPr>
              <a:spLocks noChangeShapeType="1"/>
            </p:cNvSpPr>
            <p:nvPr/>
          </p:nvSpPr>
          <p:spPr bwMode="auto">
            <a:xfrm>
              <a:off x="288" y="1248"/>
              <a:ext cx="5184" cy="1"/>
            </a:xfrm>
            <a:prstGeom prst="line">
              <a:avLst/>
            </a:prstGeom>
            <a:noFill/>
            <a:ln w="28575" cap="sq">
              <a:solidFill>
                <a:schemeClr val="tx1"/>
              </a:solidFill>
              <a:round/>
              <a:headEnd/>
              <a:tailEnd/>
            </a:ln>
          </p:spPr>
          <p:txBody>
            <a:bodyPr/>
            <a:lstStyle/>
            <a:p>
              <a:endParaRPr lang="nl-BE"/>
            </a:p>
          </p:txBody>
        </p:sp>
        <p:sp>
          <p:nvSpPr>
            <p:cNvPr id="26636" name="Line 1035"/>
            <p:cNvSpPr>
              <a:spLocks noChangeShapeType="1"/>
            </p:cNvSpPr>
            <p:nvPr/>
          </p:nvSpPr>
          <p:spPr bwMode="auto">
            <a:xfrm>
              <a:off x="288" y="1476"/>
              <a:ext cx="5184" cy="1"/>
            </a:xfrm>
            <a:prstGeom prst="line">
              <a:avLst/>
            </a:prstGeom>
            <a:noFill/>
            <a:ln w="12700">
              <a:solidFill>
                <a:schemeClr val="tx1"/>
              </a:solidFill>
              <a:round/>
              <a:headEnd/>
              <a:tailEnd/>
            </a:ln>
          </p:spPr>
          <p:txBody>
            <a:bodyPr/>
            <a:lstStyle/>
            <a:p>
              <a:endParaRPr lang="nl-BE"/>
            </a:p>
          </p:txBody>
        </p:sp>
        <p:sp>
          <p:nvSpPr>
            <p:cNvPr id="26637" name="Line 1036"/>
            <p:cNvSpPr>
              <a:spLocks noChangeShapeType="1"/>
            </p:cNvSpPr>
            <p:nvPr/>
          </p:nvSpPr>
          <p:spPr bwMode="auto">
            <a:xfrm>
              <a:off x="288" y="2592"/>
              <a:ext cx="5184" cy="1"/>
            </a:xfrm>
            <a:prstGeom prst="line">
              <a:avLst/>
            </a:prstGeom>
            <a:noFill/>
            <a:ln w="28575" cap="sq">
              <a:solidFill>
                <a:schemeClr val="tx1"/>
              </a:solidFill>
              <a:round/>
              <a:headEnd/>
              <a:tailEnd/>
            </a:ln>
          </p:spPr>
          <p:txBody>
            <a:bodyPr/>
            <a:lstStyle/>
            <a:p>
              <a:endParaRPr lang="nl-BE"/>
            </a:p>
          </p:txBody>
        </p:sp>
        <p:sp>
          <p:nvSpPr>
            <p:cNvPr id="26638" name="Line 1037"/>
            <p:cNvSpPr>
              <a:spLocks noChangeShapeType="1"/>
            </p:cNvSpPr>
            <p:nvPr/>
          </p:nvSpPr>
          <p:spPr bwMode="auto">
            <a:xfrm>
              <a:off x="288" y="1248"/>
              <a:ext cx="1" cy="1313"/>
            </a:xfrm>
            <a:prstGeom prst="line">
              <a:avLst/>
            </a:prstGeom>
            <a:noFill/>
            <a:ln w="28575" cap="sq">
              <a:solidFill>
                <a:schemeClr val="tx1"/>
              </a:solidFill>
              <a:round/>
              <a:headEnd/>
              <a:tailEnd/>
            </a:ln>
          </p:spPr>
          <p:txBody>
            <a:bodyPr/>
            <a:lstStyle/>
            <a:p>
              <a:endParaRPr lang="nl-BE"/>
            </a:p>
          </p:txBody>
        </p:sp>
        <p:sp>
          <p:nvSpPr>
            <p:cNvPr id="26639" name="Line 1038"/>
            <p:cNvSpPr>
              <a:spLocks noChangeShapeType="1"/>
            </p:cNvSpPr>
            <p:nvPr/>
          </p:nvSpPr>
          <p:spPr bwMode="auto">
            <a:xfrm>
              <a:off x="2016" y="1248"/>
              <a:ext cx="0" cy="1342"/>
            </a:xfrm>
            <a:prstGeom prst="line">
              <a:avLst/>
            </a:prstGeom>
            <a:noFill/>
            <a:ln w="12700">
              <a:solidFill>
                <a:schemeClr val="tx1"/>
              </a:solidFill>
              <a:round/>
              <a:headEnd/>
              <a:tailEnd/>
            </a:ln>
          </p:spPr>
          <p:txBody>
            <a:bodyPr/>
            <a:lstStyle/>
            <a:p>
              <a:endParaRPr lang="nl-BE"/>
            </a:p>
          </p:txBody>
        </p:sp>
        <p:sp>
          <p:nvSpPr>
            <p:cNvPr id="26640" name="Line 1039"/>
            <p:cNvSpPr>
              <a:spLocks noChangeShapeType="1"/>
            </p:cNvSpPr>
            <p:nvPr/>
          </p:nvSpPr>
          <p:spPr bwMode="auto">
            <a:xfrm>
              <a:off x="3792" y="1248"/>
              <a:ext cx="1" cy="1313"/>
            </a:xfrm>
            <a:prstGeom prst="line">
              <a:avLst/>
            </a:prstGeom>
            <a:noFill/>
            <a:ln w="12700">
              <a:solidFill>
                <a:schemeClr val="tx1"/>
              </a:solidFill>
              <a:round/>
              <a:headEnd/>
              <a:tailEnd/>
            </a:ln>
          </p:spPr>
          <p:txBody>
            <a:bodyPr/>
            <a:lstStyle/>
            <a:p>
              <a:endParaRPr lang="nl-BE"/>
            </a:p>
          </p:txBody>
        </p:sp>
        <p:sp>
          <p:nvSpPr>
            <p:cNvPr id="26641" name="Line 1040"/>
            <p:cNvSpPr>
              <a:spLocks noChangeShapeType="1"/>
            </p:cNvSpPr>
            <p:nvPr/>
          </p:nvSpPr>
          <p:spPr bwMode="auto">
            <a:xfrm>
              <a:off x="5472" y="1248"/>
              <a:ext cx="1" cy="1313"/>
            </a:xfrm>
            <a:prstGeom prst="line">
              <a:avLst/>
            </a:prstGeom>
            <a:noFill/>
            <a:ln w="28575" cap="sq">
              <a:solidFill>
                <a:schemeClr val="tx1"/>
              </a:solidFill>
              <a:round/>
              <a:headEnd/>
              <a:tailEnd/>
            </a:ln>
          </p:spPr>
          <p:txBody>
            <a:bodyPr/>
            <a:lstStyle/>
            <a:p>
              <a:endParaRPr lang="nl-BE"/>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1"/>
          </p:nvPr>
        </p:nvSpPr>
        <p:spPr>
          <a:noFill/>
        </p:spPr>
        <p:txBody>
          <a:bodyPr/>
          <a:lstStyle/>
          <a:p>
            <a:fld id="{E3078200-D240-4C46-8A19-2F313987B3E1}" type="slidenum">
              <a:rPr lang="en-GB"/>
              <a:pPr/>
              <a:t>19</a:t>
            </a:fld>
            <a:endParaRPr lang="en-GB"/>
          </a:p>
        </p:txBody>
      </p:sp>
      <p:sp>
        <p:nvSpPr>
          <p:cNvPr id="807938" name="Rectangle 1026"/>
          <p:cNvSpPr>
            <a:spLocks noGrp="1" noChangeArrowheads="1"/>
          </p:cNvSpPr>
          <p:nvPr>
            <p:ph type="title"/>
          </p:nvPr>
        </p:nvSpPr>
        <p:spPr bwMode="auto">
          <a:xfrm>
            <a:off x="220133" y="692151"/>
            <a:ext cx="8923867" cy="720725"/>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mtClean="0"/>
              <a:t>COMBUSTION PRODUCTS</a:t>
            </a:r>
          </a:p>
        </p:txBody>
      </p:sp>
      <p:sp>
        <p:nvSpPr>
          <p:cNvPr id="807939" name="Rectangle 1027"/>
          <p:cNvSpPr>
            <a:spLocks noGrp="1" noChangeArrowheads="1"/>
          </p:cNvSpPr>
          <p:nvPr>
            <p:ph type="body" idx="1"/>
          </p:nvPr>
        </p:nvSpPr>
        <p:spPr>
          <a:xfrm>
            <a:off x="-548922" y="1962150"/>
            <a:ext cx="6270979" cy="4895850"/>
          </a:xfrm>
        </p:spPr>
        <p:txBody>
          <a:bodyPr/>
          <a:lstStyle/>
          <a:p>
            <a:pPr eaLnBrk="1" hangingPunct="1">
              <a:buFont typeface="Wingdings" pitchFamily="2" charset="2"/>
              <a:buNone/>
              <a:defRPr/>
            </a:pPr>
            <a:r>
              <a:rPr lang="en-US" sz="2800" b="1" smtClean="0">
                <a:solidFill>
                  <a:srgbClr val="000099"/>
                </a:solidFill>
              </a:rPr>
              <a:t>			Sources</a:t>
            </a:r>
            <a:endParaRPr lang="en-US" smtClean="0">
              <a:solidFill>
                <a:srgbClr val="000099"/>
              </a:solidFill>
            </a:endParaRPr>
          </a:p>
          <a:p>
            <a:pPr eaLnBrk="1" hangingPunct="1">
              <a:buFont typeface="Wingdings" pitchFamily="2" charset="2"/>
              <a:buNone/>
              <a:defRPr/>
            </a:pPr>
            <a:endParaRPr lang="en-GB" sz="1000" smtClean="0">
              <a:solidFill>
                <a:srgbClr val="000099"/>
              </a:solidFill>
            </a:endParaRPr>
          </a:p>
          <a:p>
            <a:pPr eaLnBrk="1" hangingPunct="1">
              <a:buFont typeface="Wingdings" pitchFamily="2" charset="2"/>
              <a:buNone/>
              <a:defRPr/>
            </a:pPr>
            <a:endParaRPr lang="en-US" sz="1000" smtClean="0">
              <a:solidFill>
                <a:srgbClr val="000099"/>
              </a:solidFill>
            </a:endParaRPr>
          </a:p>
          <a:p>
            <a:pPr lvl="4" eaLnBrk="1" hangingPunct="1">
              <a:buFont typeface="Wingdings" pitchFamily="2" charset="2"/>
              <a:buNone/>
              <a:defRPr/>
            </a:pPr>
            <a:r>
              <a:rPr lang="en-US" smtClean="0"/>
              <a:t>Gas stoves and appliances</a:t>
            </a:r>
          </a:p>
          <a:p>
            <a:pPr lvl="4" eaLnBrk="1" hangingPunct="1">
              <a:buFont typeface="Wingdings" pitchFamily="2" charset="2"/>
              <a:buNone/>
              <a:defRPr/>
            </a:pPr>
            <a:r>
              <a:rPr lang="en-US" smtClean="0"/>
              <a:t>Wood and coal stoves</a:t>
            </a:r>
          </a:p>
          <a:p>
            <a:pPr lvl="4" eaLnBrk="1" hangingPunct="1">
              <a:buFont typeface="Wingdings" pitchFamily="2" charset="2"/>
              <a:buNone/>
              <a:defRPr/>
            </a:pPr>
            <a:r>
              <a:rPr lang="en-US" smtClean="0"/>
              <a:t>Gas and propane engines</a:t>
            </a:r>
          </a:p>
          <a:p>
            <a:pPr lvl="4" eaLnBrk="1" hangingPunct="1">
              <a:buFont typeface="Wingdings" pitchFamily="2" charset="2"/>
              <a:buNone/>
              <a:defRPr/>
            </a:pPr>
            <a:r>
              <a:rPr lang="en-US" smtClean="0"/>
              <a:t>Fireplaces</a:t>
            </a:r>
          </a:p>
          <a:p>
            <a:pPr lvl="4" eaLnBrk="1" hangingPunct="1">
              <a:buFont typeface="Wingdings" pitchFamily="2" charset="2"/>
              <a:buNone/>
              <a:defRPr/>
            </a:pPr>
            <a:r>
              <a:rPr lang="en-US" smtClean="0"/>
              <a:t>Tobacco smoke</a:t>
            </a:r>
          </a:p>
          <a:p>
            <a:pPr lvl="4" eaLnBrk="1" hangingPunct="1">
              <a:buFont typeface="Wingdings" pitchFamily="2" charset="2"/>
              <a:buNone/>
              <a:defRPr/>
            </a:pPr>
            <a:r>
              <a:rPr lang="en-US" smtClean="0"/>
              <a:t>Candles and incense</a:t>
            </a:r>
          </a:p>
          <a:p>
            <a:pPr lvl="4" eaLnBrk="1" hangingPunct="1">
              <a:buFont typeface="Wingdings" pitchFamily="2" charset="2"/>
              <a:buNone/>
              <a:defRPr/>
            </a:pPr>
            <a:r>
              <a:rPr lang="en-GB" smtClean="0"/>
              <a:t>Mosquito coils</a:t>
            </a:r>
            <a:endParaRPr lang="en-US" smtClean="0"/>
          </a:p>
        </p:txBody>
      </p:sp>
      <p:grpSp>
        <p:nvGrpSpPr>
          <p:cNvPr id="2" name="Group 1031"/>
          <p:cNvGrpSpPr>
            <a:grpSpLocks/>
          </p:cNvGrpSpPr>
          <p:nvPr/>
        </p:nvGrpSpPr>
        <p:grpSpPr bwMode="auto">
          <a:xfrm>
            <a:off x="4763911" y="1989139"/>
            <a:ext cx="4670778" cy="4319587"/>
            <a:chOff x="292" y="1026"/>
            <a:chExt cx="3311" cy="3084"/>
          </a:xfrm>
        </p:grpSpPr>
        <p:sp>
          <p:nvSpPr>
            <p:cNvPr id="807940" name="Rectangle 1028"/>
            <p:cNvSpPr>
              <a:spLocks noChangeArrowheads="1"/>
            </p:cNvSpPr>
            <p:nvPr/>
          </p:nvSpPr>
          <p:spPr bwMode="auto">
            <a:xfrm>
              <a:off x="428" y="1026"/>
              <a:ext cx="3175" cy="3084"/>
            </a:xfrm>
            <a:prstGeom prst="rect">
              <a:avLst/>
            </a:prstGeom>
            <a:noFill/>
            <a:ln w="9525">
              <a:noFill/>
              <a:miter lim="800000"/>
              <a:headEnd/>
              <a:tailEnd/>
            </a:ln>
            <a:effectLst/>
          </p:spPr>
          <p:txBody>
            <a:bodyPr/>
            <a:lstStyle/>
            <a:p>
              <a:pPr marL="342900" indent="-342900" algn="l" eaLnBrk="1" hangingPunct="1">
                <a:lnSpc>
                  <a:spcPct val="90000"/>
                </a:lnSpc>
                <a:spcBef>
                  <a:spcPct val="20000"/>
                </a:spcBef>
                <a:buClr>
                  <a:srgbClr val="000099"/>
                </a:buClr>
                <a:buFont typeface="Wingdings" pitchFamily="2" charset="2"/>
                <a:buNone/>
                <a:defRPr/>
              </a:pPr>
              <a:r>
                <a:rPr lang="en-US" sz="2800">
                  <a:solidFill>
                    <a:srgbClr val="000099"/>
                  </a:solidFill>
                  <a:effectLst>
                    <a:outerShdw blurRad="38100" dist="38100" dir="2700000" algn="tl">
                      <a:srgbClr val="C0C0C0"/>
                    </a:outerShdw>
                  </a:effectLst>
                </a:rPr>
                <a:t>Combustion products</a:t>
              </a:r>
            </a:p>
            <a:p>
              <a:pPr marL="342900" indent="-342900" algn="l" eaLnBrk="1" hangingPunct="1">
                <a:lnSpc>
                  <a:spcPct val="90000"/>
                </a:lnSpc>
                <a:spcBef>
                  <a:spcPct val="20000"/>
                </a:spcBef>
                <a:buClr>
                  <a:srgbClr val="000099"/>
                </a:buClr>
                <a:buFont typeface="Wingdings" pitchFamily="2" charset="2"/>
                <a:buNone/>
                <a:defRPr/>
              </a:pPr>
              <a:endParaRPr lang="en-US" sz="2800">
                <a:solidFill>
                  <a:srgbClr val="000099"/>
                </a:solidFill>
                <a:effectLst>
                  <a:outerShdw blurRad="38100" dist="38100" dir="2700000" algn="tl">
                    <a:srgbClr val="C0C0C0"/>
                  </a:outerShdw>
                </a:effectLst>
              </a:endParaRPr>
            </a:p>
            <a:p>
              <a:pPr marL="342900" indent="-342900" algn="l" eaLnBrk="1" hangingPunct="1">
                <a:lnSpc>
                  <a:spcPct val="90000"/>
                </a:lnSpc>
                <a:spcBef>
                  <a:spcPct val="20000"/>
                </a:spcBef>
                <a:buClr>
                  <a:srgbClr val="000099"/>
                </a:buClr>
                <a:buFont typeface="Wingdings" pitchFamily="2" charset="2"/>
                <a:buNone/>
                <a:defRPr/>
              </a:pPr>
              <a:r>
                <a:rPr lang="en-US" sz="2400" b="0"/>
                <a:t>Carbon monoxide (CO)</a:t>
              </a:r>
            </a:p>
            <a:p>
              <a:pPr marL="342900" indent="-342900" algn="l" eaLnBrk="1" hangingPunct="1">
                <a:lnSpc>
                  <a:spcPct val="90000"/>
                </a:lnSpc>
                <a:spcBef>
                  <a:spcPct val="20000"/>
                </a:spcBef>
                <a:buClr>
                  <a:srgbClr val="000099"/>
                </a:buClr>
                <a:buFont typeface="Wingdings" pitchFamily="2" charset="2"/>
                <a:buNone/>
                <a:defRPr/>
              </a:pPr>
              <a:endParaRPr lang="en-US" sz="800" b="0"/>
            </a:p>
            <a:p>
              <a:pPr marL="342900" indent="-342900" algn="l" eaLnBrk="1" hangingPunct="1">
                <a:lnSpc>
                  <a:spcPct val="90000"/>
                </a:lnSpc>
                <a:spcBef>
                  <a:spcPct val="20000"/>
                </a:spcBef>
                <a:buClr>
                  <a:srgbClr val="000099"/>
                </a:buClr>
                <a:buFont typeface="Wingdings" pitchFamily="2" charset="2"/>
                <a:buNone/>
                <a:defRPr/>
              </a:pPr>
              <a:r>
                <a:rPr lang="en-US" sz="2400" b="0"/>
                <a:t>Nitrogen dioxide (NO</a:t>
              </a:r>
              <a:r>
                <a:rPr lang="en-US" sz="2400" b="0" baseline="-25000"/>
                <a:t>2</a:t>
              </a:r>
              <a:r>
                <a:rPr lang="en-US" sz="2400" b="0"/>
                <a:t>)</a:t>
              </a:r>
            </a:p>
            <a:p>
              <a:pPr marL="342900" indent="-342900" algn="l" eaLnBrk="1" hangingPunct="1">
                <a:lnSpc>
                  <a:spcPct val="90000"/>
                </a:lnSpc>
                <a:spcBef>
                  <a:spcPct val="20000"/>
                </a:spcBef>
                <a:buClr>
                  <a:srgbClr val="000099"/>
                </a:buClr>
                <a:buFont typeface="Wingdings" pitchFamily="2" charset="2"/>
                <a:buNone/>
                <a:defRPr/>
              </a:pPr>
              <a:endParaRPr lang="en-US" sz="800" b="0"/>
            </a:p>
            <a:p>
              <a:pPr marL="342900" indent="-342900" algn="l" eaLnBrk="1" hangingPunct="1">
                <a:lnSpc>
                  <a:spcPct val="90000"/>
                </a:lnSpc>
                <a:spcBef>
                  <a:spcPct val="20000"/>
                </a:spcBef>
                <a:buClr>
                  <a:srgbClr val="000099"/>
                </a:buClr>
                <a:buFont typeface="Wingdings" pitchFamily="2" charset="2"/>
                <a:buNone/>
                <a:defRPr/>
              </a:pPr>
              <a:r>
                <a:rPr lang="en-US" sz="2400" b="0"/>
                <a:t>Sulfur dioxide (SO</a:t>
              </a:r>
              <a:r>
                <a:rPr lang="en-US" sz="2400" b="0" baseline="-25000"/>
                <a:t>2</a:t>
              </a:r>
              <a:r>
                <a:rPr lang="en-US" sz="2400" b="0"/>
                <a:t>)</a:t>
              </a:r>
            </a:p>
            <a:p>
              <a:pPr marL="342900" indent="-342900" algn="l" eaLnBrk="1" hangingPunct="1">
                <a:lnSpc>
                  <a:spcPct val="90000"/>
                </a:lnSpc>
                <a:spcBef>
                  <a:spcPct val="20000"/>
                </a:spcBef>
                <a:buClr>
                  <a:srgbClr val="000099"/>
                </a:buClr>
                <a:buFont typeface="Wingdings" pitchFamily="2" charset="2"/>
                <a:buNone/>
                <a:defRPr/>
              </a:pPr>
              <a:endParaRPr lang="en-US" sz="800" b="0"/>
            </a:p>
            <a:p>
              <a:pPr marL="342900" indent="-342900" algn="l" eaLnBrk="1" hangingPunct="1">
                <a:lnSpc>
                  <a:spcPct val="90000"/>
                </a:lnSpc>
                <a:spcBef>
                  <a:spcPct val="20000"/>
                </a:spcBef>
                <a:buClr>
                  <a:srgbClr val="000099"/>
                </a:buClr>
                <a:buFont typeface="Wingdings" pitchFamily="2" charset="2"/>
                <a:buNone/>
                <a:defRPr/>
              </a:pPr>
              <a:r>
                <a:rPr lang="en-US" sz="2400" b="0"/>
                <a:t>Nitrogenated compounds (NO</a:t>
              </a:r>
              <a:r>
                <a:rPr lang="en-US" sz="2400" b="0" baseline="-25000"/>
                <a:t>x</a:t>
              </a:r>
              <a:r>
                <a:rPr lang="en-US" sz="2400" b="0"/>
                <a:t>)</a:t>
              </a:r>
            </a:p>
            <a:p>
              <a:pPr marL="342900" indent="-342900" algn="l" eaLnBrk="1" hangingPunct="1">
                <a:lnSpc>
                  <a:spcPct val="90000"/>
                </a:lnSpc>
                <a:spcBef>
                  <a:spcPct val="20000"/>
                </a:spcBef>
                <a:buClr>
                  <a:srgbClr val="000099"/>
                </a:buClr>
                <a:buFont typeface="Wingdings" pitchFamily="2" charset="2"/>
                <a:buNone/>
                <a:defRPr/>
              </a:pPr>
              <a:endParaRPr lang="en-US" sz="800" b="0"/>
            </a:p>
            <a:p>
              <a:pPr marL="342900" indent="-342900" algn="l" eaLnBrk="1" hangingPunct="1">
                <a:lnSpc>
                  <a:spcPct val="90000"/>
                </a:lnSpc>
                <a:spcBef>
                  <a:spcPct val="20000"/>
                </a:spcBef>
                <a:buClr>
                  <a:srgbClr val="000099"/>
                </a:buClr>
                <a:buFont typeface="Wingdings" pitchFamily="2" charset="2"/>
                <a:buNone/>
                <a:defRPr/>
              </a:pPr>
              <a:r>
                <a:rPr lang="en-US" sz="2400" b="0"/>
                <a:t>Particulate matter (PM)</a:t>
              </a:r>
            </a:p>
            <a:p>
              <a:pPr marL="342900" indent="-342900" algn="l" eaLnBrk="1" hangingPunct="1">
                <a:lnSpc>
                  <a:spcPct val="90000"/>
                </a:lnSpc>
                <a:spcBef>
                  <a:spcPct val="20000"/>
                </a:spcBef>
                <a:buClr>
                  <a:srgbClr val="000099"/>
                </a:buClr>
                <a:buFont typeface="Wingdings" pitchFamily="2" charset="2"/>
                <a:buNone/>
                <a:defRPr/>
              </a:pPr>
              <a:endParaRPr lang="en-US" sz="2400" b="0"/>
            </a:p>
          </p:txBody>
        </p:sp>
        <p:sp>
          <p:nvSpPr>
            <p:cNvPr id="20488" name="Rectangle 1029"/>
            <p:cNvSpPr>
              <a:spLocks noChangeArrowheads="1"/>
            </p:cNvSpPr>
            <p:nvPr/>
          </p:nvSpPr>
          <p:spPr bwMode="auto">
            <a:xfrm>
              <a:off x="292" y="1525"/>
              <a:ext cx="2902" cy="1950"/>
            </a:xfrm>
            <a:prstGeom prst="rect">
              <a:avLst/>
            </a:prstGeom>
            <a:noFill/>
            <a:ln w="12700">
              <a:noFill/>
              <a:miter lim="800000"/>
              <a:headEnd/>
              <a:tailEnd/>
            </a:ln>
          </p:spPr>
          <p:txBody>
            <a:bodyPr wrap="none" anchor="ctr"/>
            <a:lstStyle/>
            <a:p>
              <a:endParaRPr lang="nl-BE"/>
            </a:p>
          </p:txBody>
        </p:sp>
      </p:grpSp>
      <p:sp>
        <p:nvSpPr>
          <p:cNvPr id="20486" name="Rectangle 1030"/>
          <p:cNvSpPr>
            <a:spLocks noChangeArrowheads="1"/>
          </p:cNvSpPr>
          <p:nvPr/>
        </p:nvSpPr>
        <p:spPr bwMode="auto">
          <a:xfrm>
            <a:off x="5020733" y="2349500"/>
            <a:ext cx="3647723" cy="3240088"/>
          </a:xfrm>
          <a:prstGeom prst="rect">
            <a:avLst/>
          </a:prstGeom>
          <a:noFill/>
          <a:ln w="12700">
            <a:noFill/>
            <a:miter lim="800000"/>
            <a:headEnd/>
            <a:tailEnd/>
          </a:ln>
        </p:spPr>
        <p:txBody>
          <a:bodyPr wrap="none" anchor="ctr"/>
          <a:lstStyle/>
          <a:p>
            <a:endParaRPr lang="nl-BE"/>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Grp="1" noChangeArrowheads="1"/>
          </p:cNvSpPr>
          <p:nvPr>
            <p:ph type="title"/>
          </p:nvPr>
        </p:nvSpPr>
        <p:spPr bwMode="auto">
          <a:xfrm>
            <a:off x="220133" y="692150"/>
            <a:ext cx="8923867" cy="1081088"/>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dirty="0" smtClean="0"/>
              <a:t>LEARNING OBJECTIVES</a:t>
            </a:r>
            <a:br>
              <a:rPr lang="en-US" dirty="0" smtClean="0"/>
            </a:br>
            <a:endParaRPr lang="en-US" sz="2400" dirty="0" smtClean="0"/>
          </a:p>
        </p:txBody>
      </p:sp>
      <p:sp>
        <p:nvSpPr>
          <p:cNvPr id="6148" name="Rectangle 3"/>
          <p:cNvSpPr>
            <a:spLocks noGrp="1" noChangeArrowheads="1"/>
          </p:cNvSpPr>
          <p:nvPr>
            <p:ph type="body" idx="1"/>
          </p:nvPr>
        </p:nvSpPr>
        <p:spPr>
          <a:xfrm>
            <a:off x="448733" y="1916113"/>
            <a:ext cx="8731956" cy="4319587"/>
          </a:xfrm>
        </p:spPr>
        <p:txBody>
          <a:bodyPr/>
          <a:lstStyle/>
          <a:p>
            <a:pPr eaLnBrk="1" hangingPunct="1">
              <a:lnSpc>
                <a:spcPct val="90000"/>
              </a:lnSpc>
              <a:buFont typeface="Wingdings" pitchFamily="2" charset="2"/>
              <a:buChar char="v"/>
            </a:pPr>
            <a:r>
              <a:rPr lang="en-US" sz="2400" b="1" dirty="0" smtClean="0">
                <a:effectLst/>
              </a:rPr>
              <a:t>Hazards of indoor air pollution</a:t>
            </a:r>
          </a:p>
          <a:p>
            <a:pPr eaLnBrk="1" hangingPunct="1">
              <a:lnSpc>
                <a:spcPct val="90000"/>
              </a:lnSpc>
              <a:buFont typeface="Wingdings" pitchFamily="2" charset="2"/>
              <a:buChar char="v"/>
            </a:pPr>
            <a:endParaRPr lang="en-US" sz="2400" b="1" dirty="0" smtClean="0">
              <a:effectLst/>
            </a:endParaRPr>
          </a:p>
          <a:p>
            <a:pPr eaLnBrk="1" hangingPunct="1">
              <a:lnSpc>
                <a:spcPct val="90000"/>
              </a:lnSpc>
              <a:buFont typeface="Wingdings" pitchFamily="2" charset="2"/>
              <a:buChar char="v"/>
            </a:pPr>
            <a:r>
              <a:rPr lang="en-US" sz="2400" b="1" dirty="0" smtClean="0">
                <a:effectLst/>
              </a:rPr>
              <a:t>Different toxicants in indoor air, according to sources, settings and activities</a:t>
            </a:r>
          </a:p>
          <a:p>
            <a:pPr eaLnBrk="1" hangingPunct="1">
              <a:lnSpc>
                <a:spcPct val="90000"/>
              </a:lnSpc>
              <a:buFont typeface="Wingdings" pitchFamily="2" charset="2"/>
              <a:buChar char="v"/>
            </a:pPr>
            <a:endParaRPr lang="en-US" sz="2400" b="1" dirty="0" smtClean="0">
              <a:effectLst/>
            </a:endParaRPr>
          </a:p>
          <a:p>
            <a:pPr eaLnBrk="1" hangingPunct="1">
              <a:lnSpc>
                <a:spcPct val="90000"/>
              </a:lnSpc>
              <a:buFont typeface="Wingdings" pitchFamily="2" charset="2"/>
              <a:buChar char="v"/>
            </a:pPr>
            <a:r>
              <a:rPr lang="en-GB" sz="2400" b="1" dirty="0" smtClean="0">
                <a:effectLst/>
              </a:rPr>
              <a:t>Characteristics and issues </a:t>
            </a:r>
            <a:r>
              <a:rPr lang="en-US" sz="2400" b="1" dirty="0" smtClean="0">
                <a:effectLst/>
              </a:rPr>
              <a:t>relating to </a:t>
            </a:r>
            <a:r>
              <a:rPr lang="en-GB" sz="2400" b="1" dirty="0" smtClean="0">
                <a:effectLst/>
              </a:rPr>
              <a:t>indoor air pollution in industrialized and developing countries</a:t>
            </a:r>
            <a:endParaRPr lang="en-US" sz="2400" b="1" dirty="0" smtClean="0">
              <a:effectLst/>
            </a:endParaRPr>
          </a:p>
          <a:p>
            <a:pPr eaLnBrk="1" hangingPunct="1">
              <a:lnSpc>
                <a:spcPct val="90000"/>
              </a:lnSpc>
              <a:buFont typeface="Wingdings" pitchFamily="2" charset="2"/>
              <a:buNone/>
            </a:pPr>
            <a:endParaRPr lang="en-US" sz="2400" b="1" dirty="0" smtClean="0">
              <a:effectLst/>
            </a:endParaRPr>
          </a:p>
          <a:p>
            <a:pPr eaLnBrk="1" hangingPunct="1">
              <a:lnSpc>
                <a:spcPct val="90000"/>
              </a:lnSpc>
              <a:buFont typeface="Wingdings" pitchFamily="2" charset="2"/>
              <a:buChar char="v"/>
            </a:pPr>
            <a:r>
              <a:rPr lang="en-US" sz="2400" b="1" dirty="0" smtClean="0">
                <a:effectLst/>
              </a:rPr>
              <a:t>How to prevent exposure to indoor air contaminants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7_23"/>
          <p:cNvPicPr>
            <a:picLocks noChangeAspect="1" noChangeArrowheads="1"/>
          </p:cNvPicPr>
          <p:nvPr/>
        </p:nvPicPr>
        <p:blipFill>
          <a:blip r:embed="rId2" cstate="print"/>
          <a:srcRect b="4462"/>
          <a:stretch>
            <a:fillRect/>
          </a:stretch>
        </p:blipFill>
        <p:spPr bwMode="auto">
          <a:xfrm>
            <a:off x="609600" y="0"/>
            <a:ext cx="7772400" cy="6864350"/>
          </a:xfrm>
          <a:prstGeom prst="rect">
            <a:avLst/>
          </a:prstGeom>
          <a:noFill/>
          <a:ln w="9525">
            <a:noFill/>
            <a:miter lim="800000"/>
            <a:headEnd/>
            <a:tailEnd/>
          </a:ln>
        </p:spPr>
      </p:pic>
      <p:sp>
        <p:nvSpPr>
          <p:cNvPr id="3" name="Oval 2"/>
          <p:cNvSpPr/>
          <p:nvPr/>
        </p:nvSpPr>
        <p:spPr>
          <a:xfrm>
            <a:off x="6172200" y="990600"/>
            <a:ext cx="2286000" cy="1524000"/>
          </a:xfrm>
          <a:prstGeom prst="ellipse">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1"/>
          </p:nvPr>
        </p:nvSpPr>
        <p:spPr>
          <a:noFill/>
        </p:spPr>
        <p:txBody>
          <a:bodyPr/>
          <a:lstStyle/>
          <a:p>
            <a:fld id="{3438C8A7-86DC-4A5A-86EC-9DFD43AAA056}" type="slidenum">
              <a:rPr lang="en-GB"/>
              <a:pPr/>
              <a:t>21</a:t>
            </a:fld>
            <a:endParaRPr lang="en-GB"/>
          </a:p>
        </p:txBody>
      </p:sp>
      <p:sp>
        <p:nvSpPr>
          <p:cNvPr id="841730" name="Rectangle 1026"/>
          <p:cNvSpPr>
            <a:spLocks noGrp="1" noChangeArrowheads="1"/>
          </p:cNvSpPr>
          <p:nvPr>
            <p:ph type="title"/>
          </p:nvPr>
        </p:nvSpPr>
        <p:spPr bwMode="auto">
          <a:xfrm>
            <a:off x="283634" y="620713"/>
            <a:ext cx="8860366" cy="1008062"/>
          </a:xfrm>
          <a:ln>
            <a:miter lim="800000"/>
            <a:headEnd/>
            <a:tailEnd/>
          </a:ln>
        </p:spPr>
        <p:txBody>
          <a:bodyPr vert="horz" wrap="square" lIns="91440" tIns="45720" rIns="91440" bIns="45720" numCol="1" anchor="t" anchorCtr="0" compatLnSpc="1">
            <a:prstTxWarp prst="textNoShape">
              <a:avLst/>
            </a:prstTxWarp>
            <a:normAutofit/>
          </a:bodyPr>
          <a:lstStyle/>
          <a:p>
            <a:pPr eaLnBrk="1" hangingPunct="1">
              <a:defRPr/>
            </a:pPr>
            <a:r>
              <a:rPr lang="en-US" sz="2800" dirty="0" smtClean="0"/>
              <a:t>CARBON MONOXIDE: THE "SILENT KILLER"</a:t>
            </a:r>
            <a:br>
              <a:rPr lang="en-US" sz="2800" dirty="0" smtClean="0"/>
            </a:br>
            <a:r>
              <a:rPr lang="en-US" sz="2800" dirty="0" smtClean="0"/>
              <a:t>A COMMON CAUSE OF ACUTE AND LETHAL POISONING</a:t>
            </a:r>
          </a:p>
        </p:txBody>
      </p:sp>
      <p:sp>
        <p:nvSpPr>
          <p:cNvPr id="841731" name="Rectangle 1027"/>
          <p:cNvSpPr>
            <a:spLocks noGrp="1" noChangeArrowheads="1"/>
          </p:cNvSpPr>
          <p:nvPr>
            <p:ph type="body" idx="1"/>
          </p:nvPr>
        </p:nvSpPr>
        <p:spPr>
          <a:xfrm>
            <a:off x="413456" y="1844676"/>
            <a:ext cx="8191500" cy="4537075"/>
          </a:xfrm>
        </p:spPr>
        <p:txBody>
          <a:bodyPr/>
          <a:lstStyle/>
          <a:p>
            <a:pPr eaLnBrk="1" hangingPunct="1">
              <a:buFont typeface="Wingdings" pitchFamily="2" charset="2"/>
              <a:buChar char="v"/>
              <a:defRPr/>
            </a:pPr>
            <a:r>
              <a:rPr lang="en-US" sz="2400" smtClean="0">
                <a:effectLst/>
              </a:rPr>
              <a:t>Colourless, odourless gas formed by incomplete burning of carbon-based fuels </a:t>
            </a:r>
          </a:p>
          <a:p>
            <a:pPr eaLnBrk="1" hangingPunct="1">
              <a:buFont typeface="Wingdings" pitchFamily="2" charset="2"/>
              <a:buNone/>
              <a:defRPr/>
            </a:pPr>
            <a:endParaRPr lang="en-US" sz="1200" smtClean="0">
              <a:effectLst/>
            </a:endParaRPr>
          </a:p>
          <a:p>
            <a:pPr eaLnBrk="1" hangingPunct="1">
              <a:buFont typeface="Wingdings" pitchFamily="2" charset="2"/>
              <a:buChar char="v"/>
              <a:defRPr/>
            </a:pPr>
            <a:r>
              <a:rPr lang="en-US" sz="2400" smtClean="0">
                <a:effectLst/>
              </a:rPr>
              <a:t>CO’s affinity for Hb is 240</a:t>
            </a:r>
            <a:r>
              <a:rPr lang="en-GB" sz="1800" i="1" smtClean="0"/>
              <a:t>–</a:t>
            </a:r>
            <a:r>
              <a:rPr lang="en-US" sz="2400" smtClean="0">
                <a:effectLst/>
              </a:rPr>
              <a:t>270 times greater than oxygen</a:t>
            </a:r>
          </a:p>
          <a:p>
            <a:pPr eaLnBrk="1" hangingPunct="1">
              <a:buFont typeface="Wingdings" pitchFamily="2" charset="2"/>
              <a:buNone/>
              <a:defRPr/>
            </a:pPr>
            <a:endParaRPr lang="en-US" sz="1200" smtClean="0">
              <a:effectLst/>
            </a:endParaRPr>
          </a:p>
          <a:p>
            <a:pPr eaLnBrk="1" hangingPunct="1">
              <a:buFont typeface="Wingdings" pitchFamily="2" charset="2"/>
              <a:buChar char="v"/>
              <a:defRPr/>
            </a:pPr>
            <a:r>
              <a:rPr lang="en-US" sz="2400" smtClean="0">
                <a:effectLst/>
              </a:rPr>
              <a:t>Fetal Hb has higher affinity for CO</a:t>
            </a:r>
          </a:p>
          <a:p>
            <a:pPr eaLnBrk="1" hangingPunct="1">
              <a:buFont typeface="Wingdings" pitchFamily="2" charset="2"/>
              <a:buNone/>
              <a:defRPr/>
            </a:pPr>
            <a:endParaRPr lang="en-US" sz="1000" smtClean="0">
              <a:effectLst/>
            </a:endParaRPr>
          </a:p>
          <a:p>
            <a:pPr eaLnBrk="1" hangingPunct="1">
              <a:buFont typeface="Wingdings" pitchFamily="2" charset="2"/>
              <a:buChar char="v"/>
              <a:defRPr/>
            </a:pPr>
            <a:r>
              <a:rPr lang="en-US" sz="2400" smtClean="0">
                <a:effectLst/>
              </a:rPr>
              <a:t>CO causes a leftward shift of the</a:t>
            </a:r>
          </a:p>
          <a:p>
            <a:pPr eaLnBrk="1" hangingPunct="1">
              <a:buFont typeface="Wingdings" pitchFamily="2" charset="2"/>
              <a:buNone/>
              <a:defRPr/>
            </a:pPr>
            <a:r>
              <a:rPr lang="en-US" sz="2400" smtClean="0">
                <a:effectLst/>
              </a:rPr>
              <a:t>	oxyhaemoglobin (OHb) dissociation curve </a:t>
            </a:r>
          </a:p>
          <a:p>
            <a:pPr eaLnBrk="1" hangingPunct="1">
              <a:buFont typeface="Wingdings" pitchFamily="2" charset="2"/>
              <a:buChar char="v"/>
              <a:defRPr/>
            </a:pPr>
            <a:endParaRPr lang="en-US" sz="1000" smtClean="0">
              <a:effectLst/>
            </a:endParaRPr>
          </a:p>
          <a:p>
            <a:pPr eaLnBrk="1" hangingPunct="1">
              <a:buFont typeface="Wingdings" pitchFamily="2" charset="2"/>
              <a:buChar char="v"/>
              <a:defRPr/>
            </a:pPr>
            <a:r>
              <a:rPr lang="en-US" sz="2400" smtClean="0">
                <a:effectLst/>
              </a:rPr>
              <a:t>Intoxication results in tissue hypoxia</a:t>
            </a:r>
          </a:p>
          <a:p>
            <a:pPr eaLnBrk="1" hangingPunct="1">
              <a:buFont typeface="Wingdings" pitchFamily="2" charset="2"/>
              <a:buChar char="v"/>
              <a:defRPr/>
            </a:pPr>
            <a:endParaRPr lang="en-US" sz="1000" smtClean="0">
              <a:effectLst/>
            </a:endParaRPr>
          </a:p>
          <a:p>
            <a:pPr eaLnBrk="1" hangingPunct="1">
              <a:buFont typeface="Wingdings" pitchFamily="2" charset="2"/>
              <a:buChar char="v"/>
              <a:defRPr/>
            </a:pPr>
            <a:r>
              <a:rPr lang="en-US" sz="2400" smtClean="0">
                <a:effectLst/>
              </a:rPr>
              <a:t>Multiple organ systems are affected</a:t>
            </a:r>
          </a:p>
        </p:txBody>
      </p:sp>
      <p:pic>
        <p:nvPicPr>
          <p:cNvPr id="27653" name="Picture 1028" descr="blood_cells_CO"/>
          <p:cNvPicPr>
            <a:picLocks noGrp="1" noChangeAspect="1" noChangeArrowheads="1"/>
          </p:cNvPicPr>
          <p:nvPr>
            <p:ph idx="4294967295"/>
          </p:nvPr>
        </p:nvPicPr>
        <p:blipFill>
          <a:blip r:embed="rId3" cstate="print"/>
          <a:srcRect/>
          <a:stretch>
            <a:fillRect/>
          </a:stretch>
        </p:blipFill>
        <p:spPr>
          <a:xfrm>
            <a:off x="6107289" y="3573464"/>
            <a:ext cx="2816578" cy="2719387"/>
          </a:xfrm>
          <a:noFill/>
        </p:spPr>
      </p:pic>
      <p:sp>
        <p:nvSpPr>
          <p:cNvPr id="27654" name="Text Box 1030"/>
          <p:cNvSpPr txBox="1">
            <a:spLocks noChangeArrowheads="1"/>
          </p:cNvSpPr>
          <p:nvPr/>
        </p:nvSpPr>
        <p:spPr bwMode="auto">
          <a:xfrm>
            <a:off x="3805767" y="6308726"/>
            <a:ext cx="5311422" cy="244475"/>
          </a:xfrm>
          <a:prstGeom prst="rect">
            <a:avLst/>
          </a:prstGeom>
          <a:noFill/>
          <a:ln w="12700">
            <a:noFill/>
            <a:miter lim="800000"/>
            <a:headEnd/>
            <a:tailEnd/>
          </a:ln>
        </p:spPr>
        <p:txBody>
          <a:bodyPr>
            <a:spAutoFit/>
          </a:bodyPr>
          <a:lstStyle/>
          <a:p>
            <a:pPr algn="r">
              <a:spcBef>
                <a:spcPct val="30000"/>
              </a:spcBef>
            </a:pPr>
            <a:r>
              <a:rPr lang="en-GB" sz="1000" b="0" i="1"/>
              <a:t>www.cdc.gov/nceh/airpollution/carbonmonoxide/checklist.htm</a:t>
            </a:r>
            <a:endParaRPr lang="en-US" sz="1000">
              <a:solidFill>
                <a:schemeClr val="tx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1"/>
          </p:nvPr>
        </p:nvSpPr>
        <p:spPr>
          <a:noFill/>
        </p:spPr>
        <p:txBody>
          <a:bodyPr/>
          <a:lstStyle/>
          <a:p>
            <a:fld id="{4EE42E62-5B4F-4E1E-8AA3-C8774E6DB527}" type="slidenum">
              <a:rPr lang="en-GB"/>
              <a:pPr/>
              <a:t>22</a:t>
            </a:fld>
            <a:endParaRPr lang="en-GB"/>
          </a:p>
        </p:txBody>
      </p:sp>
      <p:sp>
        <p:nvSpPr>
          <p:cNvPr id="843778" name="Rectangle 1026"/>
          <p:cNvSpPr>
            <a:spLocks noGrp="1" noChangeArrowheads="1"/>
          </p:cNvSpPr>
          <p:nvPr>
            <p:ph type="title"/>
          </p:nvPr>
        </p:nvSpPr>
        <p:spPr bwMode="auto">
          <a:xfrm>
            <a:off x="220133" y="765176"/>
            <a:ext cx="8923867" cy="720725"/>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mtClean="0"/>
              <a:t>CARBON MONOXIDE (CO): SOURCES</a:t>
            </a:r>
          </a:p>
        </p:txBody>
      </p:sp>
      <p:sp>
        <p:nvSpPr>
          <p:cNvPr id="28676" name="Rectangle 1027"/>
          <p:cNvSpPr>
            <a:spLocks noGrp="1" noChangeArrowheads="1"/>
          </p:cNvSpPr>
          <p:nvPr>
            <p:ph type="body" idx="1"/>
          </p:nvPr>
        </p:nvSpPr>
        <p:spPr>
          <a:xfrm>
            <a:off x="603956" y="2133601"/>
            <a:ext cx="8105422" cy="5313363"/>
          </a:xfrm>
        </p:spPr>
        <p:txBody>
          <a:bodyPr/>
          <a:lstStyle/>
          <a:p>
            <a:pPr marL="533400" indent="-533400" eaLnBrk="1" hangingPunct="1">
              <a:buFont typeface="Wingdings" pitchFamily="2" charset="2"/>
              <a:buChar char="v"/>
            </a:pPr>
            <a:r>
              <a:rPr lang="en-US" sz="2800" smtClean="0">
                <a:effectLst/>
              </a:rPr>
              <a:t>Gas, kerosene, wood stoves and coal </a:t>
            </a:r>
          </a:p>
          <a:p>
            <a:pPr marL="533400" indent="-533400" eaLnBrk="1" hangingPunct="1">
              <a:buFont typeface="Wingdings" pitchFamily="2" charset="2"/>
              <a:buChar char="v"/>
            </a:pPr>
            <a:r>
              <a:rPr lang="pt-BR" sz="2800" smtClean="0">
                <a:effectLst/>
              </a:rPr>
              <a:t>Fires, fireplaces, </a:t>
            </a:r>
            <a:r>
              <a:rPr lang="en-US" sz="2800" smtClean="0">
                <a:effectLst/>
              </a:rPr>
              <a:t>furnaces  </a:t>
            </a:r>
            <a:endParaRPr lang="pt-BR" sz="2800" smtClean="0">
              <a:effectLst/>
            </a:endParaRPr>
          </a:p>
          <a:p>
            <a:pPr marL="533400" indent="-533400" eaLnBrk="1" hangingPunct="1">
              <a:buFont typeface="Wingdings" pitchFamily="2" charset="2"/>
              <a:buChar char="v"/>
            </a:pPr>
            <a:r>
              <a:rPr lang="en-US" sz="2800" smtClean="0">
                <a:effectLst/>
              </a:rPr>
              <a:t>Leaking chimneys and vents</a:t>
            </a:r>
            <a:endParaRPr lang="pt-BR" sz="2800" smtClean="0">
              <a:effectLst/>
            </a:endParaRPr>
          </a:p>
          <a:p>
            <a:pPr marL="533400" indent="-533400" eaLnBrk="1" hangingPunct="1">
              <a:buFont typeface="Wingdings" pitchFamily="2" charset="2"/>
              <a:buChar char="v"/>
            </a:pPr>
            <a:r>
              <a:rPr lang="en-US" sz="2800" smtClean="0">
                <a:effectLst/>
              </a:rPr>
              <a:t>Room and water heaters </a:t>
            </a:r>
          </a:p>
          <a:p>
            <a:pPr marL="533400" indent="-533400" eaLnBrk="1" hangingPunct="1">
              <a:buFont typeface="Wingdings" pitchFamily="2" charset="2"/>
              <a:buChar char="v"/>
            </a:pPr>
            <a:r>
              <a:rPr lang="en-US" sz="2800" smtClean="0">
                <a:effectLst/>
              </a:rPr>
              <a:t>Vehicle exhaust in closed garage</a:t>
            </a:r>
            <a:endParaRPr lang="pt-BR" sz="2800" smtClean="0">
              <a:effectLst/>
            </a:endParaRPr>
          </a:p>
          <a:p>
            <a:pPr marL="533400" indent="-533400" eaLnBrk="1" hangingPunct="1">
              <a:buFont typeface="Wingdings" pitchFamily="2" charset="2"/>
              <a:buChar char="v"/>
            </a:pPr>
            <a:r>
              <a:rPr lang="en-US" sz="2800" smtClean="0">
                <a:effectLst/>
              </a:rPr>
              <a:t>Tobacco</a:t>
            </a:r>
            <a:r>
              <a:rPr lang="pt-BR" sz="2800" smtClean="0">
                <a:effectLst/>
              </a:rPr>
              <a:t> smoke</a:t>
            </a:r>
          </a:p>
          <a:p>
            <a:pPr marL="533400" indent="-533400" eaLnBrk="1" hangingPunct="1">
              <a:buFont typeface="Wingdings" pitchFamily="2" charset="2"/>
              <a:buChar char="v"/>
            </a:pPr>
            <a:endParaRPr lang="pt-BR" sz="2800" smtClean="0">
              <a:effectLst/>
            </a:endParaRPr>
          </a:p>
          <a:p>
            <a:pPr marL="533400" indent="-533400" eaLnBrk="1" hangingPunct="1">
              <a:buFont typeface="Wingdings" pitchFamily="2" charset="2"/>
              <a:buNone/>
            </a:pPr>
            <a:r>
              <a:rPr lang="pt-BR" sz="2800" smtClean="0">
                <a:effectLst/>
              </a:rPr>
              <a:t>Any place where combustion is incomplete</a:t>
            </a:r>
          </a:p>
          <a:p>
            <a:pPr marL="533400" indent="-533400" eaLnBrk="1" hangingPunct="1">
              <a:buFont typeface="Wingdings" pitchFamily="2" charset="2"/>
              <a:buChar char="v"/>
            </a:pPr>
            <a:endParaRPr lang="en-US" sz="2800" smtClean="0">
              <a:effectLst/>
            </a:endParaRPr>
          </a:p>
        </p:txBody>
      </p:sp>
      <p:pic>
        <p:nvPicPr>
          <p:cNvPr id="28677" name="Picture 1030" descr="stove"/>
          <p:cNvPicPr>
            <a:picLocks noChangeAspect="1" noChangeArrowheads="1"/>
          </p:cNvPicPr>
          <p:nvPr/>
        </p:nvPicPr>
        <p:blipFill>
          <a:blip r:embed="rId3" cstate="print"/>
          <a:srcRect/>
          <a:stretch>
            <a:fillRect/>
          </a:stretch>
        </p:blipFill>
        <p:spPr bwMode="auto">
          <a:xfrm>
            <a:off x="6492523" y="2636838"/>
            <a:ext cx="2487788" cy="2859087"/>
          </a:xfrm>
          <a:prstGeom prst="rect">
            <a:avLst/>
          </a:prstGeom>
          <a:noFill/>
          <a:ln w="9525">
            <a:noFill/>
            <a:miter lim="800000"/>
            <a:headEnd/>
            <a:tailEnd/>
          </a:ln>
        </p:spPr>
      </p:pic>
      <p:sp>
        <p:nvSpPr>
          <p:cNvPr id="28678" name="Rectangle 1031"/>
          <p:cNvSpPr>
            <a:spLocks noChangeArrowheads="1"/>
          </p:cNvSpPr>
          <p:nvPr/>
        </p:nvSpPr>
        <p:spPr bwMode="auto">
          <a:xfrm>
            <a:off x="8348134" y="5470526"/>
            <a:ext cx="388056" cy="244475"/>
          </a:xfrm>
          <a:prstGeom prst="rect">
            <a:avLst/>
          </a:prstGeom>
          <a:noFill/>
          <a:ln w="12700">
            <a:noFill/>
            <a:miter lim="800000"/>
            <a:headEnd/>
            <a:tailEnd/>
          </a:ln>
        </p:spPr>
        <p:txBody>
          <a:bodyPr wrap="none">
            <a:spAutoFit/>
          </a:bodyPr>
          <a:lstStyle/>
          <a:p>
            <a:pPr algn="l"/>
            <a:r>
              <a:rPr lang="en-US" sz="1000" b="0" i="1"/>
              <a:t>EPA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1"/>
          </p:nvPr>
        </p:nvSpPr>
        <p:spPr>
          <a:noFill/>
        </p:spPr>
        <p:txBody>
          <a:bodyPr/>
          <a:lstStyle/>
          <a:p>
            <a:fld id="{81E66593-A321-41F2-ABD7-00FA3BC2F0EF}" type="slidenum">
              <a:rPr lang="en-GB"/>
              <a:pPr/>
              <a:t>23</a:t>
            </a:fld>
            <a:endParaRPr lang="en-GB"/>
          </a:p>
        </p:txBody>
      </p:sp>
      <p:pic>
        <p:nvPicPr>
          <p:cNvPr id="29699" name="Picture 1028" descr="first alert radon house"/>
          <p:cNvPicPr>
            <a:picLocks noGrp="1" noChangeAspect="1" noChangeArrowheads="1"/>
          </p:cNvPicPr>
          <p:nvPr>
            <p:ph idx="1"/>
          </p:nvPr>
        </p:nvPicPr>
        <p:blipFill>
          <a:blip r:embed="rId3" cstate="print"/>
          <a:srcRect/>
          <a:stretch>
            <a:fillRect/>
          </a:stretch>
        </p:blipFill>
        <p:spPr>
          <a:xfrm>
            <a:off x="1308101" y="538163"/>
            <a:ext cx="6656211" cy="6108700"/>
          </a:xfrm>
          <a:noFill/>
        </p:spPr>
      </p:pic>
      <p:sp>
        <p:nvSpPr>
          <p:cNvPr id="29700" name="Rectangle 1029"/>
          <p:cNvSpPr>
            <a:spLocks noChangeArrowheads="1"/>
          </p:cNvSpPr>
          <p:nvPr/>
        </p:nvSpPr>
        <p:spPr bwMode="auto">
          <a:xfrm>
            <a:off x="4827412" y="6596064"/>
            <a:ext cx="2335896" cy="246221"/>
          </a:xfrm>
          <a:prstGeom prst="rect">
            <a:avLst/>
          </a:prstGeom>
          <a:noFill/>
          <a:ln w="12700">
            <a:noFill/>
            <a:miter lim="800000"/>
            <a:headEnd/>
            <a:tailEnd/>
          </a:ln>
        </p:spPr>
        <p:txBody>
          <a:bodyPr wrap="none">
            <a:spAutoFit/>
          </a:bodyPr>
          <a:lstStyle/>
          <a:p>
            <a:pPr algn="l"/>
            <a:r>
              <a:rPr lang="en-US" sz="1000" b="0" i="1"/>
              <a:t>www.firstalert.com/index.asp?pageid=82</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1"/>
          </p:nvPr>
        </p:nvSpPr>
        <p:spPr>
          <a:noFill/>
        </p:spPr>
        <p:txBody>
          <a:bodyPr/>
          <a:lstStyle/>
          <a:p>
            <a:fld id="{98C91CFF-8F33-483E-9F55-DACE41A3D960}" type="slidenum">
              <a:rPr lang="en-GB"/>
              <a:pPr/>
              <a:t>24</a:t>
            </a:fld>
            <a:endParaRPr lang="en-GB"/>
          </a:p>
        </p:txBody>
      </p:sp>
      <p:sp>
        <p:nvSpPr>
          <p:cNvPr id="847874" name="Rectangle 2"/>
          <p:cNvSpPr>
            <a:spLocks noGrp="1" noChangeArrowheads="1"/>
          </p:cNvSpPr>
          <p:nvPr>
            <p:ph type="title"/>
          </p:nvPr>
        </p:nvSpPr>
        <p:spPr bwMode="auto">
          <a:xfrm>
            <a:off x="220133" y="660401"/>
            <a:ext cx="8923867" cy="1039813"/>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mtClean="0"/>
              <a:t>CARBON MONOXIDE POISONING CAN KILL </a:t>
            </a:r>
            <a:br>
              <a:rPr lang="en-US" smtClean="0"/>
            </a:br>
            <a:endParaRPr lang="en-US" sz="2400" smtClean="0"/>
          </a:p>
        </p:txBody>
      </p:sp>
      <p:sp>
        <p:nvSpPr>
          <p:cNvPr id="31748" name="Rectangle 3"/>
          <p:cNvSpPr>
            <a:spLocks noGrp="1" noChangeArrowheads="1"/>
          </p:cNvSpPr>
          <p:nvPr>
            <p:ph type="body" sz="half" idx="1"/>
          </p:nvPr>
        </p:nvSpPr>
        <p:spPr>
          <a:xfrm>
            <a:off x="1947334" y="1557338"/>
            <a:ext cx="6467123" cy="5084762"/>
          </a:xfrm>
        </p:spPr>
        <p:txBody>
          <a:bodyPr>
            <a:normAutofit fontScale="92500" lnSpcReduction="20000"/>
          </a:bodyPr>
          <a:lstStyle/>
          <a:p>
            <a:pPr eaLnBrk="1" hangingPunct="1">
              <a:buFont typeface="Symbol" pitchFamily="18" charset="2"/>
              <a:buNone/>
            </a:pPr>
            <a:r>
              <a:rPr lang="en-US" sz="2400" b="1" smtClean="0">
                <a:solidFill>
                  <a:srgbClr val="000099"/>
                </a:solidFill>
                <a:effectLst/>
              </a:rPr>
              <a:t>Symptoms:</a:t>
            </a:r>
            <a:r>
              <a:rPr lang="en-US" sz="2400" b="1" i="1" smtClean="0">
                <a:solidFill>
                  <a:srgbClr val="000099"/>
                </a:solidFill>
                <a:effectLst/>
              </a:rPr>
              <a:t>  </a:t>
            </a:r>
          </a:p>
          <a:p>
            <a:pPr eaLnBrk="1" hangingPunct="1">
              <a:buFont typeface="Symbol" pitchFamily="18" charset="2"/>
              <a:buNone/>
            </a:pPr>
            <a:endParaRPr lang="en-US" sz="800" b="1" i="1" smtClean="0">
              <a:solidFill>
                <a:srgbClr val="000099"/>
              </a:solidFill>
              <a:effectLst/>
            </a:endParaRPr>
          </a:p>
          <a:p>
            <a:pPr eaLnBrk="1" hangingPunct="1">
              <a:buFont typeface="Wingdings" pitchFamily="2" charset="2"/>
              <a:buChar char="v"/>
            </a:pPr>
            <a:r>
              <a:rPr lang="en-US" sz="2400" smtClean="0">
                <a:effectLst/>
              </a:rPr>
              <a:t>Headache, dizziness, fatigue, dyspnoea	</a:t>
            </a:r>
          </a:p>
          <a:p>
            <a:pPr eaLnBrk="1" hangingPunct="1">
              <a:buFont typeface="Wingdings" pitchFamily="2" charset="2"/>
              <a:buNone/>
            </a:pPr>
            <a:endParaRPr lang="en-US" sz="800" smtClean="0">
              <a:effectLst/>
            </a:endParaRPr>
          </a:p>
          <a:p>
            <a:pPr eaLnBrk="1" hangingPunct="1">
              <a:buFont typeface="Wingdings" pitchFamily="2" charset="2"/>
              <a:buChar char="v"/>
            </a:pPr>
            <a:r>
              <a:rPr lang="en-US" sz="2400" smtClean="0">
                <a:effectLst/>
              </a:rPr>
              <a:t>Nausea, vomiting					</a:t>
            </a:r>
          </a:p>
          <a:p>
            <a:pPr eaLnBrk="1" hangingPunct="1">
              <a:buFont typeface="Wingdings" pitchFamily="2" charset="2"/>
              <a:buChar char="v"/>
            </a:pPr>
            <a:endParaRPr lang="en-US" sz="800" smtClean="0">
              <a:effectLst/>
            </a:endParaRPr>
          </a:p>
          <a:p>
            <a:pPr eaLnBrk="1" hangingPunct="1">
              <a:buFont typeface="Wingdings" pitchFamily="2" charset="2"/>
              <a:buChar char="v"/>
            </a:pPr>
            <a:r>
              <a:rPr lang="en-US" sz="2400" smtClean="0">
                <a:effectLst/>
              </a:rPr>
              <a:t>Irritability						</a:t>
            </a:r>
          </a:p>
          <a:p>
            <a:pPr eaLnBrk="1" hangingPunct="1">
              <a:buFont typeface="Wingdings" pitchFamily="2" charset="2"/>
              <a:buChar char="v"/>
            </a:pPr>
            <a:endParaRPr lang="en-US" sz="800" smtClean="0">
              <a:effectLst/>
            </a:endParaRPr>
          </a:p>
          <a:p>
            <a:pPr eaLnBrk="1" hangingPunct="1">
              <a:buFont typeface="Wingdings" pitchFamily="2" charset="2"/>
              <a:buChar char="v"/>
            </a:pPr>
            <a:r>
              <a:rPr lang="en-US" sz="2400" smtClean="0">
                <a:effectLst/>
              </a:rPr>
              <a:t>Sleepiness, confusion, disorientation 		</a:t>
            </a:r>
          </a:p>
          <a:p>
            <a:pPr eaLnBrk="1" hangingPunct="1">
              <a:buFont typeface="Wingdings" pitchFamily="2" charset="2"/>
              <a:buNone/>
            </a:pPr>
            <a:endParaRPr lang="en-US" sz="800" smtClean="0">
              <a:effectLst/>
            </a:endParaRPr>
          </a:p>
          <a:p>
            <a:pPr eaLnBrk="1" hangingPunct="1">
              <a:buFont typeface="Wingdings" pitchFamily="2" charset="2"/>
              <a:buChar char="v"/>
            </a:pPr>
            <a:r>
              <a:rPr lang="en-US" sz="2400" smtClean="0">
                <a:effectLst/>
              </a:rPr>
              <a:t>Unconsciousness, coma				</a:t>
            </a:r>
          </a:p>
          <a:p>
            <a:pPr eaLnBrk="1" hangingPunct="1">
              <a:buFont typeface="Wingdings" pitchFamily="2" charset="2"/>
              <a:buChar char="v"/>
            </a:pPr>
            <a:endParaRPr lang="en-US" sz="800" smtClean="0">
              <a:effectLst/>
            </a:endParaRPr>
          </a:p>
          <a:p>
            <a:pPr eaLnBrk="1" hangingPunct="1">
              <a:buFont typeface="Wingdings" pitchFamily="2" charset="2"/>
              <a:buChar char="v"/>
            </a:pPr>
            <a:r>
              <a:rPr lang="en-US" sz="2400" smtClean="0">
                <a:effectLst/>
              </a:rPr>
              <a:t>Death						</a:t>
            </a:r>
          </a:p>
          <a:p>
            <a:pPr eaLnBrk="1" hangingPunct="1">
              <a:buFont typeface="Wingdings" pitchFamily="2" charset="2"/>
              <a:buChar char="v"/>
            </a:pPr>
            <a:endParaRPr lang="en-US" sz="800" smtClean="0">
              <a:effectLst/>
            </a:endParaRPr>
          </a:p>
          <a:p>
            <a:pPr eaLnBrk="1" hangingPunct="1">
              <a:buFont typeface="Wingdings" pitchFamily="2" charset="2"/>
              <a:buChar char="v"/>
            </a:pPr>
            <a:r>
              <a:rPr lang="en-US" sz="2400" smtClean="0">
                <a:effectLst/>
              </a:rPr>
              <a:t>Delayed neuropsychological sequelae (in survivors)	</a:t>
            </a:r>
          </a:p>
        </p:txBody>
      </p:sp>
      <p:sp>
        <p:nvSpPr>
          <p:cNvPr id="31749" name="AutoShape 6"/>
          <p:cNvSpPr>
            <a:spLocks noChangeArrowheads="1"/>
          </p:cNvSpPr>
          <p:nvPr/>
        </p:nvSpPr>
        <p:spPr bwMode="auto">
          <a:xfrm>
            <a:off x="1179689" y="1989138"/>
            <a:ext cx="512234" cy="4464050"/>
          </a:xfrm>
          <a:prstGeom prst="downArrow">
            <a:avLst>
              <a:gd name="adj1" fmla="val 50000"/>
              <a:gd name="adj2" fmla="val 193664"/>
            </a:avLst>
          </a:prstGeom>
          <a:gradFill rotWithShape="1">
            <a:gsLst>
              <a:gs pos="0">
                <a:srgbClr val="CC3300"/>
              </a:gs>
              <a:gs pos="100000">
                <a:srgbClr val="5E1800"/>
              </a:gs>
            </a:gsLst>
            <a:lin ang="5400000" scaled="1"/>
          </a:gradFill>
          <a:ln w="12700">
            <a:solidFill>
              <a:schemeClr val="tx1"/>
            </a:solidFill>
            <a:miter lim="800000"/>
            <a:headEnd/>
            <a:tailEnd/>
          </a:ln>
        </p:spPr>
        <p:txBody>
          <a:bodyPr vert="eaVert" wrap="none" anchor="ctr"/>
          <a:lstStyle/>
          <a:p>
            <a:endParaRPr lang="nl-BE"/>
          </a:p>
        </p:txBody>
      </p:sp>
      <p:sp>
        <p:nvSpPr>
          <p:cNvPr id="31750" name="Text Box 7"/>
          <p:cNvSpPr txBox="1">
            <a:spLocks noChangeArrowheads="1"/>
          </p:cNvSpPr>
          <p:nvPr/>
        </p:nvSpPr>
        <p:spPr bwMode="auto">
          <a:xfrm rot="10800000">
            <a:off x="769779" y="1989139"/>
            <a:ext cx="492443" cy="3527425"/>
          </a:xfrm>
          <a:prstGeom prst="rect">
            <a:avLst/>
          </a:prstGeom>
          <a:noFill/>
          <a:ln w="12700">
            <a:noFill/>
            <a:miter lim="800000"/>
            <a:headEnd/>
            <a:tailEnd/>
          </a:ln>
        </p:spPr>
        <p:txBody>
          <a:bodyPr vert="eaVert">
            <a:spAutoFit/>
          </a:bodyPr>
          <a:lstStyle/>
          <a:p>
            <a:pPr>
              <a:spcBef>
                <a:spcPct val="50000"/>
              </a:spcBef>
            </a:pPr>
            <a:r>
              <a:rPr lang="en-GB" sz="2000"/>
              <a:t>Increasing COHb</a:t>
            </a:r>
            <a:endParaRPr lang="en-US" sz="20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a:spLocks noGrp="1"/>
          </p:cNvSpPr>
          <p:nvPr>
            <p:ph type="sldNum" sz="quarter" idx="11"/>
          </p:nvPr>
        </p:nvSpPr>
        <p:spPr>
          <a:noFill/>
        </p:spPr>
        <p:txBody>
          <a:bodyPr/>
          <a:lstStyle/>
          <a:p>
            <a:fld id="{CF64ACA4-47AD-462A-B48F-993CC57683FD}" type="slidenum">
              <a:rPr lang="en-GB"/>
              <a:pPr/>
              <a:t>25</a:t>
            </a:fld>
            <a:endParaRPr lang="en-GB"/>
          </a:p>
        </p:txBody>
      </p:sp>
      <p:sp>
        <p:nvSpPr>
          <p:cNvPr id="845828" name="Rectangle 1028"/>
          <p:cNvSpPr>
            <a:spLocks noGrp="1" noChangeArrowheads="1"/>
          </p:cNvSpPr>
          <p:nvPr>
            <p:ph type="title"/>
          </p:nvPr>
        </p:nvSpPr>
        <p:spPr bwMode="auto">
          <a:xfrm>
            <a:off x="220133" y="692151"/>
            <a:ext cx="8923867" cy="792163"/>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smtClean="0"/>
              <a:t>PREVENTION OF EXPOSURE TO CO </a:t>
            </a:r>
          </a:p>
        </p:txBody>
      </p:sp>
      <p:sp>
        <p:nvSpPr>
          <p:cNvPr id="30724" name="Rectangle 1026"/>
          <p:cNvSpPr>
            <a:spLocks noGrp="1" noChangeArrowheads="1"/>
          </p:cNvSpPr>
          <p:nvPr>
            <p:ph type="body" idx="4294967295"/>
          </p:nvPr>
        </p:nvSpPr>
        <p:spPr>
          <a:xfrm>
            <a:off x="1371600" y="1628776"/>
            <a:ext cx="6400800" cy="4608513"/>
          </a:xfrm>
          <a:noFill/>
        </p:spPr>
        <p:txBody>
          <a:bodyPr/>
          <a:lstStyle/>
          <a:p>
            <a:pPr eaLnBrk="1" hangingPunct="1">
              <a:lnSpc>
                <a:spcPct val="90000"/>
              </a:lnSpc>
              <a:buFont typeface="Wingdings" pitchFamily="2" charset="2"/>
              <a:buChar char="v"/>
            </a:pPr>
            <a:r>
              <a:rPr lang="en-US" sz="2800" smtClean="0">
                <a:effectLst/>
              </a:rPr>
              <a:t>Keep fuel-burning appliances in good working condition</a:t>
            </a:r>
          </a:p>
          <a:p>
            <a:pPr eaLnBrk="1" hangingPunct="1">
              <a:lnSpc>
                <a:spcPct val="90000"/>
              </a:lnSpc>
              <a:buFont typeface="Wingdings" pitchFamily="2" charset="2"/>
              <a:buNone/>
            </a:pPr>
            <a:endParaRPr lang="en-US" sz="1400" smtClean="0">
              <a:effectLst/>
            </a:endParaRPr>
          </a:p>
          <a:p>
            <a:pPr eaLnBrk="1" hangingPunct="1">
              <a:lnSpc>
                <a:spcPct val="90000"/>
              </a:lnSpc>
              <a:buFont typeface="Wingdings" pitchFamily="2" charset="2"/>
              <a:buChar char="v"/>
            </a:pPr>
            <a:r>
              <a:rPr lang="en-US" sz="2800" smtClean="0">
                <a:effectLst/>
              </a:rPr>
              <a:t>Check heating systems, chimneys and vents regularly </a:t>
            </a:r>
          </a:p>
          <a:p>
            <a:pPr eaLnBrk="1" hangingPunct="1">
              <a:lnSpc>
                <a:spcPct val="90000"/>
              </a:lnSpc>
              <a:buFont typeface="Wingdings" pitchFamily="2" charset="2"/>
              <a:buNone/>
            </a:pPr>
            <a:endParaRPr lang="en-US" sz="1200" smtClean="0">
              <a:solidFill>
                <a:schemeClr val="accent1"/>
              </a:solidFill>
              <a:effectLst/>
            </a:endParaRPr>
          </a:p>
          <a:p>
            <a:pPr eaLnBrk="1" hangingPunct="1">
              <a:lnSpc>
                <a:spcPct val="90000"/>
              </a:lnSpc>
              <a:buFont typeface="Wingdings" pitchFamily="2" charset="2"/>
              <a:buChar char="v"/>
            </a:pPr>
            <a:r>
              <a:rPr lang="en-US" sz="2800" smtClean="0">
                <a:effectLst/>
              </a:rPr>
              <a:t>Never burn charcoal indoors </a:t>
            </a:r>
          </a:p>
          <a:p>
            <a:pPr eaLnBrk="1" hangingPunct="1">
              <a:lnSpc>
                <a:spcPct val="90000"/>
              </a:lnSpc>
              <a:buFont typeface="Wingdings" pitchFamily="2" charset="2"/>
              <a:buNone/>
            </a:pPr>
            <a:endParaRPr lang="en-US" sz="1200" smtClean="0">
              <a:effectLst/>
            </a:endParaRPr>
          </a:p>
          <a:p>
            <a:pPr eaLnBrk="1" hangingPunct="1">
              <a:lnSpc>
                <a:spcPct val="90000"/>
              </a:lnSpc>
              <a:buFont typeface="Wingdings" pitchFamily="2" charset="2"/>
              <a:buChar char="v"/>
            </a:pPr>
            <a:r>
              <a:rPr lang="en-US" sz="2800" smtClean="0">
                <a:effectLst/>
              </a:rPr>
              <a:t>Never leave a car running in a closed garage</a:t>
            </a:r>
          </a:p>
          <a:p>
            <a:pPr eaLnBrk="1" hangingPunct="1">
              <a:lnSpc>
                <a:spcPct val="90000"/>
              </a:lnSpc>
              <a:buFont typeface="Wingdings" pitchFamily="2" charset="2"/>
              <a:buNone/>
            </a:pPr>
            <a:endParaRPr lang="en-US" sz="1400" smtClean="0">
              <a:effectLst/>
            </a:endParaRPr>
          </a:p>
          <a:p>
            <a:pPr eaLnBrk="1" hangingPunct="1">
              <a:lnSpc>
                <a:spcPct val="90000"/>
              </a:lnSpc>
              <a:buFont typeface="Wingdings" pitchFamily="2" charset="2"/>
              <a:buChar char="v"/>
            </a:pPr>
            <a:r>
              <a:rPr lang="en-US" sz="2800" smtClean="0">
                <a:effectLst/>
              </a:rPr>
              <a:t>Consider CO detectors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7_23"/>
          <p:cNvPicPr>
            <a:picLocks noChangeAspect="1" noChangeArrowheads="1"/>
          </p:cNvPicPr>
          <p:nvPr/>
        </p:nvPicPr>
        <p:blipFill>
          <a:blip r:embed="rId2" cstate="print"/>
          <a:srcRect b="4462"/>
          <a:stretch>
            <a:fillRect/>
          </a:stretch>
        </p:blipFill>
        <p:spPr bwMode="auto">
          <a:xfrm>
            <a:off x="609600" y="0"/>
            <a:ext cx="7772400" cy="6864350"/>
          </a:xfrm>
          <a:prstGeom prst="rect">
            <a:avLst/>
          </a:prstGeom>
          <a:noFill/>
          <a:ln w="9525">
            <a:noFill/>
            <a:miter lim="800000"/>
            <a:headEnd/>
            <a:tailEnd/>
          </a:ln>
        </p:spPr>
      </p:pic>
      <p:sp>
        <p:nvSpPr>
          <p:cNvPr id="3" name="Oval 2"/>
          <p:cNvSpPr/>
          <p:nvPr/>
        </p:nvSpPr>
        <p:spPr>
          <a:xfrm>
            <a:off x="304800" y="3810000"/>
            <a:ext cx="2286000" cy="1524000"/>
          </a:xfrm>
          <a:prstGeom prst="ellipse">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p:cNvPicPr>
            <a:picLocks noChangeAspect="1" noChangeArrowheads="1"/>
          </p:cNvPicPr>
          <p:nvPr/>
        </p:nvPicPr>
        <p:blipFill>
          <a:blip r:embed="rId3" cstate="print"/>
          <a:srcRect/>
          <a:stretch>
            <a:fillRect/>
          </a:stretch>
        </p:blipFill>
        <p:spPr bwMode="auto">
          <a:xfrm>
            <a:off x="160057" y="685800"/>
            <a:ext cx="8983943" cy="5724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7_23"/>
          <p:cNvPicPr>
            <a:picLocks noChangeAspect="1" noChangeArrowheads="1"/>
          </p:cNvPicPr>
          <p:nvPr/>
        </p:nvPicPr>
        <p:blipFill>
          <a:blip r:embed="rId2" cstate="print"/>
          <a:srcRect b="4462"/>
          <a:stretch>
            <a:fillRect/>
          </a:stretch>
        </p:blipFill>
        <p:spPr bwMode="auto">
          <a:xfrm>
            <a:off x="609600" y="0"/>
            <a:ext cx="7772400" cy="6864350"/>
          </a:xfrm>
          <a:prstGeom prst="rect">
            <a:avLst/>
          </a:prstGeom>
          <a:noFill/>
          <a:ln w="9525">
            <a:noFill/>
            <a:miter lim="800000"/>
            <a:headEnd/>
            <a:tailEnd/>
          </a:ln>
        </p:spPr>
      </p:pic>
      <p:sp>
        <p:nvSpPr>
          <p:cNvPr id="3" name="Oval 2"/>
          <p:cNvSpPr/>
          <p:nvPr/>
        </p:nvSpPr>
        <p:spPr>
          <a:xfrm>
            <a:off x="4953000" y="0"/>
            <a:ext cx="2286000" cy="1524000"/>
          </a:xfrm>
          <a:prstGeom prst="ellipse">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Oval 4"/>
          <p:cNvSpPr/>
          <p:nvPr/>
        </p:nvSpPr>
        <p:spPr>
          <a:xfrm>
            <a:off x="381000" y="0"/>
            <a:ext cx="2286000" cy="1219200"/>
          </a:xfrm>
          <a:prstGeom prst="ellipse">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Oval 5"/>
          <p:cNvSpPr/>
          <p:nvPr/>
        </p:nvSpPr>
        <p:spPr>
          <a:xfrm>
            <a:off x="457200" y="5410200"/>
            <a:ext cx="2286000" cy="1219200"/>
          </a:xfrm>
          <a:prstGeom prst="ellipse">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Oval 6"/>
          <p:cNvSpPr/>
          <p:nvPr/>
        </p:nvSpPr>
        <p:spPr>
          <a:xfrm>
            <a:off x="4648200" y="5638800"/>
            <a:ext cx="2286000" cy="1219200"/>
          </a:xfrm>
          <a:prstGeom prst="ellipse">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Oval 7"/>
          <p:cNvSpPr/>
          <p:nvPr/>
        </p:nvSpPr>
        <p:spPr>
          <a:xfrm>
            <a:off x="6629400" y="2209800"/>
            <a:ext cx="2286000" cy="1219200"/>
          </a:xfrm>
          <a:prstGeom prst="ellipse">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Oval 8"/>
          <p:cNvSpPr/>
          <p:nvPr/>
        </p:nvSpPr>
        <p:spPr>
          <a:xfrm>
            <a:off x="6477000" y="4953000"/>
            <a:ext cx="2286000" cy="1219200"/>
          </a:xfrm>
          <a:prstGeom prst="ellipse">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43500" y="0"/>
            <a:ext cx="4000500" cy="1571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3315" name="Slide Number Placeholder 10"/>
          <p:cNvSpPr>
            <a:spLocks noGrp="1"/>
          </p:cNvSpPr>
          <p:nvPr>
            <p:ph type="sldNum" sz="quarter" idx="12"/>
          </p:nvPr>
        </p:nvSpPr>
        <p:spPr bwMode="auto">
          <a:xfrm>
            <a:off x="7286625" y="0"/>
            <a:ext cx="1781175" cy="357188"/>
          </a:xfrm>
          <a:noFill/>
          <a:ln>
            <a:miter lim="800000"/>
            <a:headEnd/>
            <a:tailEnd/>
          </a:ln>
        </p:spPr>
        <p:txBody>
          <a:bodyPr wrap="square" lIns="91440" tIns="45720" rIns="91440" bIns="45720" numCol="1" anchorCtr="0" compatLnSpc="1">
            <a:prstTxWarp prst="textNoShape">
              <a:avLst/>
            </a:prstTxWarp>
          </a:bodyPr>
          <a:lstStyle/>
          <a:p>
            <a:r>
              <a:rPr lang="nl-NL" smtClean="0">
                <a:solidFill>
                  <a:schemeClr val="bg1"/>
                </a:solidFill>
                <a:latin typeface="Times New Roman" charset="0"/>
              </a:rPr>
              <a:t> </a:t>
            </a:r>
            <a:fld id="{E4C2DE97-B5A0-4A31-95F4-A7E2D2EEDE77}" type="slidenum">
              <a:rPr lang="nl-NL" smtClean="0">
                <a:solidFill>
                  <a:schemeClr val="bg1"/>
                </a:solidFill>
                <a:latin typeface="Times New Roman" charset="0"/>
              </a:rPr>
              <a:pPr/>
              <a:t>29</a:t>
            </a:fld>
            <a:r>
              <a:rPr lang="nl-NL" smtClean="0">
                <a:solidFill>
                  <a:schemeClr val="bg1"/>
                </a:solidFill>
                <a:latin typeface="Times New Roman" charset="0"/>
              </a:rPr>
              <a:t> /49 </a:t>
            </a:r>
          </a:p>
        </p:txBody>
      </p:sp>
      <p:pic>
        <p:nvPicPr>
          <p:cNvPr id="13325" name="Picture 2" descr="http://www.livingroomdesignphotos.com/wp-content/uploads/2012/01/living-room-decorating-ideas1.jpg"/>
          <p:cNvPicPr>
            <a:picLocks noChangeAspect="1" noChangeArrowheads="1"/>
          </p:cNvPicPr>
          <p:nvPr/>
        </p:nvPicPr>
        <p:blipFill>
          <a:blip r:embed="rId4" cstate="print"/>
          <a:srcRect/>
          <a:stretch>
            <a:fillRect/>
          </a:stretch>
        </p:blipFill>
        <p:spPr bwMode="auto">
          <a:xfrm>
            <a:off x="-377555" y="0"/>
            <a:ext cx="9521555" cy="7140575"/>
          </a:xfrm>
          <a:prstGeom prst="rect">
            <a:avLst/>
          </a:prstGeom>
          <a:noFill/>
          <a:ln w="9525">
            <a:noFill/>
            <a:miter lim="800000"/>
            <a:headEnd/>
            <a:tailEnd/>
          </a:ln>
        </p:spPr>
      </p:pic>
      <p:pic>
        <p:nvPicPr>
          <p:cNvPr id="9" name="Picture 11" descr="Darker colors can have higher VOCs"/>
          <p:cNvPicPr>
            <a:picLocks noChangeAspect="1" noChangeArrowheads="1"/>
          </p:cNvPicPr>
          <p:nvPr/>
        </p:nvPicPr>
        <p:blipFill>
          <a:blip r:embed="rId5" cstate="print"/>
          <a:srcRect/>
          <a:stretch>
            <a:fillRect/>
          </a:stretch>
        </p:blipFill>
        <p:spPr bwMode="auto">
          <a:xfrm>
            <a:off x="428625" y="1398588"/>
            <a:ext cx="3143250" cy="2082800"/>
          </a:xfrm>
          <a:prstGeom prst="rect">
            <a:avLst/>
          </a:prstGeom>
          <a:noFill/>
          <a:ln w="9525">
            <a:noFill/>
            <a:miter lim="800000"/>
            <a:headEnd/>
            <a:tailEnd/>
          </a:ln>
        </p:spPr>
      </p:pic>
      <p:pic>
        <p:nvPicPr>
          <p:cNvPr id="10" name="Picture 3"/>
          <p:cNvPicPr>
            <a:picLocks noChangeAspect="1" noChangeArrowheads="1"/>
          </p:cNvPicPr>
          <p:nvPr/>
        </p:nvPicPr>
        <p:blipFill>
          <a:blip r:embed="rId6" cstate="print"/>
          <a:srcRect/>
          <a:stretch>
            <a:fillRect/>
          </a:stretch>
        </p:blipFill>
        <p:spPr bwMode="auto">
          <a:xfrm>
            <a:off x="3714750" y="1398588"/>
            <a:ext cx="2000250" cy="2076450"/>
          </a:xfrm>
          <a:prstGeom prst="rect">
            <a:avLst/>
          </a:prstGeom>
          <a:noFill/>
          <a:ln w="9525">
            <a:noFill/>
            <a:miter lim="800000"/>
            <a:headEnd/>
            <a:tailEnd/>
          </a:ln>
        </p:spPr>
      </p:pic>
      <p:pic>
        <p:nvPicPr>
          <p:cNvPr id="12" name="Picture 12" descr="http://www.broughtons.org.uk/resources/image004.jpg"/>
          <p:cNvPicPr>
            <a:picLocks noChangeAspect="1" noChangeArrowheads="1"/>
          </p:cNvPicPr>
          <p:nvPr/>
        </p:nvPicPr>
        <p:blipFill>
          <a:blip r:embed="rId7" cstate="print"/>
          <a:srcRect r="41003" b="19913"/>
          <a:stretch>
            <a:fillRect/>
          </a:stretch>
        </p:blipFill>
        <p:spPr bwMode="auto">
          <a:xfrm>
            <a:off x="5929313" y="1535113"/>
            <a:ext cx="2786062" cy="1928812"/>
          </a:xfrm>
          <a:prstGeom prst="rect">
            <a:avLst/>
          </a:prstGeom>
          <a:noFill/>
          <a:ln w="9525">
            <a:noFill/>
            <a:miter lim="800000"/>
            <a:headEnd/>
            <a:tailEnd/>
          </a:ln>
        </p:spPr>
      </p:pic>
      <p:pic>
        <p:nvPicPr>
          <p:cNvPr id="14" name="Picture 7"/>
          <p:cNvPicPr>
            <a:picLocks noChangeAspect="1" noChangeArrowheads="1"/>
          </p:cNvPicPr>
          <p:nvPr/>
        </p:nvPicPr>
        <p:blipFill>
          <a:blip r:embed="rId8" cstate="print"/>
          <a:srcRect/>
          <a:stretch>
            <a:fillRect/>
          </a:stretch>
        </p:blipFill>
        <p:spPr bwMode="auto">
          <a:xfrm>
            <a:off x="500063" y="3678238"/>
            <a:ext cx="1428750" cy="1536700"/>
          </a:xfrm>
          <a:prstGeom prst="rect">
            <a:avLst/>
          </a:prstGeom>
          <a:noFill/>
          <a:ln w="9525">
            <a:noFill/>
            <a:miter lim="800000"/>
            <a:headEnd/>
            <a:tailEnd/>
          </a:ln>
        </p:spPr>
      </p:pic>
      <p:pic>
        <p:nvPicPr>
          <p:cNvPr id="15" name="Picture 5"/>
          <p:cNvPicPr>
            <a:picLocks noChangeAspect="1" noChangeArrowheads="1"/>
          </p:cNvPicPr>
          <p:nvPr/>
        </p:nvPicPr>
        <p:blipFill>
          <a:blip r:embed="rId9" cstate="print"/>
          <a:srcRect r="21951"/>
          <a:stretch>
            <a:fillRect/>
          </a:stretch>
        </p:blipFill>
        <p:spPr bwMode="auto">
          <a:xfrm>
            <a:off x="6429375" y="3613150"/>
            <a:ext cx="2286000" cy="15700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par>
                                <p:cTn id="11" presetID="4"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ox(in)">
                                      <p:cBhvr>
                                        <p:cTn id="13" dur="500"/>
                                        <p:tgtEl>
                                          <p:spTgt spid="12"/>
                                        </p:tgtEl>
                                      </p:cBhvr>
                                    </p:animEffect>
                                  </p:childTnLst>
                                </p:cTn>
                              </p:par>
                              <p:par>
                                <p:cTn id="14" presetID="4"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ox(in)">
                                      <p:cBhvr>
                                        <p:cTn id="16" dur="500"/>
                                        <p:tgtEl>
                                          <p:spTgt spid="15"/>
                                        </p:tgtEl>
                                      </p:cBhvr>
                                    </p:animEffect>
                                  </p:childTnLst>
                                </p:cTn>
                              </p:par>
                              <p:par>
                                <p:cTn id="17" presetID="4"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ox(in)">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7_23"/>
          <p:cNvPicPr>
            <a:picLocks noChangeAspect="1" noChangeArrowheads="1"/>
          </p:cNvPicPr>
          <p:nvPr/>
        </p:nvPicPr>
        <p:blipFill>
          <a:blip r:embed="rId3" cstate="print"/>
          <a:srcRect b="4462"/>
          <a:stretch>
            <a:fillRect/>
          </a:stretch>
        </p:blipFill>
        <p:spPr bwMode="auto">
          <a:xfrm>
            <a:off x="609600" y="0"/>
            <a:ext cx="7772400" cy="686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0"/>
            <a:ext cx="8229600" cy="1143000"/>
          </a:xfrm>
        </p:spPr>
        <p:txBody>
          <a:bodyPr>
            <a:normAutofit/>
          </a:bodyPr>
          <a:lstStyle/>
          <a:p>
            <a:pPr eaLnBrk="1" hangingPunct="1">
              <a:defRPr/>
            </a:pPr>
            <a:r>
              <a:rPr lang="en-US" sz="4000" dirty="0" smtClean="0"/>
              <a:t>Volatile Organic Compounds (VOCs)</a:t>
            </a:r>
          </a:p>
        </p:txBody>
      </p:sp>
      <p:sp>
        <p:nvSpPr>
          <p:cNvPr id="8195" name="Content Placeholder 2"/>
          <p:cNvSpPr>
            <a:spLocks noGrp="1"/>
          </p:cNvSpPr>
          <p:nvPr>
            <p:ph idx="4294967295"/>
          </p:nvPr>
        </p:nvSpPr>
        <p:spPr>
          <a:xfrm>
            <a:off x="0" y="1457325"/>
            <a:ext cx="9144000" cy="4791075"/>
          </a:xfrm>
        </p:spPr>
        <p:txBody>
          <a:bodyPr>
            <a:normAutofit lnSpcReduction="10000"/>
          </a:bodyPr>
          <a:lstStyle/>
          <a:p>
            <a:pPr eaLnBrk="1" hangingPunct="1"/>
            <a:r>
              <a:rPr lang="en-US" dirty="0" smtClean="0"/>
              <a:t>The most diverse group of indoor air pollutants</a:t>
            </a:r>
          </a:p>
          <a:p>
            <a:pPr lvl="1" eaLnBrk="1" hangingPunct="1"/>
            <a:r>
              <a:rPr lang="en-US" dirty="0" smtClean="0"/>
              <a:t>Released by everything from plastics and oils to perfumes and paints</a:t>
            </a:r>
            <a:r>
              <a:rPr lang="en-US" sz="2400" dirty="0" smtClean="0"/>
              <a:t> </a:t>
            </a:r>
          </a:p>
          <a:p>
            <a:pPr lvl="2" eaLnBrk="1" hangingPunct="1"/>
            <a:r>
              <a:rPr lang="en-US" dirty="0" smtClean="0"/>
              <a:t>Ex. formaldehyde, which leaks from pressed wood and insulation, irritates mucous membranes and induces skin allergies</a:t>
            </a:r>
          </a:p>
          <a:p>
            <a:pPr lvl="2" eaLnBrk="1" hangingPunct="1"/>
            <a:r>
              <a:rPr lang="en-US" dirty="0" smtClean="0"/>
              <a:t>Ex. pesticides, which are found indoors more often than outdoors due to seepage</a:t>
            </a:r>
            <a:endParaRPr lang="en-US" sz="2000" dirty="0" smtClean="0"/>
          </a:p>
          <a:p>
            <a:pPr lvl="4" eaLnBrk="1" hangingPunct="1"/>
            <a:endParaRPr lang="en-US" dirty="0" smtClean="0"/>
          </a:p>
          <a:p>
            <a:pPr eaLnBrk="1" hangingPunct="1"/>
            <a:r>
              <a:rPr lang="en-US" dirty="0" smtClean="0"/>
              <a:t>Most VOCs are released in very small amounts</a:t>
            </a:r>
          </a:p>
          <a:p>
            <a:pPr lvl="1" eaLnBrk="1" hangingPunct="1"/>
            <a:r>
              <a:rPr lang="en-US" dirty="0" smtClean="0"/>
              <a:t>Unclear health effects due to low concentrations</a:t>
            </a:r>
          </a:p>
          <a:p>
            <a:pPr lvl="1" eaLnBrk="1" hangingPunct="1"/>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4294967295"/>
          </p:nvPr>
        </p:nvSpPr>
        <p:spPr>
          <a:xfrm>
            <a:off x="8317089" y="6597650"/>
            <a:ext cx="826911" cy="260350"/>
          </a:xfrm>
          <a:prstGeom prst="rect">
            <a:avLst/>
          </a:prstGeom>
        </p:spPr>
        <p:txBody>
          <a:bodyPr/>
          <a:lstStyle/>
          <a:p>
            <a:pPr>
              <a:defRPr/>
            </a:pPr>
            <a:fld id="{A785940D-B076-4848-AF06-5275337CE1B0}" type="slidenum">
              <a:rPr lang="en-GB" smtClean="0"/>
              <a:pPr>
                <a:defRPr/>
              </a:pPr>
              <a:t>31</a:t>
            </a:fld>
            <a:endParaRPr lang="en-GB" smtClean="0"/>
          </a:p>
        </p:txBody>
      </p:sp>
      <p:sp>
        <p:nvSpPr>
          <p:cNvPr id="751618" name="Rectangle 2"/>
          <p:cNvSpPr>
            <a:spLocks noGrp="1" noChangeArrowheads="1"/>
          </p:cNvSpPr>
          <p:nvPr>
            <p:ph type="title"/>
          </p:nvPr>
        </p:nvSpPr>
        <p:spPr bwMode="auto">
          <a:xfrm>
            <a:off x="220133" y="381000"/>
            <a:ext cx="8923867" cy="719138"/>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dirty="0" smtClean="0"/>
              <a:t>VOLATILE ORGANIC COMPOUNDS</a:t>
            </a:r>
          </a:p>
        </p:txBody>
      </p:sp>
      <p:sp>
        <p:nvSpPr>
          <p:cNvPr id="751619" name="Rectangle 3"/>
          <p:cNvSpPr>
            <a:spLocks noGrp="1" noChangeArrowheads="1"/>
          </p:cNvSpPr>
          <p:nvPr>
            <p:ph type="body" sz="half" idx="1"/>
          </p:nvPr>
        </p:nvSpPr>
        <p:spPr>
          <a:xfrm>
            <a:off x="457200" y="1701801"/>
            <a:ext cx="8510412" cy="4391025"/>
          </a:xfrm>
        </p:spPr>
        <p:txBody>
          <a:bodyPr/>
          <a:lstStyle/>
          <a:p>
            <a:pPr eaLnBrk="1" hangingPunct="1">
              <a:buFont typeface="Wingdings" pitchFamily="2" charset="2"/>
              <a:buNone/>
              <a:defRPr/>
            </a:pPr>
            <a:r>
              <a:rPr lang="en-US" sz="2400" smtClean="0">
                <a:solidFill>
                  <a:srgbClr val="000099"/>
                </a:solidFill>
              </a:rPr>
              <a:t>Alkanes, aromatic hydrocarbons, alcohols, aldehydes, ketones</a:t>
            </a:r>
          </a:p>
          <a:p>
            <a:pPr eaLnBrk="1" hangingPunct="1">
              <a:buFont typeface="Wingdings" pitchFamily="2" charset="2"/>
              <a:buNone/>
              <a:defRPr/>
            </a:pPr>
            <a:endParaRPr lang="en-US" sz="2400" smtClean="0">
              <a:solidFill>
                <a:srgbClr val="000099"/>
              </a:solidFill>
            </a:endParaRPr>
          </a:p>
          <a:p>
            <a:pPr eaLnBrk="1" hangingPunct="1">
              <a:buFont typeface="Wingdings" pitchFamily="2" charset="2"/>
              <a:buNone/>
              <a:defRPr/>
            </a:pPr>
            <a:r>
              <a:rPr lang="en-US" sz="2800" smtClean="0">
                <a:solidFill>
                  <a:srgbClr val="000099"/>
                </a:solidFill>
              </a:rPr>
              <a:t>Sources:</a:t>
            </a:r>
          </a:p>
          <a:p>
            <a:pPr eaLnBrk="1" hangingPunct="1">
              <a:buFont typeface="Wingdings" pitchFamily="2" charset="2"/>
              <a:buChar char="v"/>
              <a:defRPr/>
            </a:pPr>
            <a:r>
              <a:rPr lang="en-US" sz="2400" smtClean="0">
                <a:effectLst/>
              </a:rPr>
              <a:t>Solvents, fabric softeners, deodorizers and cleaning products</a:t>
            </a:r>
          </a:p>
          <a:p>
            <a:pPr eaLnBrk="1" hangingPunct="1">
              <a:buFont typeface="Wingdings" pitchFamily="2" charset="2"/>
              <a:buChar char="v"/>
              <a:defRPr/>
            </a:pPr>
            <a:r>
              <a:rPr lang="en-US" sz="2400" smtClean="0">
                <a:effectLst/>
              </a:rPr>
              <a:t>Paints, glues, resins, waxes and polishing materials</a:t>
            </a:r>
          </a:p>
          <a:p>
            <a:pPr eaLnBrk="1" hangingPunct="1">
              <a:buFont typeface="Wingdings" pitchFamily="2" charset="2"/>
              <a:buChar char="v"/>
              <a:defRPr/>
            </a:pPr>
            <a:r>
              <a:rPr lang="en-US" sz="2400" smtClean="0">
                <a:effectLst/>
              </a:rPr>
              <a:t>Spray propellants, dry cleaning fluids</a:t>
            </a:r>
          </a:p>
          <a:p>
            <a:pPr eaLnBrk="1" hangingPunct="1">
              <a:buFont typeface="Wingdings" pitchFamily="2" charset="2"/>
              <a:buChar char="v"/>
              <a:defRPr/>
            </a:pPr>
            <a:r>
              <a:rPr lang="en-US" sz="2400" smtClean="0">
                <a:effectLst/>
              </a:rPr>
              <a:t>Pens and markers</a:t>
            </a:r>
          </a:p>
          <a:p>
            <a:pPr eaLnBrk="1" hangingPunct="1">
              <a:buFont typeface="Wingdings" pitchFamily="2" charset="2"/>
              <a:buChar char="v"/>
              <a:defRPr/>
            </a:pPr>
            <a:r>
              <a:rPr lang="en-US" sz="2400" smtClean="0">
                <a:effectLst/>
              </a:rPr>
              <a:t>Binders and plasticizers</a:t>
            </a:r>
          </a:p>
          <a:p>
            <a:pPr eaLnBrk="1" hangingPunct="1">
              <a:buFont typeface="Wingdings" pitchFamily="2" charset="2"/>
              <a:buChar char="v"/>
              <a:defRPr/>
            </a:pPr>
            <a:r>
              <a:rPr lang="en-US" sz="2400" smtClean="0">
                <a:effectLst/>
              </a:rPr>
              <a:t>Cosmetics: hair sprays, perfumes</a:t>
            </a:r>
          </a:p>
        </p:txBody>
      </p:sp>
      <p:pic>
        <p:nvPicPr>
          <p:cNvPr id="43013" name="Picture 7" descr="householf products"/>
          <p:cNvPicPr>
            <a:picLocks noChangeAspect="1" noChangeArrowheads="1"/>
          </p:cNvPicPr>
          <p:nvPr/>
        </p:nvPicPr>
        <p:blipFill>
          <a:blip r:embed="rId3" cstate="print"/>
          <a:srcRect/>
          <a:stretch>
            <a:fillRect/>
          </a:stretch>
        </p:blipFill>
        <p:spPr bwMode="auto">
          <a:xfrm>
            <a:off x="5980289" y="4005263"/>
            <a:ext cx="2880078" cy="2430462"/>
          </a:xfrm>
          <a:prstGeom prst="rect">
            <a:avLst/>
          </a:prstGeom>
          <a:noFill/>
          <a:ln w="34925">
            <a:solidFill>
              <a:schemeClr val="tx1"/>
            </a:solidFill>
            <a:miter lim="800000"/>
            <a:headEnd/>
            <a:tailEnd/>
          </a:ln>
        </p:spPr>
      </p:pic>
      <p:sp>
        <p:nvSpPr>
          <p:cNvPr id="43014" name="Text Box 8"/>
          <p:cNvSpPr txBox="1">
            <a:spLocks noChangeArrowheads="1"/>
          </p:cNvSpPr>
          <p:nvPr/>
        </p:nvSpPr>
        <p:spPr bwMode="auto">
          <a:xfrm>
            <a:off x="6045200" y="6521451"/>
            <a:ext cx="3071989" cy="244475"/>
          </a:xfrm>
          <a:prstGeom prst="rect">
            <a:avLst/>
          </a:prstGeom>
          <a:noFill/>
          <a:ln w="12700">
            <a:noFill/>
            <a:miter lim="800000"/>
            <a:headEnd/>
            <a:tailEnd/>
          </a:ln>
        </p:spPr>
        <p:txBody>
          <a:bodyPr>
            <a:spAutoFit/>
          </a:bodyPr>
          <a:lstStyle/>
          <a:p>
            <a:pPr algn="l">
              <a:spcBef>
                <a:spcPct val="30000"/>
              </a:spcBef>
            </a:pPr>
            <a:r>
              <a:rPr lang="en-US" sz="1000" b="0" i="1"/>
              <a:t>www.epa.gov/oppfead1/cb/10_tips/</a:t>
            </a:r>
            <a:endParaRPr lang="en-US" sz="1000" i="1"/>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1"/>
          </p:nvPr>
        </p:nvSpPr>
        <p:spPr/>
        <p:txBody>
          <a:bodyPr/>
          <a:lstStyle/>
          <a:p>
            <a:pPr>
              <a:defRPr/>
            </a:pPr>
            <a:fld id="{A94FAB32-4E9C-413D-9C59-9491891D1865}" type="slidenum">
              <a:rPr lang="en-GB" smtClean="0"/>
              <a:pPr>
                <a:defRPr/>
              </a:pPr>
              <a:t>32</a:t>
            </a:fld>
            <a:endParaRPr lang="en-GB" smtClean="0"/>
          </a:p>
        </p:txBody>
      </p:sp>
      <p:sp>
        <p:nvSpPr>
          <p:cNvPr id="750594" name="Rectangle 2"/>
          <p:cNvSpPr>
            <a:spLocks noGrp="1" noChangeArrowheads="1"/>
          </p:cNvSpPr>
          <p:nvPr>
            <p:ph type="title"/>
          </p:nvPr>
        </p:nvSpPr>
        <p:spPr bwMode="auto">
          <a:xfrm>
            <a:off x="220133" y="620714"/>
            <a:ext cx="8923867" cy="720725"/>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pt-BR" smtClean="0"/>
              <a:t>FORMALDEHYDE</a:t>
            </a:r>
          </a:p>
        </p:txBody>
      </p:sp>
      <p:sp>
        <p:nvSpPr>
          <p:cNvPr id="750595" name="Rectangle 3"/>
          <p:cNvSpPr>
            <a:spLocks noGrp="1" noChangeArrowheads="1"/>
          </p:cNvSpPr>
          <p:nvPr>
            <p:ph type="body" idx="1"/>
          </p:nvPr>
        </p:nvSpPr>
        <p:spPr>
          <a:xfrm>
            <a:off x="1399822" y="1484313"/>
            <a:ext cx="7744178" cy="4608512"/>
          </a:xfrm>
        </p:spPr>
        <p:txBody>
          <a:bodyPr>
            <a:normAutofit fontScale="92500" lnSpcReduction="10000"/>
          </a:bodyPr>
          <a:lstStyle/>
          <a:p>
            <a:pPr eaLnBrk="1" hangingPunct="1">
              <a:lnSpc>
                <a:spcPct val="80000"/>
              </a:lnSpc>
              <a:buFont typeface="Wingdings" pitchFamily="2" charset="2"/>
              <a:buNone/>
              <a:defRPr/>
            </a:pPr>
            <a:r>
              <a:rPr lang="en-US" sz="2800" smtClean="0">
                <a:solidFill>
                  <a:srgbClr val="000099"/>
                </a:solidFill>
              </a:rPr>
              <a:t>Sources: differ according to country</a:t>
            </a:r>
          </a:p>
          <a:p>
            <a:pPr eaLnBrk="1" hangingPunct="1">
              <a:lnSpc>
                <a:spcPct val="80000"/>
              </a:lnSpc>
              <a:buFont typeface="Wingdings" pitchFamily="2" charset="2"/>
              <a:buNone/>
              <a:defRPr/>
            </a:pPr>
            <a:endParaRPr lang="en-US" sz="1800" smtClean="0">
              <a:solidFill>
                <a:srgbClr val="000099"/>
              </a:solidFill>
            </a:endParaRPr>
          </a:p>
          <a:p>
            <a:pPr eaLnBrk="1" hangingPunct="1">
              <a:lnSpc>
                <a:spcPct val="80000"/>
              </a:lnSpc>
              <a:buFont typeface="Wingdings" pitchFamily="2" charset="2"/>
              <a:buChar char="v"/>
              <a:defRPr/>
            </a:pPr>
            <a:r>
              <a:rPr lang="en-US" sz="2800" smtClean="0"/>
              <a:t>Developing countries</a:t>
            </a:r>
          </a:p>
          <a:p>
            <a:pPr lvl="1" eaLnBrk="1" hangingPunct="1">
              <a:lnSpc>
                <a:spcPct val="80000"/>
              </a:lnSpc>
              <a:buFont typeface="Wingdings" pitchFamily="2" charset="2"/>
              <a:buChar char="§"/>
              <a:defRPr/>
            </a:pPr>
            <a:r>
              <a:rPr lang="en-US" sz="2000" smtClean="0"/>
              <a:t>Use of solid fuels indoors</a:t>
            </a:r>
          </a:p>
          <a:p>
            <a:pPr lvl="1" eaLnBrk="1" hangingPunct="1">
              <a:lnSpc>
                <a:spcPct val="80000"/>
              </a:lnSpc>
              <a:buFont typeface="Wingdings" pitchFamily="2" charset="2"/>
              <a:buChar char="§"/>
              <a:defRPr/>
            </a:pPr>
            <a:r>
              <a:rPr lang="en-US" sz="2000" smtClean="0"/>
              <a:t>Mosquito coils</a:t>
            </a:r>
          </a:p>
          <a:p>
            <a:pPr lvl="1" eaLnBrk="1" hangingPunct="1">
              <a:lnSpc>
                <a:spcPct val="80000"/>
              </a:lnSpc>
              <a:buFont typeface="Wingdings" pitchFamily="2" charset="2"/>
              <a:buChar char="§"/>
              <a:defRPr/>
            </a:pPr>
            <a:r>
              <a:rPr lang="en-GB" sz="2000" smtClean="0"/>
              <a:t>Furniture (pressed wood)</a:t>
            </a:r>
            <a:endParaRPr lang="en-US" sz="2000" smtClean="0"/>
          </a:p>
          <a:p>
            <a:pPr lvl="1" eaLnBrk="1" hangingPunct="1">
              <a:lnSpc>
                <a:spcPct val="80000"/>
              </a:lnSpc>
              <a:buFont typeface="Wingdings" pitchFamily="2" charset="2"/>
              <a:buNone/>
              <a:defRPr/>
            </a:pPr>
            <a:endParaRPr lang="en-US" sz="2000" smtClean="0"/>
          </a:p>
          <a:p>
            <a:pPr eaLnBrk="1" hangingPunct="1">
              <a:lnSpc>
                <a:spcPct val="80000"/>
              </a:lnSpc>
              <a:buFont typeface="Wingdings" pitchFamily="2" charset="2"/>
              <a:buChar char="v"/>
              <a:defRPr/>
            </a:pPr>
            <a:r>
              <a:rPr lang="en-US" sz="2800" smtClean="0"/>
              <a:t>Industrialized countries</a:t>
            </a:r>
          </a:p>
          <a:p>
            <a:pPr lvl="1" eaLnBrk="1" hangingPunct="1">
              <a:lnSpc>
                <a:spcPct val="80000"/>
              </a:lnSpc>
              <a:buFont typeface="Wingdings" pitchFamily="2" charset="2"/>
              <a:buChar char="§"/>
              <a:defRPr/>
            </a:pPr>
            <a:r>
              <a:rPr lang="en-US" sz="2000" smtClean="0"/>
              <a:t>Household cleaners and deodorizers</a:t>
            </a:r>
          </a:p>
          <a:p>
            <a:pPr lvl="1" eaLnBrk="1" hangingPunct="1">
              <a:lnSpc>
                <a:spcPct val="80000"/>
              </a:lnSpc>
              <a:buFont typeface="Wingdings" pitchFamily="2" charset="2"/>
              <a:buChar char="§"/>
              <a:defRPr/>
            </a:pPr>
            <a:r>
              <a:rPr lang="en-US" sz="2000" smtClean="0"/>
              <a:t>Glues and resins</a:t>
            </a:r>
          </a:p>
          <a:p>
            <a:pPr lvl="1" eaLnBrk="1" hangingPunct="1">
              <a:lnSpc>
                <a:spcPct val="80000"/>
              </a:lnSpc>
              <a:buFont typeface="Wingdings" pitchFamily="2" charset="2"/>
              <a:buChar char="§"/>
              <a:defRPr/>
            </a:pPr>
            <a:r>
              <a:rPr lang="en-US" sz="2000" smtClean="0"/>
              <a:t>Tobacco smoke</a:t>
            </a:r>
          </a:p>
          <a:p>
            <a:pPr lvl="1" eaLnBrk="1" hangingPunct="1">
              <a:lnSpc>
                <a:spcPct val="80000"/>
              </a:lnSpc>
              <a:buFont typeface="Wingdings" pitchFamily="2" charset="2"/>
              <a:buChar char="§"/>
              <a:defRPr/>
            </a:pPr>
            <a:r>
              <a:rPr lang="en-US" sz="2000" smtClean="0"/>
              <a:t>Carpeting</a:t>
            </a:r>
          </a:p>
          <a:p>
            <a:pPr lvl="1" eaLnBrk="1" hangingPunct="1">
              <a:lnSpc>
                <a:spcPct val="80000"/>
              </a:lnSpc>
              <a:buFont typeface="Wingdings" pitchFamily="2" charset="2"/>
              <a:buChar char="§"/>
              <a:defRPr/>
            </a:pPr>
            <a:r>
              <a:rPr lang="en-US" sz="2000" smtClean="0"/>
              <a:t>Furniture and dyed materials</a:t>
            </a:r>
          </a:p>
          <a:p>
            <a:pPr lvl="1" eaLnBrk="1" hangingPunct="1">
              <a:lnSpc>
                <a:spcPct val="80000"/>
              </a:lnSpc>
              <a:buFont typeface="Wingdings" pitchFamily="2" charset="2"/>
              <a:buChar char="§"/>
              <a:defRPr/>
            </a:pPr>
            <a:r>
              <a:rPr lang="en-US" sz="2000" smtClean="0"/>
              <a:t>Pressed wood products</a:t>
            </a:r>
          </a:p>
          <a:p>
            <a:pPr lvl="1" eaLnBrk="1" hangingPunct="1">
              <a:lnSpc>
                <a:spcPct val="80000"/>
              </a:lnSpc>
              <a:buFont typeface="Wingdings" pitchFamily="2" charset="2"/>
              <a:buChar char="§"/>
              <a:defRPr/>
            </a:pPr>
            <a:r>
              <a:rPr lang="en-US" sz="2000" smtClean="0"/>
              <a:t>Urea formaldehyde insulating foam (UFFI)</a:t>
            </a:r>
          </a:p>
          <a:p>
            <a:pPr lvl="1" eaLnBrk="1" hangingPunct="1">
              <a:lnSpc>
                <a:spcPct val="80000"/>
              </a:lnSpc>
              <a:buFont typeface="Wingdings" pitchFamily="2" charset="2"/>
              <a:buChar char="§"/>
              <a:defRPr/>
            </a:pPr>
            <a:r>
              <a:rPr lang="en-US" sz="2000" smtClean="0"/>
              <a:t>Others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xQSEhUUEhQUFBQXFBQUFRQVFBQUFBQUFBQWFhQVFBQYHCggGBwlHBQUITEhJSkrLi4uFx8zODMsNygtLisBCgoKDg0NFBAPFCwcHBwsLCwsLCwsLCwsLCwsLCwsLCwsLCwsLCwsLCwsLCwsLCwsLCwsLCwsLCwsLCwsLCwsLP/AABEIAMIBBAMBIgACEQEDEQH/xAAaAAACAwEBAAAAAAAAAAAAAAABAgADBAUG/8QANhAAAgIABAMFBQcFAQEAAAAAAAECEQMhMUEEElFhcYGRsQUiodHwEyMyUnLB4RRCYoLxsjP/xAAZAQEBAQEBAQAAAAAAAAAAAAAAAQMCBAX/xAAdEQEBAQADAAMBAAAAAAAAAAAAAQIDETEhQVEy/9oADAMBAAIRAxEAPwDk0F4f18mCJbE+W+iSE3pK3spVmu8sw8JP8OvhT8ENRXLBcc4dbr5dC9upSzw5Rba93qtvBeehc6knbSdJZtX1uKpZfMOHirEqMlTzyeXkLKD/ALlaVZ1mr+mXsLixrLNVXK1fxLcLiknWJSvSSeXj01FhjtZPTrm/Onp29hY+FTzWa7dN+mn1oRW2GNWua83XaXwkmss0cfh58jazr8rWncnob8N7xee99NnX7muOXr4rjWO/GuyFUcXZ5P4PuLYStWeial8Y2WCSggRUEAQACiUEIC0BocFAIQYjQCUBoYgQjFaHAwEoFDtClCCtFjQjQQvKK0PRKAr5SD0QDmRRbErjZbE+e9KxIflFiWBVU8JS18+g2FiOD97Nfm0rpdepZEMo/wDB4K/sc7jTTd56LTR+ZXhYjjLL0yXTmWzLIJr8Om6eguHFzym1e3L7rXa7u9h26Pj48JpJpJvd3a/S13IRwknadpb1Ty1tfDwDiYNX0rXKu51p9aGeM5R10S1WvYmt1rn2gb8PGcvxdds+3NPTfP0L4XG9Wte3w6nOxMByipQbzdJaLR3T+tx8PGlClt0d3/Hh2lmrn5iWS+utCaeaGMUXGWcXT2+lqsy3D4nNKdJ9dn8j045ZfWOsWNDBQxKNXBBkg0AAUQIABRA2QIWgMZoDAWhRwNAIBj0K0AgjLGKwhKDQaGSKE5Qj0QK5EYlkUCy1I+e9CRRZECiMgo0MgxRKAiQk8NPvWj6FqQaORVDFkn72mSTX79ncN/R8yfKlW1Kvr+AuJWlKLTjp+V3XgO/10pjF4d7O0++tmtt8y3F45TXK1VNU3lTeXuvsz/k0xksTJ3auk65lnv1RkxMFxSyy30e/Qorjgyjbu91XXrloaocWnakv4Vavr4eRneDauSVZK89uxdPrqWf0yaVPmqqUvy6PPZ5fWoVrhhuP4GnHXlu1/q9vTIvw8VPsfR6nNwbi6TeavleVd+z8HZshKM8rp6rq/wBL33NM8tjPWJWoDRTh4kl+JNrd1TXei6LtZHqzua8Y3NnqIjQSHTkrQKGogCgoYDAVitD0BIBCNBaJQCSEosaA0EKkMkSKGoAECQo4ieZoiZ4ouwzwPSuixhEx7IGTGFQURRHgwIKIDQJIIV2gVTw0899nuGOPtPJfmSuPivpZjuIGupJ8KMsFuW1UqvK/HroZMXCcba2/tq1Wn14FsVyp07j0ei6UX4eJDFVq7W11JPddxXQ8NjLEXLVJZpVT1b91rx08ivieHcc17ytfqu88l3alU4VeWT/uSpX+z+ZfwvEv+521ldK76PLPX0KdFw+LabtZZb21l2650aIxv3otJPpnb/yKuIwoyfu115kteibM8liQyXXPJq145SQls8S9V0MPFt1Jcr9e5lrMUcaMspZPNdU+69+zXMshKUbu3Htzku7qejHN9aZa4/xoISE01aCbsQoDCAoUjGYAFYAtAAVkoahlEBKIO0BgKElEA4+Nw7i6fmGJ3sXAUsmcziOEcO1deneeTeOvmN5VCGQKCjNTxYyQiY8SKZIKDQSBbHSFGQDUJOJYiDoUwe2/qVY2Almsn1Wq+uhpcELOAC4OLl72b+D70JLhlquZdFnrezefn8B4C4lxzSbWjj2PN0v2DqVlXEyTStLs1i+x9DoRmpRSapva9/8AF7lMPssRVlp/suz4b5mPFjKEqrminautFnWfbXkHXxWvieHpO1zLeLWvXWrM0eIlGNbRdRbq5bqktIpXrnoWf1DleqpJa9VXjqYOXPLuV+Kq70s6kcWuj7Km3J2275X63l4/A6xyPZL+88JV4NfM656OG/FY8k+QaIEFG7MADUBgKxaHBQEihqIkEBJIRotYkkBWEJAjYkPy3kKh0ZtHN4rgKzj4r5GLlPQRZm4nhFLNZP17zLWPx3NOSMhsSFPNUyswrtbEYrQ8QGQBkiAGiWLY8WQRMZkTIwK+TzJoWcpJIKx8VhRUoyVqXNFNp0neXvLcq4qGd5V1rft8i72g6hfSUX5SVlfE045Z1K/Cv+nWfBnwFk0uqd9l2/RlMdVtU+/Lm/6W8I859tetZeRVOFPXtrx5nXmdJ9Nvs1feKtKl5rl+fwOycXg8sRfq9b0+B20zXh+2fJ6FAoeiUbslbBQ7QpQKCkHlGSIFogzQtFCtCscRgKAaiAakOhEMjh2sQ6QiHicqp4jhVNZ67M5ONgODz02ex3kCeEpKmcazKsvTgJERq4rgnDOOcem6+ZQ0jC5s9dy9omMkKkPRFCg0CD89B6IAhkwNdA0AaIkCwsDL7Rh91P8AS/gUYy+7brXl37V8zZxcLhJdYvv07DnKN4btvOK0yS9y0r7zrKqsB+9XWLfiq9bK8eTbkvLT8kdN/pFmE6k+510XiV48FzPwe3RfJnSNHDP3ovtg0+xxo62HjnHwJZQa6Q+vUWHFVJrtfqa8PtZ8n09FHED9ozm8PxVmyM7N2S677wUBMeKAiQaGSJQCMVosaFaKK2BjNC0ArRBiAXxGiLEZHDtYixFcRyB0MkLY1kBrIw8X7Pv3oZPdbP5G9DIlkvqvOTVZPbYKO3xfCKa6NaP59TjY+FKDpr5PuMNY6dzXaqLp5+fXvLrM+L1WqLYSTRw6WPqFAiyUQB6jMVgAdvJnM4XPCqr/ABqsqai2k132dAxcPuujmvi/4LlWHClcr636N/XcJxMffvqodNrv1E4Z/h/1Xi1T2zzL+MV0/wDF/B/9O0+i8N+Hy7ssm/gc/iMX35V+Z+GZv4V+6+q5/K27+JyOMyxJ/qfqacftZ8nkb8DiaOpw3GHmoYhqwcY3YvXYGLZrief4LHOzgYtlVqCBMYBWK0O0KBWxSxisoUhGQC+swxRB1qcOhihkGMQqJFFDAiEgYZCjgFCYuCpKmOgoDg8ZwLhnrHZ7rvMmGq9V3Hqqyo5XGezq96C718vkY64/x3NfrnxGQEgpGLtGAYDAVqzJhQuU+ttryi16GpmP7ZRxJZbRl/6TGfVc/Enm2tFJ0utSdV5FvGpUu918PkJjtKUl0b6dW18Gh+MjUU9c60vZ5miKeGllLs5lvo1b9Tlce/vJd/7HWwFfP212f2vbyOPx3/0fdH4xRpx/0z5PIqNXBwbZmhG2dz2dgJqjdg08Jhna4TA6g4Pg6R0IRoroIxJRY0BoKRiMdoARWxWh2hWihKIQgGkYUdHDo8R4iDJhViQVEVMZMgHKEaIyQC2HcLiCiBlqRACwMXF+z1K3HKXwff8AM5MsnUsmj0q1MvGcFHEVSWe0t0Z7x346munEATiOFnhuvK80/Er+0rVV26ows6admf1/Jg4nLF63D0ktDoppmTiIe/FvpJedaEno5/G/iburr4Kk/gTiJSUdN1voqyfxJx0ffytZd/Lm/rzDiu8OunLn5GgzcKvvJdsFl3M5vtKDU/8AWPodbg8P729uSn5maXCPFxYpLZX4NneP6Z7/AJD2Rwjk1l3HruG9lxVPR9lfui72d7NWHGqzN1HojJWsOtL8RcHRX0+O5aI4hUZOYjFZRGKw2CwhWKwtitlAaIK5EA0IdFcSyJy6WIYrTHIHGFGbAZMaIljWAyCmLeYUQOicoEwphQaI2OnkTUgqxIRkqlmmcTjuBcHazj13Xed5xA4+JxrE0svTynL4dxn4xu4Pbm/Znd4/2a/xQ03juu75HG4mOnXmjr3pfuzz3Nl+WssrH7USbi+yttn2iNr7PtpV3qy/jODxJShGMeZtS00zaeu252fZvsHkp4lSevLVrz3zNc5tc3XTi+yPZeJiPmXuxquZrt2W56Xg/ZkMLOKuW8nm38jcxLN85kZ29g0K9RrFs6cgxR2hJFCsQaQkgIxGMwMIRgYWK2UBkFYQjREeIiGiR2siPFlUR4sgewixCgGGsVaBRBYFiDNgMnmMI2GwHTIhWyWA6YOYVyFsdB3I5/H+zo4mf4XabarOmn55amxEJcy+r2mDhxiqiq9X3sMpCoWs9/PLyL0iSYrkQVoolgbogrKhlMVsUVTvwALEGbFbACFYzEkyoAkhpMrkBLIVyIEbUMgEI7PEZEIQPEMCEAZBWhCAMHYhAIwshAo7EkAhEGRGAhRAS1IQAEIQBBZakIUKiIhAFErX62IQn2EREEhUIBkIUVsSRCAIQhA5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BE"/>
          </a:p>
        </p:txBody>
      </p:sp>
      <p:pic>
        <p:nvPicPr>
          <p:cNvPr id="1028" name="Picture 4" descr="http://upload.wikimedia.org/wikipedia/commons/1/1d/Plywood.jpg"/>
          <p:cNvPicPr>
            <a:picLocks noChangeAspect="1" noChangeArrowheads="1"/>
          </p:cNvPicPr>
          <p:nvPr/>
        </p:nvPicPr>
        <p:blipFill>
          <a:blip r:embed="rId3" cstate="print"/>
          <a:srcRect/>
          <a:stretch>
            <a:fillRect/>
          </a:stretch>
        </p:blipFill>
        <p:spPr bwMode="auto">
          <a:xfrm>
            <a:off x="457200" y="381000"/>
            <a:ext cx="4038600" cy="3021890"/>
          </a:xfrm>
          <a:prstGeom prst="rect">
            <a:avLst/>
          </a:prstGeom>
          <a:noFill/>
        </p:spPr>
      </p:pic>
      <p:sp>
        <p:nvSpPr>
          <p:cNvPr id="1030" name="AutoShape 6" descr="data:image/jpeg;base64,/9j/4AAQSkZJRgABAQAAAQABAAD/2wCEAAkGBxQTEhQUEhQVFhUXFBQUFhcVFBUVFBUUFBQWFxQUFBQYHCggGBolGxQVITEhJSkrLi4uFx8zODMsNygtLisBCgoKDg0OGBAQGywkHCQsLCwsLCwsLCwsLCwsLCwsLCwsLCwsLCwsLCwsLCwsLCwsLCwsLCwsLCwsLCwsLCwsLP/AABEIAMIBBAMBIgACEQEDEQH/xAAbAAABBQEBAAAAAAAAAAAAAAACAAEDBAUGB//EAD8QAAEDAgQDBgQEBAUDBQAAAAEAAhEDIQQSMUEFUWEGInGBkaETMrHwQlLB0QcVYuEUM4KS8XKywhYjNFPS/8QAGQEAAwEBAQAAAAAAAAAAAAAAAAECAwQF/8QAJBEBAQACAQQDAAMBAQAAAAAAAAECEQMSITFBBBNRFDJhcSL/2gAMAwEAAhEDEQA/APMAEYQo2qVCajhMFNRpFxAAJJ0AuUKkAGp4XR8P7JVX3eQwdbu9F0GD7KUGfNLz1NvQLLLmwxdGHxs8nCYTAvqGGNLj0H1K6nhfY7R1Y/6W/qV1lGk1ghrQ0cgIROqLDL5Fvh1cfxccfPdHhcKykIY0NHQfVSmqonvVd71h5dMkiy56hcQq7qyiFVPStrSmptB2CptqKWnUUZHto5mxpHNQ4ssLTICA4lV3DOQ0CSTCJU5eHDcaptFV2SwtbkYuFSXp+L7IUagkgh0XI5rBx3YSoL03A9Cu/Dkx1I8nPC7tjjCEIWvi+BV6fz03RzAkeyzX04K1l2ys0jATOCkhJwTJAkpMqEhBGCZwShE0IAWhMVIQo3IAS5CnTFMislqlKZAIjoknKZI1dqkaFNw/h1Ss7LTaSd+Q8Tsu84F2SZSh1WHv5fhB/VTlnMfLXj4ss/DnOD9malaHHuM5kXPgF2fC+D06A7gl27jdx/ZamWEDlyZ8tyejx8GOH/Q5k5egeevsoHu+wVjY6JErqnL6qM1FWfUHUKIv5GfHVLSk9SsqtTFwgq1+dlk4+vCqIyaD8aN0qWKad1zjBUqkinsJJ2AS7NOIxJD+8NINxryKrpY3l06WrxBoGvpdHhcZmFmuPg0rt+FU6DgB8NjXeAv4LYZhGjQD0U6iLzvPqWHrO+Wk7zsPdbXB+GVGd57Rm8ZhdYKKRpI0jLmtZjWFSBnRXPhpZE2XUpOog6hZ+N4BQq/PTb4xB9VufDTfDTlsG3CY7sDTN6Ty08jcLnsd2MxFO4aHj+k39CvW8ibItJy5RFwxrwfEYN7DD2lp6ghVnMXveIwbHiHta4dQCsDH9isNU0aWH+k29CtJzz2i8X48iLUxXc8R/h/VbJpOa/oe6f2XMY/glel/mUnN6xI9RZazOXwi42MolCSpHBREK0BKEoihKAGUyRakNUyOkmJToD13AYBlFuVjQB7nqTurRKZyYrzbd+XtySAc9ROf0UhB5So3O5ghTtaB5HMear1WnaFbc0HceaqvojYkeGiezVHk9QgJ8iirtd0d9VQrYuPmEFB7HXqxYrExDS94aDA/EfyjmrOKxU6I6DcrepuU52Ycl7N6nhKdGkBT01ndxjUrmsIwNxM8yFZo8Ryd112bf0n9lFINUHUH3VTy5a9CwRBAPJbeD4mWgZ7t/NuFznB8T3RvYey2coI0ndOxLoKOIY75XA+f6KQhcc91swlpkjUjQxtrMaKJvGazTBftaYPvqpLodpCbKuMHGcRF326ZRCZ3GaxNqh9rbCUdx0O0IQlq41/FsRNnxfeCPaEJ4tXFi90c5E66o1R0uzLUsq4/+ZViJ+IfUbhCziFa81HesW6I1R0uwypZVyP8xqj8bj4lG3H1HR3yOV7eiNUadVlTOpg6rmDjKmmd1utkBxNTU1D6wn00NLiXZTC1pz0mg/mb3T7LlOJ/wy1NCr/pqD/yH7LaOJqO1e7yP7KP4tQXNQgdXEzO6uZZz2m4y+XnfFex+LozmpFzfzU++Pa49FgvaRYiDyNiPJextqOM94665yuO7etbkpu1cXkTvAFxO+y3w5Le1ZZYSeHFEp0KaVqzFKSEpIJ7K4oS4oS5CXhec9w5qfdki9Rl6Cx5SlYNmqxuFVquI0v9VLUHmq9QpK2gdiQVQxzswIIVzElq5njXEoORhl308Uhaof4mHm8wbK6MXKzcNhZ1WlTwiu8mEc94uTJBiqqg4bjMtQB3yk+hVjEUVmmldVjlGd48vb1bhFXui3JdCywnWNRv5LzvshxTIRTedT3Sb3t3V6FTPdnoqrLx2p8VTDgegm1o3WK8Ni7ZjnF/DmtirGQzERld4Ee+qwcSadMZRLRe8aNbtN+aj2uD+Yw3w3vy+qje1wkfM6ZIFnAEEgD0R0BL2tDswJbHi2SL8kTqZ+KTJAiCB+IzaT0vbqnKLEYqaTM2kE3HjtsVINCTH110SpUnAxlLhrJLYEm452UEPmC2BmIkuEkT81vpKZLBI5bC4AF/Too6gOUEgl0iwPlPufRR06wgjMHAOj5r32MaapFhNxAv1m2lhsgLdZsARFuesePNKi0CfHf9DyuqmRsy4uBi4JPqBon+KJBkmYjnHSOqCaFh4jluip0y6C2IvMQVHSgCT4GDMfqrVOpexsBaPeY0VJqvVD2tJAdMaC9rkkDmnw8EAkG8EzbXmOaM1nOBF/EWUeHohpJ1MFu9xzvqeqCGckTmAmbGDPhzMLg/4gVO/SZMwwunmXGP/BdmcK1pmAHX5b9FwXbd84kj8tOm3zjMf+5acX9kZ/1c5CaFIEGi6HOdJPKSRvXsxQVHDceyiLzzUTnnmvP09rY3x4eagNQyk96rvemVqV1TqqlfEgalQVq6z8dWBCNDqUe0HGMjSGG5sFXpYOADFyA7xkLA4rVzPPRdu3DTh6Txs0NPpZTzY6w3E8HLvlsqjRpK7TZI+iiayFZprzc7XpSKuJpSsz4F1vv8NVTqUFfFyXwy5MOytRZC7Dstxx2cUapmfleSZJkQw/uuXa3ZGQdpB5ixB5jkV3Y5uDk49vSuJk5RliSQfPmFRxLAAJIJNjPOVkYHtJTcwNxDmte2AC4wHADWTp9x0sO4lTP4mTIsXNEa2jY73Wkndz715W6ETAbGXQ25bckGRszeT157xuqlHHUXExUYYvGdps6+ygfxvDgu77JFjcEjpY6funob/Gmx8SM11HkdMkjLlESCTOpOsclm1e0NDeq0xqA0mdtALqF/aiid33n8DrRvpv0QbYqhrrlrSf8ApEnYTA+4TmrlkjQQOk9AueZx6kCQM8ZvyEg229E//qBgNmvIibDfzIRstOi+HN3X84MqNrBmB2Gg/wD0ViUe0Id8zHC/jPLdSjjrfyu8IH1JRuDV/HQ0WiINwbwYv4oqmX02suZPaljT/lv9h+qhqdr2f/W6fFo9oWkxvpncpvu62lWHzTbb6ImvBAExHSDC4mp2zO1If7v7KEdtKg0ps8ySn0VPXHcvrztH7Ly3jlfPXqunV5jwFh7BXcZ2prPaQMrZEEtmb6xeywi5a4Y6Z5ZbOhelmQOeFaDZkkpSTJ6k96ruq80LndVGXLi09jYnvVV9RO4qvUcgIq7isTimIhputDFYiFynF8XmMIxx3WfJn04qGaXEne69U4HRFTBgbxI8v+F5PTN1672K/wDjgHxWnNjuac3Dlq7ZQapaYGim4hQy1HDafqosoXjZz1Xu45bm4lDdjuo30p8teo0UtN4j7+/+FKXdOU/usZ/5q73jPfhzPNL/AA7loPcdhrfRRNqHT76rrw5bpzZ8fdmYvBZhBVL+Us/L7LdcfRA8BXOaxH0ysqnw1uwHop28LHIK5omzI+2icOKKnw8D9lO3h/ITKdjipqWJc3Q+Sm8lXOOA/lB1APk0nXyUb8AW6g+YhX2YnNznxKd7ZUfdT+pSp0hyUwwo6JPanpOSuV9H0wFTh7XCHDwPXoVhcS4K9neZ329BceW666i2SAQI3BsPEBLF8NqtGahDhP8AlvMnxaSdOi24fkZ41zc3DhlO7zpyCV3PEuznxabn5DTqgAixaC4fM0yPQrhXNgwdV6fFzTknZ5XLxXC/4RKUoSlC2ZE4oXIiEEII0p0OVOgPQnuUJqpOcqz3LmerpM96rVXhAaqz8biYBU6LanxnHZQQNTouaIkqzinl7pKiC1x7ObkvVUTxC9V7DVP/AGR4f2C8qqr0j+H2IHwRPP8AWEcn9UYedNvj9DR45wVkg2XTcQgsOYSOpIE2313WGcMR+FvnJ/VebycVyy3Hp8PPjjjqoaLlNKb4R0GXyEx0klSCl1k6RAlZ/wAXOtv5eERh4hA9p+7kKS4sTpyy2HgoxF+871PI2srx+LlPaMvl4/iENJ2OqTaTvvmrTKIiY6mZ0HOVJ8FvK5uJ+7rT+N/rO/K/IpVKJAk6TzCEM8PX9lofAABM3vrANtBBULqJy5tJ2nbeBz8k58efpX5N/FXJOnsDr6JNHj4AKd7jpta559EmmDEG06TM667J/RiX8nMLHC1jPOb+kqQVRyPW9vomZTa4yLR632ATljxMXGwgCfG0hH0YIvyM/wBO6tb5QY5k6FOKkbeMtkdSN/dRv95kGbCJ5RKF0u113+5VfVh+JvNnfab/ABzxpAjSw6K1Q409pyvcYcIIaIPOVRbSI5T0+t99FI+mZ2OxkaeJReLGzwn7Mv1q/wA4Y4EPJ5jugwRoTNvuVxfarDNz/FZHeMOH9XMdD9QtkUi15dnuRZuwgfl+9Vh9oXkNANyXXMAeVlfDxzDLsjlzuWPdiEpkEol2uIpQv1TymLkyIlJDKSA7Rz1BVqIKhVStVAXPXqbKtiICwq+Kzk8gixWLzEgafVUqOiGVy3TuCgcpnKCoE8UZoqq7n+HdYZXsOzg7yIt7grhjchdJ2IrZcRl/M0geLe8PoVWX9dMsPO3p2MBLDIvHvrJ91j021ABn70gaWETaVs4ozTcTc5Z/2i8+oWZQYZh7qYILSJJkg8hPRckvd0+ifh5OpbYEiT5FJtKNHAnnN1o1sXSAsGumB3RJvpJ2UWKpOA7oaNTBgl0DQErRO1Cm3NdoEjU285PoidhWxLi375KvLwM9WnFxoQYbI25qnVLHVgS9zmkGQ6DA5BvrcclNuleWnRILsjXyCf009kqNACSBHMztvfxVLB1mMaWg6Q3vRmA1H4r+atV2tczKTBdb5gLcxzOicosQvr5nSGlzdLkCeV/vVWI7skCLnXLpOnIWUDcSxpDG1ZdacxzEz+Xqp2nO7IyXaE5ngZZ0sdUtjQXu0IiI8fC5UNGo17T3hvLZkWPIXBV/EBlMEvdDeokA9LrGfQpOa6oKbC0unM5uZx5kjYo7jsvhlgWgQ2SJMETaw8J15qfC1rZIERvpHUKhgDLG/P0aTkbfYASSPRWRSqG8AHodvElEF0apTa2BeSYBY0W8do0UWIf3iC5omQDAzNLfqbKWvTgie8dhIJ/ceKjbclwYxuxkXJn82saoIdGzTIJDvliT0nTzVd3EGipkIvAE83HqJUmNa9zcrTBJixgAczOvh1VbE4fKGtFMVZiRIABG5IugGq4eo2Xl2YXhkxcm2XrqsDjtUghhM6uPOep3W5WxLWUzMtAtAJJ8Gu1K5XiOK+I6RYaC0Hz5lacU3dsuW6mlcpIU0rpcoiUwKWZNKYEUkJKSA3q2IWTj6+3NXa5AErGqOzOXO78rqAZqlS0ROamYLn1TrPHtRBqixAsrIVXFmTARPK8/CkH3WjwnGfDrU37Ne0nwmD7EqsMMnZhrrS2VzzHKPbXkGg4gT3STvOn35Kjhq3xHAOwrm2iXABpA6xPNB2erl2EYdXBga4n+nun1hKi97HvIqa7OJLRqIAi3quK9snVPCbDYcNaQ4RMuIDy4692NwIIVZsEklxLoIJzEAf8ASBYJDFscYJLpkkxA1i/PRC9xmGiGz1JI5DYKtkWJwb3jKKpaIEkDvOtzOnkq78IaWVzIqOkAB8AXgXI36q/UcYGcdOQHoUmExy5xy6bgp2QS0bmgsB+G0uAuAPp0WXxEtIDQxud34NhMxmc0bDbRaNPDtHPQDWyx8fS+G45XlgkEOOUNJMy0gD3UmZ/DSBADZES4RY/kG4GniVew9Yk91rYaYLhl1GsnKLo8Ng2m7aji6+bK4RO40Vanwx7XjM8vHKIiPLvG/TRPRJsfLgIIg6lru8NNNoVWq6t8JzQ0kOgQ0iWnTUHznZWq9AyMtPTmRlP+n91LQpnVwAJEENiByvuIRq7G4bCuqfiEQ0RDgQSIN7TP90NSu+BqDaAQb9BF1ZdVt+wJ8p0VRuIJOkbS4Cw6EpklaXkmGARAvIM6676oH0TBlzQemw6cii+NkmKnK0C3heAFH/jjeCYKDFmLRAc2dbtG/wB6o6tY6ECQLee6qucRM7jUkW9QmokgRtoJMn1iyIVUcZgiWuNXNkg3D2iCdC1m64+qb2025x1XW8frZaZ363P3dcg10Lbix1usOa71CSKRqdEK2YHzJi5ClCZHlOhBToPa9in5j0WfF1s4ilAWa5l1yyu7KbEGSFA5unoVaoaIarPf6pypsDlsq+HpySVdju+SHA0rJr1uon04VjA0bqSvTsp8C1La7i7DsqQ5lSkTaP8Au/4VniOAcWBpBEaEPInlJ/F5rH4HVyVY0zMI8wJH0WqHnK0NdMAg94EeM/3WWeO8k3sHBuLA29+RbNxtJGisvqONy39NVTFQzc2NwI3GpUnxJGpzDmTHnyCJCtWmkmJaI5uOnspGVuYHkJEeKrPc3L3nHlEthQWkSXcxHLayorWi6qJgOi3IyOpVWA+xjrJiTznyUJrkNgWvPn1nVVWY6nTzZ6jTJkguFraRrG6ehto0qjachrmiYOrZAiLGOhTYh7iRDnEQZgAgrDxHHqNu+DB5Exfw/dRP7XNFhnPkAnMKi5z9awz5oy3Ez/YJVKRi2vUrnq3a3WGE+JH91Wf2ledGtFovJ/ZPoyK8mLq8jgLmbix0jwj9UT3eG3L9rLhq3GazvxkeAA91Udi3nV7v9xVfXU/dHe1XtEyWidfl+qrP4nSFzUbOmoJjlAXDOeecpBP6k/d+R1mJ47SMi7ukQPdU39pIs2nbxA9oXPykqmETeXKrnEOJvq/NAHIfuqaZyGVcjO23yeUrpApymRpTEhCEpTI8pIZSQHRYm6o1WK67VQuC43pVVYLoqoSIujcgjU291FgWwApaQAF+SrsxrGyCdCr1fQ6pj5XqtOWoMKIVR3GBsD9FB/Njs0eqfRU3mw/XTYep3mu3aQfLdaBxVIAxLpdMQBpoSuJPFXnSB7qJ2NedXH6fRH12pvPi6nEcbFPmT4+wVCp2lJnKwDxMrnzdMqnFGGXNb4bT+0NYiJAHgq1Ti1YmfiOHhb6KiTZCqmMTeTK+07q7nXc4nxJKiJQBEVSNlKYlIoQ7omBImlRpwUBKXJiEOZPKRkimyGUgUA8oCnJTAoIpSQkokyMCkXJpTEIB5SlDKSYEUkCdAb9RyZrbIHOkqVcb0faAhRV64b1PJNjcSG2Gv0WYXStMMN96x5OXXaJa1dztT5KCU6EraOW3fkpTFMiDk0k1HKBpRwgzhFCYFFKAQKUJk6RmRJShlMHKEgorJnBBGlM5ySElAPKIFAAkgJJT5kITlBkSmlCQmcghkoZTJ3IBSlKYlCgClMXICUkwOUkEpIJu0vmUmJPdPgkkuT29C+KwiknSXS4CQPSSTgoUTUkkERRp0kGSNiZJAOUzkkkQyCZJJBDqaKNySSIdAEZSSQRkySSAcJ0kkAnJbJJIAQkUkkAKcpJICJyEp0kyJJJJ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BE"/>
          </a:p>
        </p:txBody>
      </p:sp>
      <p:pic>
        <p:nvPicPr>
          <p:cNvPr id="1032" name="Picture 8" descr="http://upload.wikimedia.org/wikipedia/commons/d/d1/Particleboard.jpg"/>
          <p:cNvPicPr>
            <a:picLocks noChangeAspect="1" noChangeArrowheads="1"/>
          </p:cNvPicPr>
          <p:nvPr/>
        </p:nvPicPr>
        <p:blipFill>
          <a:blip r:embed="rId4" cstate="print"/>
          <a:srcRect/>
          <a:stretch>
            <a:fillRect/>
          </a:stretch>
        </p:blipFill>
        <p:spPr bwMode="auto">
          <a:xfrm>
            <a:off x="4572000" y="3124200"/>
            <a:ext cx="3496417" cy="2616200"/>
          </a:xfrm>
          <a:prstGeom prst="rect">
            <a:avLst/>
          </a:prstGeom>
          <a:noFill/>
        </p:spPr>
      </p:pic>
      <p:pic>
        <p:nvPicPr>
          <p:cNvPr id="1034" name="Picture 10" descr="http://0.tqn.com/d/desktoppub/1/0/C/j/texture4.jpg"/>
          <p:cNvPicPr>
            <a:picLocks noChangeAspect="1" noChangeArrowheads="1"/>
          </p:cNvPicPr>
          <p:nvPr/>
        </p:nvPicPr>
        <p:blipFill>
          <a:blip r:embed="rId5" cstate="print"/>
          <a:srcRect/>
          <a:stretch>
            <a:fillRect/>
          </a:stretch>
        </p:blipFill>
        <p:spPr bwMode="auto">
          <a:xfrm>
            <a:off x="762000" y="3124200"/>
            <a:ext cx="3505200" cy="2628900"/>
          </a:xfrm>
          <a:prstGeom prst="rect">
            <a:avLst/>
          </a:prstGeom>
          <a:noFill/>
        </p:spPr>
      </p:pic>
      <p:sp>
        <p:nvSpPr>
          <p:cNvPr id="9" name="TextBox 8"/>
          <p:cNvSpPr txBox="1"/>
          <p:nvPr/>
        </p:nvSpPr>
        <p:spPr>
          <a:xfrm>
            <a:off x="2650026" y="533400"/>
            <a:ext cx="1845774" cy="584775"/>
          </a:xfrm>
          <a:prstGeom prst="rect">
            <a:avLst/>
          </a:prstGeom>
          <a:noFill/>
        </p:spPr>
        <p:txBody>
          <a:bodyPr wrap="square" rtlCol="0">
            <a:spAutoFit/>
          </a:bodyPr>
          <a:lstStyle/>
          <a:p>
            <a:r>
              <a:rPr lang="nl-BE" sz="3200" dirty="0" err="1" smtClean="0"/>
              <a:t>Plywood</a:t>
            </a:r>
            <a:endParaRPr lang="nl-BE" sz="3200" dirty="0"/>
          </a:p>
        </p:txBody>
      </p:sp>
      <p:sp>
        <p:nvSpPr>
          <p:cNvPr id="10" name="TextBox 9"/>
          <p:cNvSpPr txBox="1"/>
          <p:nvPr/>
        </p:nvSpPr>
        <p:spPr>
          <a:xfrm>
            <a:off x="3810000" y="5867400"/>
            <a:ext cx="2428037" cy="584775"/>
          </a:xfrm>
          <a:prstGeom prst="rect">
            <a:avLst/>
          </a:prstGeom>
          <a:noFill/>
        </p:spPr>
        <p:txBody>
          <a:bodyPr wrap="none" rtlCol="0">
            <a:spAutoFit/>
          </a:bodyPr>
          <a:lstStyle/>
          <a:p>
            <a:r>
              <a:rPr lang="nl-BE" sz="3200" dirty="0" err="1" smtClean="0"/>
              <a:t>particleboard</a:t>
            </a:r>
            <a:endParaRPr lang="nl-BE" sz="3200" dirty="0"/>
          </a:p>
        </p:txBody>
      </p:sp>
      <p:pic>
        <p:nvPicPr>
          <p:cNvPr id="2" name="Picture 2" descr="http://cdn.bouwmaterialenexpress.nl/media/catalog/product/cache/1/image/9df78eab33525d08d6e5fb8d27136e95/m/d/mdf_plaat_2440x1220x12mm.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024018" y="495300"/>
            <a:ext cx="3333750" cy="2219326"/>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5768006" y="825787"/>
            <a:ext cx="1845774" cy="584775"/>
          </a:xfrm>
          <a:prstGeom prst="rect">
            <a:avLst/>
          </a:prstGeom>
          <a:noFill/>
        </p:spPr>
        <p:txBody>
          <a:bodyPr wrap="square" rtlCol="0">
            <a:spAutoFit/>
          </a:bodyPr>
          <a:lstStyle/>
          <a:p>
            <a:r>
              <a:rPr lang="nl-BE" sz="3200" dirty="0" smtClean="0"/>
              <a:t>MDF</a:t>
            </a:r>
            <a:endParaRPr lang="nl-BE" sz="3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0" y="0"/>
            <a:ext cx="4572000"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grpSp>
        <p:nvGrpSpPr>
          <p:cNvPr id="2" name="Group 9"/>
          <p:cNvGrpSpPr>
            <a:grpSpLocks/>
          </p:cNvGrpSpPr>
          <p:nvPr/>
        </p:nvGrpSpPr>
        <p:grpSpPr bwMode="auto">
          <a:xfrm>
            <a:off x="3286125" y="357188"/>
            <a:ext cx="5857875" cy="6357937"/>
            <a:chOff x="3286610" y="357190"/>
            <a:chExt cx="5857390" cy="6357958"/>
          </a:xfrm>
        </p:grpSpPr>
        <p:pic>
          <p:nvPicPr>
            <p:cNvPr id="35854" name="Picture 2"/>
            <p:cNvPicPr>
              <a:picLocks noChangeAspect="1" noChangeArrowheads="1"/>
            </p:cNvPicPr>
            <p:nvPr/>
          </p:nvPicPr>
          <p:blipFill>
            <a:blip r:embed="rId4" cstate="print"/>
            <a:srcRect l="58302" b="7291"/>
            <a:stretch>
              <a:fillRect/>
            </a:stretch>
          </p:blipFill>
          <p:spPr bwMode="auto">
            <a:xfrm>
              <a:off x="3286610" y="357190"/>
              <a:ext cx="5857390" cy="6357958"/>
            </a:xfrm>
            <a:prstGeom prst="rect">
              <a:avLst/>
            </a:prstGeom>
            <a:noFill/>
            <a:ln w="9525">
              <a:noFill/>
              <a:miter lim="800000"/>
              <a:headEnd/>
              <a:tailEnd/>
            </a:ln>
          </p:spPr>
        </p:pic>
        <p:sp>
          <p:nvSpPr>
            <p:cNvPr id="9" name="Rectangle 8"/>
            <p:cNvSpPr/>
            <p:nvPr/>
          </p:nvSpPr>
          <p:spPr>
            <a:xfrm>
              <a:off x="5143831" y="6286522"/>
              <a:ext cx="3785875" cy="357189"/>
            </a:xfrm>
            <a:prstGeom prst="rect">
              <a:avLst/>
            </a:prstGeom>
            <a:solidFill>
              <a:srgbClr val="C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grpSp>
      <p:pic>
        <p:nvPicPr>
          <p:cNvPr id="6" name="Picture 2"/>
          <p:cNvPicPr>
            <a:picLocks noChangeAspect="1" noChangeArrowheads="1"/>
          </p:cNvPicPr>
          <p:nvPr/>
        </p:nvPicPr>
        <p:blipFill>
          <a:blip r:embed="rId4" cstate="print"/>
          <a:srcRect l="20341" r="50162" b="8333"/>
          <a:stretch>
            <a:fillRect/>
          </a:stretch>
        </p:blipFill>
        <p:spPr bwMode="auto">
          <a:xfrm>
            <a:off x="4929188" y="396875"/>
            <a:ext cx="4143375" cy="6286500"/>
          </a:xfrm>
          <a:prstGeom prst="rect">
            <a:avLst/>
          </a:prstGeom>
          <a:noFill/>
          <a:ln w="9525">
            <a:noFill/>
            <a:miter lim="800000"/>
            <a:headEnd/>
            <a:tailEnd/>
          </a:ln>
        </p:spPr>
      </p:pic>
      <p:sp>
        <p:nvSpPr>
          <p:cNvPr id="11" name="Rectangle 10"/>
          <p:cNvSpPr/>
          <p:nvPr/>
        </p:nvSpPr>
        <p:spPr>
          <a:xfrm>
            <a:off x="2500313" y="714375"/>
            <a:ext cx="642937" cy="785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8" name="Rectangle 17"/>
          <p:cNvSpPr/>
          <p:nvPr/>
        </p:nvSpPr>
        <p:spPr>
          <a:xfrm>
            <a:off x="2571750" y="642938"/>
            <a:ext cx="714375" cy="785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pic>
        <p:nvPicPr>
          <p:cNvPr id="35847" name="Picture 2"/>
          <p:cNvPicPr>
            <a:picLocks noChangeAspect="1" noChangeArrowheads="1"/>
          </p:cNvPicPr>
          <p:nvPr/>
        </p:nvPicPr>
        <p:blipFill>
          <a:blip r:embed="rId4" cstate="print"/>
          <a:srcRect l="51691" r="33549" b="7291"/>
          <a:stretch>
            <a:fillRect/>
          </a:stretch>
        </p:blipFill>
        <p:spPr bwMode="auto">
          <a:xfrm>
            <a:off x="2784475" y="357188"/>
            <a:ext cx="2073275" cy="6357937"/>
          </a:xfrm>
          <a:prstGeom prst="rect">
            <a:avLst/>
          </a:prstGeom>
          <a:noFill/>
          <a:ln w="9525">
            <a:noFill/>
            <a:miter lim="800000"/>
            <a:headEnd/>
            <a:tailEnd/>
          </a:ln>
        </p:spPr>
      </p:pic>
      <p:sp>
        <p:nvSpPr>
          <p:cNvPr id="12" name="Rectangle 11"/>
          <p:cNvSpPr/>
          <p:nvPr/>
        </p:nvSpPr>
        <p:spPr>
          <a:xfrm>
            <a:off x="0" y="2714625"/>
            <a:ext cx="9144000" cy="214313"/>
          </a:xfrm>
          <a:prstGeom prst="rect">
            <a:avLst/>
          </a:prstGeom>
          <a:solidFill>
            <a:srgbClr val="FFC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3" name="Rectangle 12"/>
          <p:cNvSpPr/>
          <p:nvPr/>
        </p:nvSpPr>
        <p:spPr>
          <a:xfrm>
            <a:off x="0" y="5880100"/>
            <a:ext cx="9144000" cy="287338"/>
          </a:xfrm>
          <a:prstGeom prst="rect">
            <a:avLst/>
          </a:prstGeom>
          <a:solidFill>
            <a:srgbClr val="FFC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35850" name="TextBox 6"/>
          <p:cNvSpPr txBox="1">
            <a:spLocks noChangeArrowheads="1"/>
          </p:cNvSpPr>
          <p:nvPr/>
        </p:nvSpPr>
        <p:spPr bwMode="auto">
          <a:xfrm>
            <a:off x="0" y="-3175"/>
            <a:ext cx="8858250" cy="523875"/>
          </a:xfrm>
          <a:prstGeom prst="rect">
            <a:avLst/>
          </a:prstGeom>
          <a:solidFill>
            <a:schemeClr val="bg1"/>
          </a:solidFill>
          <a:ln w="9525">
            <a:noFill/>
            <a:miter lim="800000"/>
            <a:headEnd/>
            <a:tailEnd/>
          </a:ln>
        </p:spPr>
        <p:txBody>
          <a:bodyPr>
            <a:spAutoFit/>
          </a:bodyPr>
          <a:lstStyle/>
          <a:p>
            <a:pPr>
              <a:defRPr/>
            </a:pPr>
            <a:r>
              <a:rPr lang="nl-BE" sz="2800" b="1" dirty="0" smtClean="0">
                <a:solidFill>
                  <a:srgbClr val="C00000"/>
                </a:solidFill>
                <a:latin typeface="+mn-lt"/>
              </a:rPr>
              <a:t>Indoor </a:t>
            </a:r>
            <a:r>
              <a:rPr lang="nl-BE" sz="2800" b="1" dirty="0" err="1">
                <a:solidFill>
                  <a:srgbClr val="C00000"/>
                </a:solidFill>
                <a:latin typeface="+mn-lt"/>
              </a:rPr>
              <a:t>Concentrations</a:t>
            </a:r>
            <a:r>
              <a:rPr lang="nl-BE" sz="2800" b="1" dirty="0">
                <a:solidFill>
                  <a:srgbClr val="C00000"/>
                </a:solidFill>
                <a:latin typeface="+mn-lt"/>
              </a:rPr>
              <a:t> (µg/m³) </a:t>
            </a:r>
          </a:p>
        </p:txBody>
      </p:sp>
      <p:pic>
        <p:nvPicPr>
          <p:cNvPr id="35852" name="Picture 11" descr="E:\2007 - Juni - Cavell - 02.jpg"/>
          <p:cNvPicPr>
            <a:picLocks noChangeAspect="1" noChangeArrowheads="1"/>
          </p:cNvPicPr>
          <p:nvPr/>
        </p:nvPicPr>
        <p:blipFill>
          <a:blip r:embed="rId5" cstate="print"/>
          <a:srcRect/>
          <a:stretch>
            <a:fillRect/>
          </a:stretch>
        </p:blipFill>
        <p:spPr bwMode="auto">
          <a:xfrm>
            <a:off x="357188" y="1000125"/>
            <a:ext cx="2366962" cy="2801938"/>
          </a:xfrm>
          <a:prstGeom prst="rect">
            <a:avLst/>
          </a:prstGeom>
          <a:noFill/>
          <a:ln w="9525">
            <a:noFill/>
            <a:miter lim="800000"/>
            <a:headEnd/>
            <a:tailEnd/>
          </a:ln>
        </p:spPr>
      </p:pic>
      <p:sp>
        <p:nvSpPr>
          <p:cNvPr id="16" name="Rectangle 15"/>
          <p:cNvSpPr/>
          <p:nvPr/>
        </p:nvSpPr>
        <p:spPr>
          <a:xfrm>
            <a:off x="3071813" y="714375"/>
            <a:ext cx="642937"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pic>
        <p:nvPicPr>
          <p:cNvPr id="17" name="Picture 3" descr="E:\Meetcampagne Czagani\PC160020.JPG"/>
          <p:cNvPicPr>
            <a:picLocks noChangeAspect="1" noChangeArrowheads="1"/>
          </p:cNvPicPr>
          <p:nvPr/>
        </p:nvPicPr>
        <p:blipFill>
          <a:blip r:embed="rId6" cstate="print"/>
          <a:srcRect/>
          <a:stretch>
            <a:fillRect/>
          </a:stretch>
        </p:blipFill>
        <p:spPr bwMode="auto">
          <a:xfrm>
            <a:off x="0" y="4343400"/>
            <a:ext cx="2809875" cy="210661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38889E-6 -3.7037E-6 L 0.59878 -0.00578 " pathEditMode="relative" rAng="0" ptsTypes="AA">
                                      <p:cBhvr>
                                        <p:cTn id="6" dur="2000" fill="hold"/>
                                        <p:tgtEl>
                                          <p:spTgt spid="6"/>
                                        </p:tgtEl>
                                        <p:attrNameLst>
                                          <p:attrName>ppt_x</p:attrName>
                                          <p:attrName>ppt_y</p:attrName>
                                        </p:attrNameLst>
                                      </p:cBhvr>
                                      <p:rCtr x="29900" y="-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6"/>
          <p:cNvPicPr>
            <a:picLocks noChangeAspect="1" noChangeArrowheads="1"/>
          </p:cNvPicPr>
          <p:nvPr/>
        </p:nvPicPr>
        <p:blipFill>
          <a:blip r:embed="rId4" cstate="print"/>
          <a:srcRect/>
          <a:stretch>
            <a:fillRect/>
          </a:stretch>
        </p:blipFill>
        <p:spPr bwMode="auto">
          <a:xfrm>
            <a:off x="0" y="500063"/>
            <a:ext cx="8372475" cy="6105525"/>
          </a:xfrm>
          <a:prstGeom prst="rect">
            <a:avLst/>
          </a:prstGeom>
          <a:noFill/>
          <a:ln w="9525">
            <a:noFill/>
            <a:miter lim="800000"/>
            <a:headEnd/>
            <a:tailEnd/>
          </a:ln>
        </p:spPr>
      </p:pic>
      <p:pic>
        <p:nvPicPr>
          <p:cNvPr id="34819" name="Picture 4" descr="http://upload.wikimedia.org/wikipedia/commons/thumb/7/76/Limonene-2D-skeletal.svg/70px-Limonene-2D-skeletal.svg.png"/>
          <p:cNvPicPr>
            <a:picLocks noChangeAspect="1" noChangeArrowheads="1"/>
          </p:cNvPicPr>
          <p:nvPr/>
        </p:nvPicPr>
        <p:blipFill>
          <a:blip r:embed="rId5" cstate="print"/>
          <a:srcRect/>
          <a:stretch>
            <a:fillRect/>
          </a:stretch>
        </p:blipFill>
        <p:spPr bwMode="auto">
          <a:xfrm>
            <a:off x="4929188" y="857250"/>
            <a:ext cx="666750" cy="1695450"/>
          </a:xfrm>
          <a:prstGeom prst="rect">
            <a:avLst/>
          </a:prstGeom>
          <a:noFill/>
          <a:ln w="9525">
            <a:noFill/>
            <a:miter lim="800000"/>
            <a:headEnd/>
            <a:tailEnd/>
          </a:ln>
        </p:spPr>
      </p:pic>
      <p:pic>
        <p:nvPicPr>
          <p:cNvPr id="34820" name="Picture 7" descr="http://www.rimibaltic.com/media/image/lamclenoran.jpg"/>
          <p:cNvPicPr>
            <a:picLocks noChangeAspect="1" noChangeArrowheads="1"/>
          </p:cNvPicPr>
          <p:nvPr/>
        </p:nvPicPr>
        <p:blipFill>
          <a:blip r:embed="rId6" cstate="print"/>
          <a:srcRect/>
          <a:stretch>
            <a:fillRect/>
          </a:stretch>
        </p:blipFill>
        <p:spPr bwMode="auto">
          <a:xfrm>
            <a:off x="6019800" y="762000"/>
            <a:ext cx="1620837" cy="2444750"/>
          </a:xfrm>
          <a:prstGeom prst="rect">
            <a:avLst/>
          </a:prstGeom>
          <a:noFill/>
          <a:ln w="9525">
            <a:noFill/>
            <a:miter lim="800000"/>
            <a:headEnd/>
            <a:tailEnd/>
          </a:ln>
        </p:spPr>
      </p:pic>
      <p:cxnSp>
        <p:nvCxnSpPr>
          <p:cNvPr id="8" name="Straight Connector 7"/>
          <p:cNvCxnSpPr/>
          <p:nvPr/>
        </p:nvCxnSpPr>
        <p:spPr>
          <a:xfrm>
            <a:off x="1428750" y="4341813"/>
            <a:ext cx="67151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4822" name="Slide Number Placeholder 10"/>
          <p:cNvSpPr>
            <a:spLocks noGrp="1"/>
          </p:cNvSpPr>
          <p:nvPr>
            <p:ph type="sldNum" sz="quarter" idx="10"/>
          </p:nvPr>
        </p:nvSpPr>
        <p:spPr bwMode="auto">
          <a:xfrm>
            <a:off x="7286625" y="0"/>
            <a:ext cx="1781175" cy="357188"/>
          </a:xfrm>
          <a:noFill/>
          <a:ln>
            <a:miter lim="800000"/>
            <a:headEnd/>
            <a:tailEnd/>
          </a:ln>
        </p:spPr>
        <p:txBody>
          <a:bodyPr wrap="square" lIns="91440" tIns="45720" rIns="91440" bIns="45720" numCol="1" anchorCtr="0" compatLnSpc="1">
            <a:prstTxWarp prst="textNoShape">
              <a:avLst/>
            </a:prstTxWarp>
          </a:bodyPr>
          <a:lstStyle/>
          <a:p>
            <a:r>
              <a:rPr lang="nl-NL" smtClean="0">
                <a:solidFill>
                  <a:schemeClr val="bg1"/>
                </a:solidFill>
                <a:latin typeface="Times New Roman" charset="0"/>
              </a:rPr>
              <a:t> </a:t>
            </a:r>
            <a:fld id="{67C20DEB-DB1B-40F3-9822-E68961B39927}" type="slidenum">
              <a:rPr lang="nl-NL" smtClean="0">
                <a:solidFill>
                  <a:schemeClr val="bg1"/>
                </a:solidFill>
                <a:latin typeface="Times New Roman" charset="0"/>
              </a:rPr>
              <a:pPr/>
              <a:t>35</a:t>
            </a:fld>
            <a:r>
              <a:rPr lang="nl-NL" smtClean="0">
                <a:solidFill>
                  <a:schemeClr val="bg1"/>
                </a:solidFill>
                <a:latin typeface="Times New Roman" charset="0"/>
              </a:rPr>
              <a:t> /47 </a:t>
            </a:r>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a:spLocks noGrp="1"/>
          </p:cNvSpPr>
          <p:nvPr>
            <p:ph type="sldNum" sz="quarter" idx="11"/>
          </p:nvPr>
        </p:nvSpPr>
        <p:spPr/>
        <p:txBody>
          <a:bodyPr/>
          <a:lstStyle/>
          <a:p>
            <a:pPr>
              <a:defRPr/>
            </a:pPr>
            <a:fld id="{E1CC3001-DD4E-4863-9931-9674310667D8}" type="slidenum">
              <a:rPr lang="en-GB" smtClean="0"/>
              <a:pPr>
                <a:defRPr/>
              </a:pPr>
              <a:t>36</a:t>
            </a:fld>
            <a:endParaRPr lang="en-GB" smtClean="0"/>
          </a:p>
        </p:txBody>
      </p:sp>
      <p:sp>
        <p:nvSpPr>
          <p:cNvPr id="836610" name="Rectangle 2"/>
          <p:cNvSpPr>
            <a:spLocks noGrp="1" noChangeArrowheads="1"/>
          </p:cNvSpPr>
          <p:nvPr>
            <p:ph type="title"/>
          </p:nvPr>
        </p:nvSpPr>
        <p:spPr bwMode="auto">
          <a:xfrm>
            <a:off x="220133" y="765175"/>
            <a:ext cx="8923867" cy="649288"/>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mtClean="0"/>
              <a:t>VOLATILE ORGANIC COMPOUNDS: HEALTH EFFECTS</a:t>
            </a:r>
          </a:p>
        </p:txBody>
      </p:sp>
      <p:sp>
        <p:nvSpPr>
          <p:cNvPr id="836611" name="Rectangle 3"/>
          <p:cNvSpPr>
            <a:spLocks noGrp="1" noChangeArrowheads="1"/>
          </p:cNvSpPr>
          <p:nvPr>
            <p:ph type="body" idx="1"/>
          </p:nvPr>
        </p:nvSpPr>
        <p:spPr>
          <a:xfrm>
            <a:off x="859368" y="1844676"/>
            <a:ext cx="8576733" cy="3960813"/>
          </a:xfrm>
        </p:spPr>
        <p:txBody>
          <a:bodyPr/>
          <a:lstStyle/>
          <a:p>
            <a:pPr eaLnBrk="1" hangingPunct="1">
              <a:lnSpc>
                <a:spcPct val="80000"/>
              </a:lnSpc>
              <a:buFont typeface="Wingdings" pitchFamily="2" charset="2"/>
              <a:buNone/>
              <a:defRPr/>
            </a:pPr>
            <a:r>
              <a:rPr lang="en-US" smtClean="0">
                <a:solidFill>
                  <a:srgbClr val="000099"/>
                </a:solidFill>
              </a:rPr>
              <a:t>Acute:</a:t>
            </a:r>
          </a:p>
          <a:p>
            <a:pPr eaLnBrk="1" hangingPunct="1">
              <a:lnSpc>
                <a:spcPct val="80000"/>
              </a:lnSpc>
              <a:buFont typeface="Wingdings" pitchFamily="2" charset="2"/>
              <a:buChar char="v"/>
              <a:defRPr/>
            </a:pPr>
            <a:r>
              <a:rPr lang="en-US" sz="2400" smtClean="0">
                <a:effectLst/>
              </a:rPr>
              <a:t>Irritation of eyes and respiratory tract</a:t>
            </a:r>
          </a:p>
          <a:p>
            <a:pPr eaLnBrk="1" hangingPunct="1">
              <a:lnSpc>
                <a:spcPct val="80000"/>
              </a:lnSpc>
              <a:buFont typeface="Wingdings" pitchFamily="2" charset="2"/>
              <a:buChar char="v"/>
              <a:defRPr/>
            </a:pPr>
            <a:r>
              <a:rPr lang="en-US" sz="2400" smtClean="0">
                <a:effectLst/>
              </a:rPr>
              <a:t>General: headache, dizziness, loss of coordination, nausea,    visual disorders</a:t>
            </a:r>
          </a:p>
          <a:p>
            <a:pPr eaLnBrk="1" hangingPunct="1">
              <a:lnSpc>
                <a:spcPct val="80000"/>
              </a:lnSpc>
              <a:buFont typeface="Wingdings" pitchFamily="2" charset="2"/>
              <a:buChar char="v"/>
              <a:defRPr/>
            </a:pPr>
            <a:r>
              <a:rPr lang="en-US" sz="2400" smtClean="0">
                <a:effectLst/>
              </a:rPr>
              <a:t>Allergic reactions, including asthma and rhinitis</a:t>
            </a:r>
          </a:p>
          <a:p>
            <a:pPr eaLnBrk="1" hangingPunct="1">
              <a:lnSpc>
                <a:spcPct val="80000"/>
              </a:lnSpc>
              <a:buFont typeface="Wingdings" pitchFamily="2" charset="2"/>
              <a:buNone/>
              <a:defRPr/>
            </a:pPr>
            <a:endParaRPr lang="en-US" sz="2400" smtClean="0">
              <a:solidFill>
                <a:srgbClr val="000099"/>
              </a:solidFill>
              <a:effectLst/>
            </a:endParaRPr>
          </a:p>
          <a:p>
            <a:pPr eaLnBrk="1" hangingPunct="1">
              <a:lnSpc>
                <a:spcPct val="80000"/>
              </a:lnSpc>
              <a:buFont typeface="Wingdings" pitchFamily="2" charset="2"/>
              <a:buNone/>
              <a:defRPr/>
            </a:pPr>
            <a:r>
              <a:rPr lang="en-US" smtClean="0">
                <a:solidFill>
                  <a:srgbClr val="000099"/>
                </a:solidFill>
              </a:rPr>
              <a:t>Chronic:</a:t>
            </a:r>
          </a:p>
          <a:p>
            <a:pPr eaLnBrk="1" hangingPunct="1">
              <a:lnSpc>
                <a:spcPct val="80000"/>
              </a:lnSpc>
              <a:buFont typeface="Wingdings" pitchFamily="2" charset="2"/>
              <a:buChar char="v"/>
              <a:defRPr/>
            </a:pPr>
            <a:r>
              <a:rPr lang="en-US" sz="2400" smtClean="0">
                <a:effectLst/>
              </a:rPr>
              <a:t>Damage to liver, kidney, blood system and </a:t>
            </a:r>
          </a:p>
          <a:p>
            <a:pPr eaLnBrk="1" hangingPunct="1">
              <a:lnSpc>
                <a:spcPct val="80000"/>
              </a:lnSpc>
              <a:buFont typeface="Wingdings" pitchFamily="2" charset="2"/>
              <a:buNone/>
              <a:defRPr/>
            </a:pPr>
            <a:r>
              <a:rPr lang="en-US" sz="2400" smtClean="0">
                <a:effectLst/>
              </a:rPr>
              <a:t>	central nervous system (CNS)</a:t>
            </a:r>
          </a:p>
          <a:p>
            <a:pPr eaLnBrk="1" hangingPunct="1">
              <a:lnSpc>
                <a:spcPct val="80000"/>
              </a:lnSpc>
              <a:buFont typeface="Wingdings" pitchFamily="2" charset="2"/>
              <a:buChar char="v"/>
              <a:defRPr/>
            </a:pPr>
            <a:r>
              <a:rPr lang="en-US" sz="2400" smtClean="0">
                <a:effectLst/>
              </a:rPr>
              <a:t>Some may cause cancer in humans (formaldehyde)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1"/>
          </p:nvPr>
        </p:nvSpPr>
        <p:spPr>
          <a:noFill/>
        </p:spPr>
        <p:txBody>
          <a:bodyPr/>
          <a:lstStyle/>
          <a:p>
            <a:fld id="{3E6D0166-4A6A-4F37-AFA1-A472140CABB3}" type="slidenum">
              <a:rPr lang="en-GB"/>
              <a:pPr/>
              <a:t>37</a:t>
            </a:fld>
            <a:endParaRPr lang="en-GB"/>
          </a:p>
        </p:txBody>
      </p:sp>
      <p:sp>
        <p:nvSpPr>
          <p:cNvPr id="817156" name="Rectangle 4"/>
          <p:cNvSpPr>
            <a:spLocks noGrp="1" noChangeArrowheads="1"/>
          </p:cNvSpPr>
          <p:nvPr>
            <p:ph type="title"/>
          </p:nvPr>
        </p:nvSpPr>
        <p:spPr bwMode="auto">
          <a:xfrm>
            <a:off x="220133" y="692151"/>
            <a:ext cx="8923867" cy="792163"/>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smtClean="0"/>
              <a:t>SICK BUILDING SYNDROME</a:t>
            </a:r>
          </a:p>
        </p:txBody>
      </p:sp>
      <p:sp>
        <p:nvSpPr>
          <p:cNvPr id="817155" name="Rectangle 3"/>
          <p:cNvSpPr>
            <a:spLocks noGrp="1" noChangeArrowheads="1"/>
          </p:cNvSpPr>
          <p:nvPr>
            <p:ph type="body" sz="half" idx="1"/>
          </p:nvPr>
        </p:nvSpPr>
        <p:spPr>
          <a:xfrm>
            <a:off x="347133" y="1844676"/>
            <a:ext cx="4159956" cy="4537075"/>
          </a:xfrm>
        </p:spPr>
        <p:txBody>
          <a:bodyPr/>
          <a:lstStyle/>
          <a:p>
            <a:pPr eaLnBrk="1" hangingPunct="1">
              <a:buFont typeface="Wingdings" pitchFamily="2" charset="2"/>
              <a:buNone/>
              <a:defRPr/>
            </a:pPr>
            <a:r>
              <a:rPr lang="en-US" sz="3200" smtClean="0">
                <a:solidFill>
                  <a:srgbClr val="000099"/>
                </a:solidFill>
              </a:rPr>
              <a:t>Symptoms:</a:t>
            </a:r>
          </a:p>
          <a:p>
            <a:pPr eaLnBrk="1" hangingPunct="1">
              <a:buFont typeface="Wingdings" pitchFamily="2" charset="2"/>
              <a:buNone/>
              <a:defRPr/>
            </a:pPr>
            <a:endParaRPr lang="en-US" sz="1000" smtClean="0">
              <a:solidFill>
                <a:srgbClr val="000099"/>
              </a:solidFill>
            </a:endParaRPr>
          </a:p>
          <a:p>
            <a:pPr lvl="1" eaLnBrk="1" hangingPunct="1">
              <a:buFont typeface="Wingdings" pitchFamily="2" charset="2"/>
              <a:buChar char="v"/>
              <a:defRPr/>
            </a:pPr>
            <a:r>
              <a:rPr lang="en-US" smtClean="0"/>
              <a:t>Headache</a:t>
            </a:r>
          </a:p>
          <a:p>
            <a:pPr lvl="1" eaLnBrk="1" hangingPunct="1">
              <a:buFont typeface="Wingdings" pitchFamily="2" charset="2"/>
              <a:buChar char="v"/>
              <a:defRPr/>
            </a:pPr>
            <a:r>
              <a:rPr lang="en-US" smtClean="0"/>
              <a:t>Irritation of eyes, nose or throat</a:t>
            </a:r>
          </a:p>
          <a:p>
            <a:pPr lvl="1" eaLnBrk="1" hangingPunct="1">
              <a:buFont typeface="Wingdings" pitchFamily="2" charset="2"/>
              <a:buChar char="v"/>
              <a:defRPr/>
            </a:pPr>
            <a:r>
              <a:rPr lang="en-US" smtClean="0"/>
              <a:t>Dry cough</a:t>
            </a:r>
          </a:p>
          <a:p>
            <a:pPr lvl="1" eaLnBrk="1" hangingPunct="1">
              <a:buFont typeface="Wingdings" pitchFamily="2" charset="2"/>
              <a:buChar char="v"/>
              <a:defRPr/>
            </a:pPr>
            <a:r>
              <a:rPr lang="en-US" smtClean="0"/>
              <a:t>Dry or itchy skin</a:t>
            </a:r>
          </a:p>
          <a:p>
            <a:pPr lvl="1" eaLnBrk="1" hangingPunct="1">
              <a:buFont typeface="Wingdings" pitchFamily="2" charset="2"/>
              <a:buChar char="v"/>
              <a:defRPr/>
            </a:pPr>
            <a:r>
              <a:rPr lang="en-US" smtClean="0"/>
              <a:t>Difficulty in concentrating</a:t>
            </a:r>
          </a:p>
          <a:p>
            <a:pPr lvl="1" eaLnBrk="1" hangingPunct="1">
              <a:buFont typeface="Wingdings" pitchFamily="2" charset="2"/>
              <a:buChar char="v"/>
              <a:defRPr/>
            </a:pPr>
            <a:r>
              <a:rPr lang="en-US" smtClean="0"/>
              <a:t>Fatigue</a:t>
            </a:r>
          </a:p>
          <a:p>
            <a:pPr lvl="1" eaLnBrk="1" hangingPunct="1">
              <a:buFont typeface="Wingdings" pitchFamily="2" charset="2"/>
              <a:buChar char="v"/>
              <a:defRPr/>
            </a:pPr>
            <a:r>
              <a:rPr lang="en-US" smtClean="0"/>
              <a:t>Sensitivity to odours</a:t>
            </a:r>
          </a:p>
        </p:txBody>
      </p:sp>
      <p:sp>
        <p:nvSpPr>
          <p:cNvPr id="817157" name="Rectangle 5"/>
          <p:cNvSpPr>
            <a:spLocks noGrp="1" noChangeArrowheads="1"/>
          </p:cNvSpPr>
          <p:nvPr>
            <p:ph type="body" sz="half" idx="2"/>
          </p:nvPr>
        </p:nvSpPr>
        <p:spPr>
          <a:xfrm>
            <a:off x="4955822" y="1844675"/>
            <a:ext cx="3968044" cy="4114800"/>
          </a:xfrm>
        </p:spPr>
        <p:txBody>
          <a:bodyPr/>
          <a:lstStyle/>
          <a:p>
            <a:pPr eaLnBrk="1" hangingPunct="1">
              <a:buFont typeface="Wingdings" pitchFamily="2" charset="2"/>
              <a:buNone/>
              <a:defRPr/>
            </a:pPr>
            <a:r>
              <a:rPr lang="en-US" sz="3200" smtClean="0">
                <a:solidFill>
                  <a:srgbClr val="000099"/>
                </a:solidFill>
              </a:rPr>
              <a:t>Solutions:</a:t>
            </a:r>
          </a:p>
          <a:p>
            <a:pPr eaLnBrk="1" hangingPunct="1">
              <a:buFont typeface="Wingdings" pitchFamily="2" charset="2"/>
              <a:buNone/>
              <a:defRPr/>
            </a:pPr>
            <a:endParaRPr lang="en-US" sz="1000" smtClean="0">
              <a:solidFill>
                <a:srgbClr val="000099"/>
              </a:solidFill>
            </a:endParaRPr>
          </a:p>
          <a:p>
            <a:pPr lvl="1" eaLnBrk="1" hangingPunct="1">
              <a:buFont typeface="Wingdings" pitchFamily="2" charset="2"/>
              <a:buChar char="v"/>
              <a:defRPr/>
            </a:pPr>
            <a:r>
              <a:rPr lang="en-US" smtClean="0"/>
              <a:t>Remove source of pollutant</a:t>
            </a:r>
          </a:p>
          <a:p>
            <a:pPr lvl="1" eaLnBrk="1" hangingPunct="1">
              <a:buFont typeface="Wingdings" pitchFamily="2" charset="2"/>
              <a:buChar char="v"/>
              <a:defRPr/>
            </a:pPr>
            <a:r>
              <a:rPr lang="en-US" smtClean="0"/>
              <a:t>Increase ventilation</a:t>
            </a:r>
          </a:p>
          <a:p>
            <a:pPr lvl="1" eaLnBrk="1" hangingPunct="1">
              <a:buFont typeface="Wingdings" pitchFamily="2" charset="2"/>
              <a:buChar char="v"/>
              <a:defRPr/>
            </a:pPr>
            <a:r>
              <a:rPr lang="en-US" smtClean="0"/>
              <a:t>Air cleaning: filters</a:t>
            </a:r>
          </a:p>
          <a:p>
            <a:pPr lvl="1" eaLnBrk="1" hangingPunct="1">
              <a:buFont typeface="Wingdings" pitchFamily="2" charset="2"/>
              <a:buChar char="v"/>
              <a:defRPr/>
            </a:pPr>
            <a:r>
              <a:rPr lang="en-US" smtClean="0"/>
              <a:t>Education and communication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7_23"/>
          <p:cNvPicPr>
            <a:picLocks noChangeAspect="1" noChangeArrowheads="1"/>
          </p:cNvPicPr>
          <p:nvPr/>
        </p:nvPicPr>
        <p:blipFill>
          <a:blip r:embed="rId2" cstate="print"/>
          <a:srcRect b="4462"/>
          <a:stretch>
            <a:fillRect/>
          </a:stretch>
        </p:blipFill>
        <p:spPr bwMode="auto">
          <a:xfrm>
            <a:off x="609600" y="0"/>
            <a:ext cx="7772400" cy="6864350"/>
          </a:xfrm>
          <a:prstGeom prst="rect">
            <a:avLst/>
          </a:prstGeom>
          <a:noFill/>
          <a:ln w="9525">
            <a:noFill/>
            <a:miter lim="800000"/>
            <a:headEnd/>
            <a:tailEnd/>
          </a:ln>
        </p:spPr>
      </p:pic>
      <p:sp>
        <p:nvSpPr>
          <p:cNvPr id="6" name="Oval 5"/>
          <p:cNvSpPr/>
          <p:nvPr/>
        </p:nvSpPr>
        <p:spPr>
          <a:xfrm>
            <a:off x="457200" y="5410200"/>
            <a:ext cx="2286000" cy="1219200"/>
          </a:xfrm>
          <a:prstGeom prst="ellipse">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p:cNvSpPr>
            <a:spLocks noGrp="1"/>
          </p:cNvSpPr>
          <p:nvPr>
            <p:ph type="sldNum" sz="quarter" idx="11"/>
          </p:nvPr>
        </p:nvSpPr>
        <p:spPr/>
        <p:txBody>
          <a:bodyPr/>
          <a:lstStyle/>
          <a:p>
            <a:pPr>
              <a:defRPr/>
            </a:pPr>
            <a:fld id="{638C110A-FF8F-4D2F-9DCB-0F472F5A2F45}" type="slidenum">
              <a:rPr lang="en-GB" smtClean="0"/>
              <a:pPr>
                <a:defRPr/>
              </a:pPr>
              <a:t>39</a:t>
            </a:fld>
            <a:endParaRPr lang="en-GB" smtClean="0"/>
          </a:p>
        </p:txBody>
      </p:sp>
      <p:sp>
        <p:nvSpPr>
          <p:cNvPr id="670722" name="Rectangle 2"/>
          <p:cNvSpPr>
            <a:spLocks noGrp="1" noChangeArrowheads="1"/>
          </p:cNvSpPr>
          <p:nvPr>
            <p:ph type="title"/>
          </p:nvPr>
        </p:nvSpPr>
        <p:spPr bwMode="auto">
          <a:xfrm>
            <a:off x="220133" y="620714"/>
            <a:ext cx="8923867" cy="649287"/>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mtClean="0"/>
              <a:t>PESTICIDES </a:t>
            </a:r>
          </a:p>
        </p:txBody>
      </p:sp>
      <p:sp>
        <p:nvSpPr>
          <p:cNvPr id="39940" name="Rectangle 3"/>
          <p:cNvSpPr>
            <a:spLocks noGrp="1" noChangeArrowheads="1"/>
          </p:cNvSpPr>
          <p:nvPr>
            <p:ph type="body" idx="1"/>
          </p:nvPr>
        </p:nvSpPr>
        <p:spPr>
          <a:xfrm>
            <a:off x="596901" y="1628775"/>
            <a:ext cx="8199966" cy="4941888"/>
          </a:xfrm>
        </p:spPr>
        <p:txBody>
          <a:bodyPr>
            <a:normAutofit lnSpcReduction="10000"/>
          </a:bodyPr>
          <a:lstStyle/>
          <a:p>
            <a:pPr eaLnBrk="1" hangingPunct="1">
              <a:buFont typeface="Wingdings" pitchFamily="2" charset="2"/>
              <a:buChar char="v"/>
            </a:pPr>
            <a:r>
              <a:rPr lang="en-US" sz="2800" smtClean="0">
                <a:effectLst/>
              </a:rPr>
              <a:t>Spraying pesticides at home / school:</a:t>
            </a:r>
          </a:p>
          <a:p>
            <a:pPr lvl="1" eaLnBrk="1" hangingPunct="1">
              <a:buFont typeface="Wingdings" pitchFamily="2" charset="2"/>
              <a:buChar char="§"/>
            </a:pPr>
            <a:r>
              <a:rPr lang="en-US" smtClean="0"/>
              <a:t> Higher concentrations near the floor </a:t>
            </a:r>
          </a:p>
          <a:p>
            <a:pPr lvl="1" eaLnBrk="1" hangingPunct="1">
              <a:buFont typeface="Wingdings" pitchFamily="2" charset="2"/>
              <a:buChar char="§"/>
            </a:pPr>
            <a:r>
              <a:rPr lang="en-US" smtClean="0"/>
              <a:t> Persistence in some surfaces (carpets, soft toys)</a:t>
            </a:r>
          </a:p>
          <a:p>
            <a:pPr lvl="1" eaLnBrk="1" hangingPunct="1">
              <a:buFont typeface="Wingdings" pitchFamily="2" charset="2"/>
              <a:buChar char="§"/>
            </a:pPr>
            <a:r>
              <a:rPr lang="en-US" smtClean="0"/>
              <a:t> Overuse and misuse</a:t>
            </a:r>
          </a:p>
          <a:p>
            <a:pPr eaLnBrk="1" hangingPunct="1">
              <a:buFont typeface="Wingdings" pitchFamily="2" charset="2"/>
              <a:buChar char="§"/>
            </a:pPr>
            <a:r>
              <a:rPr lang="en-US" sz="2800" smtClean="0">
                <a:effectLst/>
              </a:rPr>
              <a:t>Children’s behaviour and inhalation of pesticides</a:t>
            </a:r>
          </a:p>
          <a:p>
            <a:pPr lvl="1" eaLnBrk="1" hangingPunct="1">
              <a:buFont typeface="Wingdings" pitchFamily="2" charset="2"/>
              <a:buChar char="§"/>
            </a:pPr>
            <a:r>
              <a:rPr lang="en-US" smtClean="0"/>
              <a:t>Crawling</a:t>
            </a:r>
          </a:p>
          <a:p>
            <a:pPr lvl="1" eaLnBrk="1" hangingPunct="1">
              <a:buFont typeface="Wingdings" pitchFamily="2" charset="2"/>
              <a:buChar char="§"/>
            </a:pPr>
            <a:r>
              <a:rPr lang="en-US" smtClean="0"/>
              <a:t>Playing close to the floor</a:t>
            </a:r>
          </a:p>
          <a:p>
            <a:pPr lvl="1" eaLnBrk="1" hangingPunct="1">
              <a:buFont typeface="Wingdings" pitchFamily="2" charset="2"/>
              <a:buChar char="§"/>
            </a:pPr>
            <a:r>
              <a:rPr lang="en-GB" smtClean="0"/>
              <a:t>Plush toys</a:t>
            </a:r>
            <a:endParaRPr lang="en-US" smtClean="0"/>
          </a:p>
          <a:p>
            <a:pPr lvl="1" eaLnBrk="1" hangingPunct="1">
              <a:buFont typeface="Wingdings" pitchFamily="2" charset="2"/>
              <a:buChar char="§"/>
            </a:pPr>
            <a:r>
              <a:rPr lang="en-US" smtClean="0"/>
              <a:t>Hand-to-mouth </a:t>
            </a:r>
          </a:p>
          <a:p>
            <a:pPr lvl="1" eaLnBrk="1" hangingPunct="1">
              <a:buFont typeface="Wingdings" pitchFamily="2" charset="2"/>
              <a:buChar char="§"/>
            </a:pPr>
            <a:r>
              <a:rPr lang="en-US" smtClean="0"/>
              <a:t>Object-to-mouth</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4294967295"/>
          </p:nvPr>
        </p:nvSpPr>
        <p:spPr>
          <a:xfrm>
            <a:off x="8317089" y="6597650"/>
            <a:ext cx="826911" cy="260350"/>
          </a:xfrm>
          <a:prstGeom prst="rect">
            <a:avLst/>
          </a:prstGeom>
          <a:noFill/>
        </p:spPr>
        <p:txBody>
          <a:bodyPr/>
          <a:lstStyle/>
          <a:p>
            <a:fld id="{A1026E0C-7AF3-4FD2-A64F-FA9107209306}" type="slidenum">
              <a:rPr lang="en-GB"/>
              <a:pPr/>
              <a:t>4</a:t>
            </a:fld>
            <a:endParaRPr lang="en-GB"/>
          </a:p>
        </p:txBody>
      </p:sp>
      <p:sp>
        <p:nvSpPr>
          <p:cNvPr id="1026050" name="Rectangle 1026"/>
          <p:cNvSpPr>
            <a:spLocks noGrp="1" noChangeArrowheads="1"/>
          </p:cNvSpPr>
          <p:nvPr>
            <p:ph type="title"/>
          </p:nvPr>
        </p:nvSpPr>
        <p:spPr bwMode="auto">
          <a:xfrm>
            <a:off x="220133" y="765175"/>
            <a:ext cx="8923867" cy="649288"/>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mtClean="0"/>
              <a:t>INDOOR AIR QUALITY</a:t>
            </a:r>
          </a:p>
        </p:txBody>
      </p:sp>
      <p:sp>
        <p:nvSpPr>
          <p:cNvPr id="1026051" name="Rectangle 1027"/>
          <p:cNvSpPr>
            <a:spLocks noGrp="1" noChangeArrowheads="1"/>
          </p:cNvSpPr>
          <p:nvPr>
            <p:ph type="body" sz="half" idx="1"/>
          </p:nvPr>
        </p:nvSpPr>
        <p:spPr>
          <a:xfrm>
            <a:off x="1371600" y="1628776"/>
            <a:ext cx="6976533" cy="5040313"/>
          </a:xfrm>
        </p:spPr>
        <p:txBody>
          <a:bodyPr/>
          <a:lstStyle/>
          <a:p>
            <a:pPr eaLnBrk="1" hangingPunct="1">
              <a:lnSpc>
                <a:spcPct val="90000"/>
              </a:lnSpc>
              <a:buFont typeface="Wingdings" pitchFamily="2" charset="2"/>
              <a:buNone/>
              <a:defRPr/>
            </a:pPr>
            <a:r>
              <a:rPr lang="en-US" b="1" smtClean="0">
                <a:solidFill>
                  <a:srgbClr val="000099"/>
                </a:solidFill>
              </a:rPr>
              <a:t>Indoor air quality is influenced</a:t>
            </a:r>
            <a:r>
              <a:rPr lang="en-US" sz="2800" smtClean="0">
                <a:solidFill>
                  <a:srgbClr val="000099"/>
                </a:solidFill>
              </a:rPr>
              <a:t> </a:t>
            </a:r>
            <a:r>
              <a:rPr lang="en-US" b="1" smtClean="0">
                <a:solidFill>
                  <a:srgbClr val="000099"/>
                </a:solidFill>
              </a:rPr>
              <a:t>by</a:t>
            </a:r>
            <a:r>
              <a:rPr lang="en-US" sz="2800" smtClean="0">
                <a:solidFill>
                  <a:srgbClr val="000099"/>
                </a:solidFill>
              </a:rPr>
              <a:t>:</a:t>
            </a:r>
          </a:p>
          <a:p>
            <a:pPr eaLnBrk="1" hangingPunct="1">
              <a:lnSpc>
                <a:spcPct val="90000"/>
              </a:lnSpc>
              <a:buFont typeface="Wingdings" pitchFamily="2" charset="2"/>
              <a:buChar char="v"/>
              <a:defRPr/>
            </a:pPr>
            <a:endParaRPr lang="en-US" sz="2400" smtClean="0">
              <a:solidFill>
                <a:srgbClr val="000099"/>
              </a:solidFill>
            </a:endParaRPr>
          </a:p>
          <a:p>
            <a:pPr eaLnBrk="1" hangingPunct="1">
              <a:lnSpc>
                <a:spcPct val="90000"/>
              </a:lnSpc>
              <a:buFont typeface="Wingdings" pitchFamily="2" charset="2"/>
              <a:buChar char="v"/>
              <a:defRPr/>
            </a:pPr>
            <a:r>
              <a:rPr lang="en-US" sz="2400" smtClean="0">
                <a:effectLst/>
              </a:rPr>
              <a:t>Outdoor air pollution: vehicles and industrial plants</a:t>
            </a:r>
          </a:p>
          <a:p>
            <a:pPr eaLnBrk="1" hangingPunct="1">
              <a:lnSpc>
                <a:spcPct val="90000"/>
              </a:lnSpc>
              <a:buFont typeface="Wingdings" pitchFamily="2" charset="2"/>
              <a:buChar char="v"/>
              <a:defRPr/>
            </a:pPr>
            <a:endParaRPr lang="en-US" sz="800" smtClean="0">
              <a:effectLst/>
            </a:endParaRPr>
          </a:p>
          <a:p>
            <a:pPr eaLnBrk="1" hangingPunct="1">
              <a:lnSpc>
                <a:spcPct val="90000"/>
              </a:lnSpc>
              <a:buFont typeface="Wingdings" pitchFamily="2" charset="2"/>
              <a:buChar char="v"/>
              <a:defRPr/>
            </a:pPr>
            <a:r>
              <a:rPr lang="en-US" sz="2400" smtClean="0">
                <a:effectLst/>
              </a:rPr>
              <a:t>Secondhand tobacco smoke </a:t>
            </a:r>
          </a:p>
          <a:p>
            <a:pPr eaLnBrk="1" hangingPunct="1">
              <a:lnSpc>
                <a:spcPct val="90000"/>
              </a:lnSpc>
              <a:buFont typeface="Wingdings" pitchFamily="2" charset="2"/>
              <a:buChar char="v"/>
              <a:defRPr/>
            </a:pPr>
            <a:endParaRPr lang="en-US" sz="800" smtClean="0">
              <a:effectLst/>
            </a:endParaRPr>
          </a:p>
          <a:p>
            <a:pPr eaLnBrk="1" hangingPunct="1">
              <a:lnSpc>
                <a:spcPct val="90000"/>
              </a:lnSpc>
              <a:buFont typeface="Wingdings" pitchFamily="2" charset="2"/>
              <a:buChar char="v"/>
              <a:defRPr/>
            </a:pPr>
            <a:r>
              <a:rPr lang="en-US" sz="2400" smtClean="0">
                <a:effectLst/>
              </a:rPr>
              <a:t>Fuels used for heating and cooking</a:t>
            </a:r>
          </a:p>
          <a:p>
            <a:pPr eaLnBrk="1" hangingPunct="1">
              <a:lnSpc>
                <a:spcPct val="90000"/>
              </a:lnSpc>
              <a:buFont typeface="Wingdings" pitchFamily="2" charset="2"/>
              <a:buChar char="v"/>
              <a:defRPr/>
            </a:pPr>
            <a:endParaRPr lang="en-US" sz="800" smtClean="0">
              <a:effectLst/>
            </a:endParaRPr>
          </a:p>
          <a:p>
            <a:pPr eaLnBrk="1" hangingPunct="1">
              <a:lnSpc>
                <a:spcPct val="90000"/>
              </a:lnSpc>
              <a:buFont typeface="Wingdings" pitchFamily="2" charset="2"/>
              <a:buChar char="v"/>
              <a:defRPr/>
            </a:pPr>
            <a:r>
              <a:rPr lang="en-US" sz="2400" smtClean="0">
                <a:effectLst/>
              </a:rPr>
              <a:t>Confined and poorly ventilated spaces</a:t>
            </a:r>
          </a:p>
          <a:p>
            <a:pPr eaLnBrk="1" hangingPunct="1">
              <a:lnSpc>
                <a:spcPct val="90000"/>
              </a:lnSpc>
              <a:buFont typeface="Wingdings" pitchFamily="2" charset="2"/>
              <a:buChar char="v"/>
              <a:defRPr/>
            </a:pPr>
            <a:endParaRPr lang="en-US" sz="800" smtClean="0">
              <a:effectLst/>
            </a:endParaRPr>
          </a:p>
          <a:p>
            <a:pPr eaLnBrk="1" hangingPunct="1">
              <a:lnSpc>
                <a:spcPct val="90000"/>
              </a:lnSpc>
              <a:buFont typeface="Wingdings" pitchFamily="2" charset="2"/>
              <a:buChar char="v"/>
              <a:defRPr/>
            </a:pPr>
            <a:r>
              <a:rPr lang="en-US" sz="2400" smtClean="0">
                <a:effectLst/>
              </a:rPr>
              <a:t>Overcrowded homes and insufficient living space</a:t>
            </a:r>
          </a:p>
          <a:p>
            <a:pPr eaLnBrk="1" hangingPunct="1">
              <a:lnSpc>
                <a:spcPct val="90000"/>
              </a:lnSpc>
              <a:buFont typeface="Wingdings" pitchFamily="2" charset="2"/>
              <a:buChar char="v"/>
              <a:defRPr/>
            </a:pPr>
            <a:endParaRPr lang="en-US" sz="800" smtClean="0">
              <a:effectLst/>
            </a:endParaRPr>
          </a:p>
          <a:p>
            <a:pPr eaLnBrk="1" hangingPunct="1">
              <a:lnSpc>
                <a:spcPct val="90000"/>
              </a:lnSpc>
              <a:buFont typeface="Wingdings" pitchFamily="2" charset="2"/>
              <a:buChar char="v"/>
              <a:defRPr/>
            </a:pPr>
            <a:r>
              <a:rPr lang="en-US" sz="2400" smtClean="0">
                <a:effectLst/>
              </a:rPr>
              <a:t>Customs, habits, traditions</a:t>
            </a:r>
          </a:p>
          <a:p>
            <a:pPr eaLnBrk="1" hangingPunct="1">
              <a:lnSpc>
                <a:spcPct val="90000"/>
              </a:lnSpc>
              <a:buFont typeface="Wingdings" pitchFamily="2" charset="2"/>
              <a:buChar char="v"/>
              <a:defRPr/>
            </a:pPr>
            <a:endParaRPr lang="en-US" sz="800" smtClean="0">
              <a:effectLst/>
            </a:endParaRPr>
          </a:p>
          <a:p>
            <a:pPr eaLnBrk="1" hangingPunct="1">
              <a:lnSpc>
                <a:spcPct val="90000"/>
              </a:lnSpc>
              <a:buFont typeface="Wingdings" pitchFamily="2" charset="2"/>
              <a:buChar char="v"/>
              <a:defRPr/>
            </a:pPr>
            <a:r>
              <a:rPr lang="en-US" sz="2400" smtClean="0">
                <a:effectLst/>
              </a:rPr>
              <a:t>Level of economic development: </a:t>
            </a:r>
          </a:p>
          <a:p>
            <a:pPr lvl="1" eaLnBrk="1" hangingPunct="1">
              <a:lnSpc>
                <a:spcPct val="90000"/>
              </a:lnSpc>
              <a:buFont typeface="Wingdings" pitchFamily="2" charset="2"/>
              <a:buNone/>
              <a:defRPr/>
            </a:pPr>
            <a:r>
              <a:rPr lang="en-US" sz="2000" smtClean="0"/>
              <a:t>  Industrialized ≠ developing countries</a:t>
            </a:r>
          </a:p>
          <a:p>
            <a:pPr eaLnBrk="1" hangingPunct="1">
              <a:lnSpc>
                <a:spcPct val="90000"/>
              </a:lnSpc>
              <a:buFont typeface="Wingdings" pitchFamily="2" charset="2"/>
              <a:buChar char="v"/>
              <a:defRPr/>
            </a:pPr>
            <a:endParaRPr lang="en-US" sz="2000" smtClean="0">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11"/>
          </p:nvPr>
        </p:nvSpPr>
        <p:spPr/>
        <p:txBody>
          <a:bodyPr/>
          <a:lstStyle/>
          <a:p>
            <a:pPr>
              <a:defRPr/>
            </a:pPr>
            <a:fld id="{79FBA0DF-3DAD-4F6A-855A-21D6F7B408F3}" type="slidenum">
              <a:rPr lang="en-GB" smtClean="0"/>
              <a:pPr>
                <a:defRPr/>
              </a:pPr>
              <a:t>40</a:t>
            </a:fld>
            <a:endParaRPr lang="en-GB" smtClean="0"/>
          </a:p>
        </p:txBody>
      </p:sp>
      <p:sp>
        <p:nvSpPr>
          <p:cNvPr id="835586" name="Rectangle 2"/>
          <p:cNvSpPr>
            <a:spLocks noGrp="1" noChangeArrowheads="1"/>
          </p:cNvSpPr>
          <p:nvPr>
            <p:ph type="title"/>
          </p:nvPr>
        </p:nvSpPr>
        <p:spPr bwMode="auto">
          <a:xfrm>
            <a:off x="220133" y="620714"/>
            <a:ext cx="8923867" cy="720725"/>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mtClean="0"/>
              <a:t>PESTICIDES: INSECTICIDES</a:t>
            </a:r>
          </a:p>
        </p:txBody>
      </p:sp>
      <p:sp>
        <p:nvSpPr>
          <p:cNvPr id="835587" name="Rectangle 3"/>
          <p:cNvSpPr>
            <a:spLocks noGrp="1" noChangeArrowheads="1"/>
          </p:cNvSpPr>
          <p:nvPr>
            <p:ph type="body" idx="1"/>
          </p:nvPr>
        </p:nvSpPr>
        <p:spPr>
          <a:xfrm>
            <a:off x="413457" y="1268414"/>
            <a:ext cx="8446911" cy="5589587"/>
          </a:xfrm>
        </p:spPr>
        <p:txBody>
          <a:bodyPr/>
          <a:lstStyle/>
          <a:p>
            <a:pPr eaLnBrk="1" hangingPunct="1">
              <a:buFont typeface="Wingdings" pitchFamily="2" charset="2"/>
              <a:buNone/>
              <a:defRPr/>
            </a:pPr>
            <a:r>
              <a:rPr lang="en-US" dirty="0" smtClean="0">
                <a:solidFill>
                  <a:srgbClr val="000099"/>
                </a:solidFill>
              </a:rPr>
              <a:t>Classes commonly used for insect control indoors:</a:t>
            </a:r>
          </a:p>
          <a:p>
            <a:pPr eaLnBrk="1" hangingPunct="1">
              <a:buFont typeface="Wingdings" pitchFamily="2" charset="2"/>
              <a:buNone/>
              <a:defRPr/>
            </a:pPr>
            <a:endParaRPr lang="en-US" sz="1600" dirty="0" smtClean="0">
              <a:solidFill>
                <a:srgbClr val="000099"/>
              </a:solidFill>
            </a:endParaRPr>
          </a:p>
          <a:p>
            <a:pPr eaLnBrk="1" hangingPunct="1">
              <a:buFont typeface="Wingdings" pitchFamily="2" charset="2"/>
              <a:buChar char="v"/>
              <a:defRPr/>
            </a:pPr>
            <a:r>
              <a:rPr lang="en-US" sz="2800" dirty="0" err="1" smtClean="0">
                <a:effectLst/>
              </a:rPr>
              <a:t>Pyrethroids</a:t>
            </a:r>
            <a:r>
              <a:rPr lang="en-US" sz="2800" dirty="0" smtClean="0">
                <a:effectLst/>
              </a:rPr>
              <a:t>: allergenic, CNS toxicity at high levels</a:t>
            </a:r>
          </a:p>
          <a:p>
            <a:pPr eaLnBrk="1" hangingPunct="1">
              <a:buFont typeface="Wingdings" pitchFamily="2" charset="2"/>
              <a:buChar char="v"/>
              <a:defRPr/>
            </a:pPr>
            <a:r>
              <a:rPr lang="en-US" sz="2800" dirty="0" smtClean="0">
                <a:effectLst/>
              </a:rPr>
              <a:t>Cholinesterase inhibitors: </a:t>
            </a:r>
            <a:r>
              <a:rPr lang="en-US" sz="2800" dirty="0" err="1" smtClean="0">
                <a:effectLst/>
              </a:rPr>
              <a:t>neurotoxicants</a:t>
            </a:r>
            <a:r>
              <a:rPr lang="en-US" sz="2800" dirty="0" smtClean="0">
                <a:effectLst/>
              </a:rPr>
              <a:t>, neurodevelopmental toxicants</a:t>
            </a:r>
          </a:p>
          <a:p>
            <a:pPr eaLnBrk="1" hangingPunct="1">
              <a:buFont typeface="Wingdings" pitchFamily="2" charset="2"/>
              <a:buChar char="v"/>
              <a:defRPr/>
            </a:pPr>
            <a:r>
              <a:rPr lang="en-US" sz="2800" dirty="0" smtClean="0">
                <a:effectLst/>
              </a:rPr>
              <a:t>Insect repellents (DEET)</a:t>
            </a:r>
          </a:p>
          <a:p>
            <a:pPr eaLnBrk="1" hangingPunct="1">
              <a:buFont typeface="Wingdings" pitchFamily="2" charset="2"/>
              <a:buChar char="v"/>
              <a:defRPr/>
            </a:pPr>
            <a:r>
              <a:rPr lang="en-US" sz="2800" dirty="0" smtClean="0">
                <a:effectLst/>
              </a:rPr>
              <a:t>Mosquito coils</a:t>
            </a:r>
          </a:p>
          <a:p>
            <a:pPr eaLnBrk="1" hangingPunct="1">
              <a:buFont typeface="Wingdings" pitchFamily="2" charset="2"/>
              <a:buNone/>
              <a:defRPr/>
            </a:pPr>
            <a:endParaRPr lang="en-US" sz="1200" dirty="0" smtClean="0">
              <a:effectLst/>
            </a:endParaRPr>
          </a:p>
          <a:p>
            <a:pPr eaLnBrk="1" hangingPunct="1">
              <a:buFont typeface="Wingdings" pitchFamily="2" charset="2"/>
              <a:buNone/>
              <a:defRPr/>
            </a:pPr>
            <a:r>
              <a:rPr lang="en-US" dirty="0" smtClean="0">
                <a:solidFill>
                  <a:srgbClr val="000099"/>
                </a:solidFill>
              </a:rPr>
              <a:t>Health effects:</a:t>
            </a:r>
          </a:p>
          <a:p>
            <a:pPr eaLnBrk="1" hangingPunct="1">
              <a:buFont typeface="Wingdings" pitchFamily="2" charset="2"/>
              <a:buNone/>
              <a:defRPr/>
            </a:pPr>
            <a:endParaRPr lang="en-US" sz="1600" dirty="0" smtClean="0">
              <a:solidFill>
                <a:srgbClr val="000099"/>
              </a:solidFill>
            </a:endParaRPr>
          </a:p>
          <a:p>
            <a:pPr eaLnBrk="1" hangingPunct="1">
              <a:buFont typeface="Wingdings" pitchFamily="2" charset="2"/>
              <a:buChar char="v"/>
              <a:defRPr/>
            </a:pPr>
            <a:r>
              <a:rPr lang="en-US" sz="2800" dirty="0" smtClean="0">
                <a:effectLst/>
              </a:rPr>
              <a:t>Acute poisoning </a:t>
            </a:r>
          </a:p>
          <a:p>
            <a:pPr eaLnBrk="1" hangingPunct="1">
              <a:buFont typeface="Wingdings" pitchFamily="2" charset="2"/>
              <a:buChar char="v"/>
              <a:defRPr/>
            </a:pPr>
            <a:r>
              <a:rPr lang="en-US" sz="2800" dirty="0" smtClean="0">
                <a:effectLst/>
              </a:rPr>
              <a:t>Allergic and general symptoms</a:t>
            </a:r>
            <a:r>
              <a:rPr lang="en-US" dirty="0" smtClean="0">
                <a:effectLst/>
              </a:rPr>
              <a:t> </a:t>
            </a:r>
            <a:endParaRPr lang="en-US" sz="2800" dirty="0" smtClean="0">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1"/>
          </p:nvPr>
        </p:nvSpPr>
        <p:spPr/>
        <p:txBody>
          <a:bodyPr/>
          <a:lstStyle/>
          <a:p>
            <a:pPr>
              <a:defRPr/>
            </a:pPr>
            <a:fld id="{557DBB19-1584-4E04-94B9-F72772EA3A03}" type="slidenum">
              <a:rPr lang="en-GB" smtClean="0"/>
              <a:pPr>
                <a:defRPr/>
              </a:pPr>
              <a:t>41</a:t>
            </a:fld>
            <a:endParaRPr lang="en-GB" smtClean="0"/>
          </a:p>
        </p:txBody>
      </p:sp>
      <p:sp>
        <p:nvSpPr>
          <p:cNvPr id="860162" name="Rectangle 2"/>
          <p:cNvSpPr>
            <a:spLocks noGrp="1" noChangeArrowheads="1"/>
          </p:cNvSpPr>
          <p:nvPr>
            <p:ph type="title"/>
          </p:nvPr>
        </p:nvSpPr>
        <p:spPr bwMode="auto">
          <a:xfrm>
            <a:off x="220133" y="620714"/>
            <a:ext cx="8923867" cy="720725"/>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mtClean="0"/>
              <a:t>MOSQUITO COILS</a:t>
            </a:r>
          </a:p>
        </p:txBody>
      </p:sp>
      <p:sp>
        <p:nvSpPr>
          <p:cNvPr id="41988" name="Rectangle 3"/>
          <p:cNvSpPr>
            <a:spLocks noGrp="1" noChangeArrowheads="1"/>
          </p:cNvSpPr>
          <p:nvPr>
            <p:ph type="body" idx="1"/>
          </p:nvPr>
        </p:nvSpPr>
        <p:spPr>
          <a:xfrm>
            <a:off x="347134" y="1484314"/>
            <a:ext cx="7999589" cy="5157787"/>
          </a:xfrm>
        </p:spPr>
        <p:txBody>
          <a:bodyPr/>
          <a:lstStyle/>
          <a:p>
            <a:pPr eaLnBrk="1" hangingPunct="1">
              <a:buFont typeface="Wingdings" pitchFamily="2" charset="2"/>
              <a:buNone/>
            </a:pPr>
            <a:r>
              <a:rPr lang="en-US" sz="2800" b="1" smtClean="0">
                <a:effectLst/>
              </a:rPr>
              <a:t>Household use in Africa, Asia, South America</a:t>
            </a:r>
          </a:p>
          <a:p>
            <a:pPr eaLnBrk="1" hangingPunct="1">
              <a:buFont typeface="Wingdings" pitchFamily="2" charset="2"/>
              <a:buNone/>
            </a:pPr>
            <a:endParaRPr lang="en-GB" sz="2800" b="1" smtClean="0">
              <a:effectLst/>
            </a:endParaRPr>
          </a:p>
          <a:p>
            <a:pPr eaLnBrk="1" hangingPunct="1">
              <a:buFont typeface="Wingdings" pitchFamily="2" charset="2"/>
              <a:buNone/>
            </a:pPr>
            <a:endParaRPr lang="en-US" sz="1600" b="1" smtClean="0">
              <a:effectLst/>
            </a:endParaRPr>
          </a:p>
          <a:p>
            <a:pPr lvl="1" eaLnBrk="1" hangingPunct="1">
              <a:buFont typeface="Wingdings" pitchFamily="2" charset="2"/>
              <a:buChar char="v"/>
            </a:pPr>
            <a:r>
              <a:rPr lang="en-US" smtClean="0"/>
              <a:t>Major active ingredient – pyrethrins</a:t>
            </a:r>
          </a:p>
          <a:p>
            <a:pPr lvl="2" eaLnBrk="1" hangingPunct="1">
              <a:buFont typeface="Wingdings" pitchFamily="2" charset="2"/>
              <a:buNone/>
            </a:pPr>
            <a:endParaRPr lang="en-US" smtClean="0"/>
          </a:p>
          <a:p>
            <a:pPr lvl="1" eaLnBrk="1" hangingPunct="1">
              <a:buFont typeface="Wingdings" pitchFamily="2" charset="2"/>
              <a:buChar char="v"/>
            </a:pPr>
            <a:r>
              <a:rPr lang="en-US" smtClean="0"/>
              <a:t>Long-term exposures linked to asthma </a:t>
            </a:r>
          </a:p>
          <a:p>
            <a:pPr lvl="1" eaLnBrk="1" hangingPunct="1">
              <a:buFont typeface="Wingdings" pitchFamily="2" charset="2"/>
              <a:buNone/>
            </a:pPr>
            <a:r>
              <a:rPr lang="en-US" smtClean="0"/>
              <a:t>	and wheezing</a:t>
            </a:r>
          </a:p>
          <a:p>
            <a:pPr lvl="2" eaLnBrk="1" hangingPunct="1">
              <a:buFont typeface="Wingdings" pitchFamily="2" charset="2"/>
              <a:buNone/>
            </a:pPr>
            <a:endParaRPr lang="en-US" smtClean="0"/>
          </a:p>
        </p:txBody>
      </p:sp>
      <p:pic>
        <p:nvPicPr>
          <p:cNvPr id="41989" name="Picture 4" descr="fig1"/>
          <p:cNvPicPr>
            <a:picLocks noChangeAspect="1" noChangeArrowheads="1"/>
          </p:cNvPicPr>
          <p:nvPr/>
        </p:nvPicPr>
        <p:blipFill>
          <a:blip r:embed="rId3" cstate="print"/>
          <a:srcRect/>
          <a:stretch>
            <a:fillRect/>
          </a:stretch>
        </p:blipFill>
        <p:spPr bwMode="auto">
          <a:xfrm>
            <a:off x="6874089" y="2667000"/>
            <a:ext cx="2269911" cy="2706688"/>
          </a:xfrm>
          <a:prstGeom prst="rect">
            <a:avLst/>
          </a:prstGeom>
          <a:noFill/>
          <a:ln w="9525">
            <a:noFill/>
            <a:miter lim="800000"/>
            <a:headEnd/>
            <a:tailEnd/>
          </a:ln>
        </p:spPr>
      </p:pic>
      <p:sp>
        <p:nvSpPr>
          <p:cNvPr id="41990" name="Text Box 5"/>
          <p:cNvSpPr txBox="1">
            <a:spLocks noChangeArrowheads="1"/>
          </p:cNvSpPr>
          <p:nvPr/>
        </p:nvSpPr>
        <p:spPr bwMode="auto">
          <a:xfrm>
            <a:off x="7004756" y="5300664"/>
            <a:ext cx="2139244" cy="396875"/>
          </a:xfrm>
          <a:prstGeom prst="rect">
            <a:avLst/>
          </a:prstGeom>
          <a:noFill/>
          <a:ln w="12700">
            <a:noFill/>
            <a:miter lim="800000"/>
            <a:headEnd/>
            <a:tailEnd/>
          </a:ln>
        </p:spPr>
        <p:txBody>
          <a:bodyPr>
            <a:spAutoFit/>
          </a:bodyPr>
          <a:lstStyle/>
          <a:p>
            <a:pPr>
              <a:spcBef>
                <a:spcPct val="50000"/>
              </a:spcBef>
            </a:pPr>
            <a:r>
              <a:rPr lang="en-US" sz="1000" b="0" i="1"/>
              <a:t>ehp.niehs.nih.gov/members/2003/6177/6177.html</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7_23"/>
          <p:cNvPicPr>
            <a:picLocks noChangeAspect="1" noChangeArrowheads="1"/>
          </p:cNvPicPr>
          <p:nvPr/>
        </p:nvPicPr>
        <p:blipFill>
          <a:blip r:embed="rId2" cstate="print"/>
          <a:srcRect b="4462"/>
          <a:stretch>
            <a:fillRect/>
          </a:stretch>
        </p:blipFill>
        <p:spPr bwMode="auto">
          <a:xfrm>
            <a:off x="609600" y="0"/>
            <a:ext cx="7772400" cy="6864350"/>
          </a:xfrm>
          <a:prstGeom prst="rect">
            <a:avLst/>
          </a:prstGeom>
          <a:noFill/>
          <a:ln w="9525">
            <a:noFill/>
            <a:miter lim="800000"/>
            <a:headEnd/>
            <a:tailEnd/>
          </a:ln>
        </p:spPr>
      </p:pic>
      <p:sp>
        <p:nvSpPr>
          <p:cNvPr id="6" name="Oval 5"/>
          <p:cNvSpPr/>
          <p:nvPr/>
        </p:nvSpPr>
        <p:spPr>
          <a:xfrm>
            <a:off x="6477000" y="4953000"/>
            <a:ext cx="2286000" cy="1219200"/>
          </a:xfrm>
          <a:prstGeom prst="ellipse">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Oval 4"/>
          <p:cNvSpPr/>
          <p:nvPr/>
        </p:nvSpPr>
        <p:spPr>
          <a:xfrm>
            <a:off x="152400" y="2133600"/>
            <a:ext cx="2286000" cy="1219200"/>
          </a:xfrm>
          <a:prstGeom prst="ellipse">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Environmental</a:t>
            </a:r>
            <a:r>
              <a:rPr lang="nl-BE" dirty="0" smtClean="0"/>
              <a:t> </a:t>
            </a:r>
            <a:r>
              <a:rPr lang="nl-BE" dirty="0" err="1" smtClean="0"/>
              <a:t>Tabacco</a:t>
            </a:r>
            <a:r>
              <a:rPr lang="nl-BE" dirty="0" smtClean="0"/>
              <a:t> </a:t>
            </a:r>
            <a:r>
              <a:rPr lang="nl-BE" dirty="0" err="1" smtClean="0"/>
              <a:t>smoke</a:t>
            </a:r>
            <a:endParaRPr lang="nl-BE" dirty="0"/>
          </a:p>
        </p:txBody>
      </p:sp>
      <p:pic>
        <p:nvPicPr>
          <p:cNvPr id="4" name="Picture 3"/>
          <p:cNvPicPr/>
          <p:nvPr/>
        </p:nvPicPr>
        <p:blipFill>
          <a:blip r:embed="rId2" cstate="print"/>
          <a:srcRect/>
          <a:stretch>
            <a:fillRect/>
          </a:stretch>
        </p:blipFill>
        <p:spPr bwMode="auto">
          <a:xfrm>
            <a:off x="4191000" y="1981200"/>
            <a:ext cx="4419600" cy="3697986"/>
          </a:xfrm>
          <a:prstGeom prst="rect">
            <a:avLst/>
          </a:prstGeom>
          <a:noFill/>
          <a:ln w="9525">
            <a:noFill/>
            <a:miter lim="800000"/>
            <a:headEnd/>
            <a:tailEnd/>
          </a:ln>
        </p:spPr>
      </p:pic>
      <p:pic>
        <p:nvPicPr>
          <p:cNvPr id="5" name="Picture 2" descr="http://s3.amazonaws.com/rapgenius/smoke-image.jpg"/>
          <p:cNvPicPr>
            <a:picLocks noChangeAspect="1" noChangeArrowheads="1"/>
          </p:cNvPicPr>
          <p:nvPr/>
        </p:nvPicPr>
        <p:blipFill>
          <a:blip r:embed="rId3" cstate="print"/>
          <a:srcRect/>
          <a:stretch>
            <a:fillRect/>
          </a:stretch>
        </p:blipFill>
        <p:spPr bwMode="auto">
          <a:xfrm>
            <a:off x="609600" y="2209800"/>
            <a:ext cx="3048000" cy="18288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685800" y="685800"/>
            <a:ext cx="8001000" cy="4038600"/>
          </a:xfrm>
          <a:prstGeom prst="rect">
            <a:avLst/>
          </a:prstGeom>
          <a:noFill/>
          <a:ln w="9525">
            <a:noFill/>
            <a:miter lim="800000"/>
            <a:headEnd/>
            <a:tailEnd/>
          </a:ln>
          <a:effectLst/>
        </p:spPr>
        <p:txBody>
          <a:bodyPr>
            <a:prstTxWarp prst="textNoShape">
              <a:avLst/>
            </a:prstTxWarp>
          </a:bodyPr>
          <a:lstStyle/>
          <a:p>
            <a:pPr marL="455613" indent="-455613" eaLnBrk="1" hangingPunct="1">
              <a:lnSpc>
                <a:spcPct val="90000"/>
              </a:lnSpc>
              <a:buFont typeface="Wingdings" pitchFamily="2" charset="2"/>
              <a:buChar char="§"/>
            </a:pPr>
            <a:r>
              <a:rPr lang="en-US" sz="2400" dirty="0"/>
              <a:t>Mainstream smoke</a:t>
            </a:r>
          </a:p>
          <a:p>
            <a:pPr marL="455613" indent="-455613" eaLnBrk="1" hangingPunct="1">
              <a:lnSpc>
                <a:spcPct val="90000"/>
              </a:lnSpc>
            </a:pPr>
            <a:r>
              <a:rPr lang="en-US" sz="2400" dirty="0"/>
              <a:t>	</a:t>
            </a:r>
            <a:r>
              <a:rPr lang="en-US" sz="2400" dirty="0" smtClean="0"/>
              <a:t>Exhaled smoke</a:t>
            </a:r>
            <a:endParaRPr lang="en-US" sz="2400" dirty="0"/>
          </a:p>
          <a:p>
            <a:pPr marL="455613" indent="-455613" eaLnBrk="1" hangingPunct="1">
              <a:lnSpc>
                <a:spcPct val="90000"/>
              </a:lnSpc>
              <a:buFont typeface="Wingdings" pitchFamily="2" charset="2"/>
              <a:buChar char="§"/>
            </a:pPr>
            <a:endParaRPr lang="en-US" sz="2400" dirty="0"/>
          </a:p>
          <a:p>
            <a:pPr marL="455613" indent="-455613" eaLnBrk="1" hangingPunct="1">
              <a:lnSpc>
                <a:spcPct val="90000"/>
              </a:lnSpc>
              <a:buFont typeface="Wingdings" pitchFamily="2" charset="2"/>
              <a:buChar char="§"/>
            </a:pPr>
            <a:r>
              <a:rPr lang="en-US" sz="2400" dirty="0" err="1"/>
              <a:t>Sidestream</a:t>
            </a:r>
            <a:r>
              <a:rPr lang="en-US" sz="2400" dirty="0"/>
              <a:t> smoke</a:t>
            </a:r>
          </a:p>
          <a:p>
            <a:pPr marL="455613" indent="-455613" eaLnBrk="1" hangingPunct="1">
              <a:lnSpc>
                <a:spcPct val="90000"/>
              </a:lnSpc>
            </a:pPr>
            <a:r>
              <a:rPr lang="en-US" sz="2400" dirty="0"/>
              <a:t>	</a:t>
            </a:r>
            <a:r>
              <a:rPr lang="en-US" sz="2400" dirty="0" smtClean="0"/>
              <a:t>Emitted </a:t>
            </a:r>
            <a:r>
              <a:rPr lang="en-US" sz="2400" dirty="0"/>
              <a:t>from burning cigarette</a:t>
            </a:r>
          </a:p>
          <a:p>
            <a:pPr marL="455613" indent="-455613" eaLnBrk="1" hangingPunct="1">
              <a:lnSpc>
                <a:spcPct val="90000"/>
              </a:lnSpc>
              <a:buFont typeface="Wingdings" pitchFamily="2" charset="2"/>
              <a:buChar char="§"/>
            </a:pPr>
            <a:endParaRPr lang="en-US" sz="2400" dirty="0"/>
          </a:p>
          <a:p>
            <a:pPr marL="455613" indent="-455613" eaLnBrk="1" hangingPunct="1">
              <a:lnSpc>
                <a:spcPct val="90000"/>
              </a:lnSpc>
              <a:buFont typeface="Wingdings" pitchFamily="2" charset="2"/>
              <a:buChar char="§"/>
            </a:pPr>
            <a:r>
              <a:rPr lang="en-US" sz="2400" dirty="0"/>
              <a:t>Environmental tobacco smoke (ETS) = second-hand smoke</a:t>
            </a:r>
          </a:p>
          <a:p>
            <a:pPr marL="455613" indent="-455613" eaLnBrk="1" hangingPunct="1">
              <a:lnSpc>
                <a:spcPct val="90000"/>
              </a:lnSpc>
            </a:pPr>
            <a:r>
              <a:rPr lang="en-US" sz="2400" dirty="0"/>
              <a:t>	</a:t>
            </a:r>
            <a:r>
              <a:rPr lang="en-US" sz="2400" dirty="0" smtClean="0"/>
              <a:t>Combination </a:t>
            </a:r>
            <a:r>
              <a:rPr lang="en-US" sz="2400" dirty="0"/>
              <a:t>of mainstream and </a:t>
            </a:r>
            <a:r>
              <a:rPr lang="en-US" sz="2400" dirty="0" err="1"/>
              <a:t>sidestream</a:t>
            </a:r>
            <a:r>
              <a:rPr lang="en-US" sz="2400" dirty="0"/>
              <a:t> smoke. Contains more than 4000 particle components and gases, over 50 of which are known carcinogens. ETS may cause 17% of lung cancers of nonsmokers.</a:t>
            </a:r>
          </a:p>
          <a:p>
            <a:pPr marL="455613" indent="-455613" eaLnBrk="1" hangingPunct="1">
              <a:lnSpc>
                <a:spcPct val="90000"/>
              </a:lnSpc>
              <a:buFont typeface="Wingdings" pitchFamily="2" charset="2"/>
              <a:buChar char="§"/>
            </a:pPr>
            <a:endParaRPr lang="en-US" sz="2400" dirty="0"/>
          </a:p>
          <a:p>
            <a:pPr marL="455613" indent="-455613" eaLnBrk="1" hangingPunct="1">
              <a:lnSpc>
                <a:spcPct val="90000"/>
              </a:lnSpc>
              <a:buFont typeface="Wingdings" pitchFamily="2" charset="2"/>
              <a:buChar char="§"/>
            </a:pPr>
            <a:r>
              <a:rPr lang="en-US" sz="2400" dirty="0"/>
              <a:t>Concentrations</a:t>
            </a:r>
          </a:p>
          <a:p>
            <a:pPr marL="455613" indent="-455613" eaLnBrk="1" hangingPunct="1">
              <a:lnSpc>
                <a:spcPct val="90000"/>
              </a:lnSpc>
            </a:pPr>
            <a:r>
              <a:rPr lang="en-US" sz="2400" dirty="0"/>
              <a:t>	One pack of cigarettes ≈ 20 </a:t>
            </a:r>
            <a:r>
              <a:rPr lang="en-US" sz="2400" dirty="0">
                <a:latin typeface="Symbol" charset="2"/>
              </a:rPr>
              <a:t>m</a:t>
            </a:r>
            <a:r>
              <a:rPr lang="en-US" sz="2400" dirty="0"/>
              <a:t>g m</a:t>
            </a:r>
            <a:r>
              <a:rPr lang="en-US" sz="2400" baseline="30000" dirty="0"/>
              <a:t>-3</a:t>
            </a:r>
            <a:r>
              <a:rPr lang="en-US" sz="2400" dirty="0"/>
              <a:t> of particles in room over 24 hours. Near smoker, concentrations 500-1000 </a:t>
            </a:r>
            <a:r>
              <a:rPr lang="en-US" sz="2400" dirty="0">
                <a:latin typeface="Symbol" charset="2"/>
              </a:rPr>
              <a:t>m</a:t>
            </a:r>
            <a:r>
              <a:rPr lang="en-US" sz="2400" dirty="0"/>
              <a:t>g m</a:t>
            </a:r>
            <a:r>
              <a:rPr lang="en-US" sz="2400" baseline="30000" dirty="0"/>
              <a:t>-3</a:t>
            </a:r>
            <a:r>
              <a:rPr lang="en-US" sz="2400" dirty="0"/>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p:cNvPicPr>
            <a:picLocks noChangeAspect="1" noChangeArrowheads="1"/>
          </p:cNvPicPr>
          <p:nvPr/>
        </p:nvPicPr>
        <p:blipFill>
          <a:blip r:embed="rId2" cstate="print"/>
          <a:srcRect/>
          <a:stretch>
            <a:fillRect/>
          </a:stretch>
        </p:blipFill>
        <p:spPr bwMode="auto">
          <a:xfrm>
            <a:off x="323763" y="1447800"/>
            <a:ext cx="8820237" cy="3990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7_23"/>
          <p:cNvPicPr>
            <a:picLocks noChangeAspect="1" noChangeArrowheads="1"/>
          </p:cNvPicPr>
          <p:nvPr/>
        </p:nvPicPr>
        <p:blipFill>
          <a:blip r:embed="rId2" cstate="print"/>
          <a:srcRect b="4462"/>
          <a:stretch>
            <a:fillRect/>
          </a:stretch>
        </p:blipFill>
        <p:spPr bwMode="auto">
          <a:xfrm>
            <a:off x="609600" y="0"/>
            <a:ext cx="7772400" cy="6864350"/>
          </a:xfrm>
          <a:prstGeom prst="rect">
            <a:avLst/>
          </a:prstGeom>
          <a:noFill/>
          <a:ln w="9525">
            <a:noFill/>
            <a:miter lim="800000"/>
            <a:headEnd/>
            <a:tailEnd/>
          </a:ln>
        </p:spPr>
      </p:pic>
      <p:sp>
        <p:nvSpPr>
          <p:cNvPr id="5" name="Oval 4"/>
          <p:cNvSpPr/>
          <p:nvPr/>
        </p:nvSpPr>
        <p:spPr>
          <a:xfrm>
            <a:off x="1981200" y="5943600"/>
            <a:ext cx="2286000" cy="1219200"/>
          </a:xfrm>
          <a:prstGeom prst="ellipse">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pPr>
              <a:defRPr/>
            </a:pPr>
            <a:fld id="{D51403FA-4380-435A-A011-BDE9C6525DE9}" type="slidenum">
              <a:rPr lang="en-GB"/>
              <a:pPr>
                <a:defRPr/>
              </a:pPr>
              <a:t>47</a:t>
            </a:fld>
            <a:endParaRPr lang="en-GB"/>
          </a:p>
        </p:txBody>
      </p:sp>
      <p:sp>
        <p:nvSpPr>
          <p:cNvPr id="908290" name="Rectangle 2"/>
          <p:cNvSpPr>
            <a:spLocks noGrp="1" noChangeArrowheads="1"/>
          </p:cNvSpPr>
          <p:nvPr>
            <p:ph type="title"/>
          </p:nvPr>
        </p:nvSpPr>
        <p:spPr bwMode="auto">
          <a:xfrm>
            <a:off x="1243190" y="633414"/>
            <a:ext cx="6465711" cy="966787"/>
          </a:xfrm>
          <a:ln cap="flat" algn="ctr">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smtClean="0">
                <a:solidFill>
                  <a:schemeClr val="tx1"/>
                </a:solidFill>
              </a:rPr>
              <a:t>RADON</a:t>
            </a:r>
          </a:p>
        </p:txBody>
      </p:sp>
      <p:sp>
        <p:nvSpPr>
          <p:cNvPr id="17412" name="Rectangle 3"/>
          <p:cNvSpPr>
            <a:spLocks noGrp="1" noChangeArrowheads="1"/>
          </p:cNvSpPr>
          <p:nvPr>
            <p:ph type="body" idx="1"/>
          </p:nvPr>
        </p:nvSpPr>
        <p:spPr>
          <a:xfrm>
            <a:off x="283634" y="1447800"/>
            <a:ext cx="8604956" cy="5157788"/>
          </a:xfrm>
        </p:spPr>
        <p:txBody>
          <a:bodyPr/>
          <a:lstStyle/>
          <a:p>
            <a:pPr eaLnBrk="1" hangingPunct="1">
              <a:lnSpc>
                <a:spcPct val="90000"/>
              </a:lnSpc>
            </a:pPr>
            <a:r>
              <a:rPr lang="en-US" sz="2000" smtClean="0"/>
              <a:t>Radon 222 is a radioactive gas released from soil and rocks during natural decay of Uranium and Thorium</a:t>
            </a:r>
          </a:p>
          <a:p>
            <a:pPr eaLnBrk="1" hangingPunct="1">
              <a:lnSpc>
                <a:spcPct val="90000"/>
              </a:lnSpc>
            </a:pPr>
            <a:endParaRPr lang="en-US" sz="2000" smtClean="0"/>
          </a:p>
          <a:p>
            <a:pPr eaLnBrk="1" hangingPunct="1">
              <a:lnSpc>
                <a:spcPct val="90000"/>
              </a:lnSpc>
            </a:pPr>
            <a:r>
              <a:rPr lang="en-US" sz="2000" smtClean="0"/>
              <a:t>Considered second leading cause of lung cancer, may enhance risk of cancer in smokers</a:t>
            </a:r>
          </a:p>
          <a:p>
            <a:pPr eaLnBrk="1" hangingPunct="1">
              <a:lnSpc>
                <a:spcPct val="90000"/>
              </a:lnSpc>
            </a:pPr>
            <a:endParaRPr lang="en-US" sz="2000" smtClean="0"/>
          </a:p>
          <a:p>
            <a:pPr eaLnBrk="1" hangingPunct="1">
              <a:lnSpc>
                <a:spcPct val="90000"/>
              </a:lnSpc>
            </a:pPr>
            <a:r>
              <a:rPr lang="en-US" sz="2000" smtClean="0"/>
              <a:t>Geology of the area can predict potential high levels in soil and water</a:t>
            </a:r>
          </a:p>
          <a:p>
            <a:pPr eaLnBrk="1" hangingPunct="1">
              <a:lnSpc>
                <a:spcPct val="90000"/>
              </a:lnSpc>
            </a:pPr>
            <a:endParaRPr lang="en-US" sz="2000" smtClean="0"/>
          </a:p>
          <a:p>
            <a:pPr eaLnBrk="1" hangingPunct="1">
              <a:lnSpc>
                <a:spcPct val="90000"/>
              </a:lnSpc>
            </a:pPr>
            <a:r>
              <a:rPr lang="en-US" sz="2000" smtClean="0"/>
              <a:t>Radon concentrations indoors depend on construction aspects: building materials; cracks or pores in concrete floor and walls; floor-wall joints; loose pipe penetration; air pressure of a house lower than the surrounding soil, and others</a:t>
            </a:r>
          </a:p>
          <a:p>
            <a:pPr eaLnBrk="1" hangingPunct="1">
              <a:lnSpc>
                <a:spcPct val="90000"/>
              </a:lnSpc>
            </a:pPr>
            <a:endParaRPr lang="en-US" sz="2000" smtClean="0"/>
          </a:p>
          <a:p>
            <a:pPr eaLnBrk="1" hangingPunct="1">
              <a:lnSpc>
                <a:spcPct val="90000"/>
              </a:lnSpc>
            </a:pPr>
            <a:r>
              <a:rPr lang="en-US" sz="2000" smtClean="0"/>
              <a:t>Highest level in basements and ground floor</a:t>
            </a:r>
          </a:p>
          <a:p>
            <a:pPr eaLnBrk="1" hangingPunct="1">
              <a:lnSpc>
                <a:spcPct val="90000"/>
              </a:lnSpc>
            </a:pPr>
            <a:endParaRPr lang="en-US" sz="2000" smtClean="0"/>
          </a:p>
          <a:p>
            <a:pPr eaLnBrk="1" hangingPunct="1">
              <a:lnSpc>
                <a:spcPct val="90000"/>
              </a:lnSpc>
            </a:pPr>
            <a:r>
              <a:rPr lang="en-US" sz="2000" smtClean="0"/>
              <a:t>Exposure can also be from water vapor during showering, cooking</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ot7e_fig_25_05"/>
          <p:cNvPicPr>
            <a:picLocks noChangeAspect="1" noChangeArrowheads="1"/>
          </p:cNvPicPr>
          <p:nvPr/>
        </p:nvPicPr>
        <p:blipFill>
          <a:blip r:embed="rId2" cstate="print"/>
          <a:srcRect/>
          <a:stretch>
            <a:fillRect/>
          </a:stretch>
        </p:blipFill>
        <p:spPr bwMode="auto">
          <a:xfrm>
            <a:off x="152400" y="1981200"/>
            <a:ext cx="3568783" cy="4495800"/>
          </a:xfrm>
          <a:prstGeom prst="rect">
            <a:avLst/>
          </a:prstGeom>
          <a:noFill/>
          <a:ln w="9525">
            <a:noFill/>
            <a:miter lim="800000"/>
            <a:headEnd/>
            <a:tailEnd/>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24400" y="304800"/>
            <a:ext cx="3644205" cy="586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defRPr/>
            </a:pPr>
            <a:fld id="{1EB20F5C-87FD-4F6E-899A-2D213EF0BDA8}" type="slidenum">
              <a:rPr lang="en-GB"/>
              <a:pPr>
                <a:defRPr/>
              </a:pPr>
              <a:t>49</a:t>
            </a:fld>
            <a:endParaRPr lang="en-GB"/>
          </a:p>
        </p:txBody>
      </p:sp>
      <p:sp>
        <p:nvSpPr>
          <p:cNvPr id="877572" name="Rectangle 4"/>
          <p:cNvSpPr>
            <a:spLocks noGrp="1" noChangeArrowheads="1"/>
          </p:cNvSpPr>
          <p:nvPr>
            <p:ph type="title"/>
          </p:nvPr>
        </p:nvSpPr>
        <p:spPr bwMode="auto">
          <a:xfrm>
            <a:off x="541867" y="609600"/>
            <a:ext cx="8060267" cy="990600"/>
          </a:xfrm>
          <a:ln cap="flat" algn="ctr">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smtClean="0">
                <a:solidFill>
                  <a:schemeClr val="tx1"/>
                </a:solidFill>
              </a:rPr>
              <a:t>IONIZING RADIATION</a:t>
            </a:r>
          </a:p>
        </p:txBody>
      </p:sp>
      <p:sp>
        <p:nvSpPr>
          <p:cNvPr id="6148" name="Rectangle 6"/>
          <p:cNvSpPr>
            <a:spLocks noGrp="1" noChangeArrowheads="1"/>
          </p:cNvSpPr>
          <p:nvPr>
            <p:ph type="body" sz="half" idx="2"/>
          </p:nvPr>
        </p:nvSpPr>
        <p:spPr>
          <a:xfrm>
            <a:off x="4707467" y="1295400"/>
            <a:ext cx="4470400" cy="5334000"/>
          </a:xfrm>
        </p:spPr>
        <p:txBody>
          <a:bodyPr>
            <a:normAutofit fontScale="92500"/>
          </a:bodyPr>
          <a:lstStyle/>
          <a:p>
            <a:pPr eaLnBrk="1" hangingPunct="1">
              <a:lnSpc>
                <a:spcPct val="90000"/>
              </a:lnSpc>
              <a:buFont typeface="Wingdings" pitchFamily="2" charset="2"/>
              <a:buNone/>
            </a:pPr>
            <a:r>
              <a:rPr lang="en-GB" smtClean="0"/>
              <a:t>Electromagnetic radiation:</a:t>
            </a:r>
          </a:p>
          <a:p>
            <a:pPr eaLnBrk="1" hangingPunct="1">
              <a:lnSpc>
                <a:spcPct val="90000"/>
              </a:lnSpc>
            </a:pPr>
            <a:r>
              <a:rPr lang="en-US" sz="2400" smtClean="0"/>
              <a:t>X-rays (photons, no mass, no charge)</a:t>
            </a:r>
          </a:p>
          <a:p>
            <a:pPr eaLnBrk="1" hangingPunct="1">
              <a:lnSpc>
                <a:spcPct val="90000"/>
              </a:lnSpc>
            </a:pPr>
            <a:r>
              <a:rPr lang="en-US" sz="2400" smtClean="0"/>
              <a:t>Gamma rays (photons, no mass, no charge)</a:t>
            </a:r>
          </a:p>
          <a:p>
            <a:pPr eaLnBrk="1" hangingPunct="1">
              <a:lnSpc>
                <a:spcPct val="90000"/>
              </a:lnSpc>
              <a:buFont typeface="Wingdings" pitchFamily="2" charset="2"/>
              <a:buNone/>
            </a:pPr>
            <a:endParaRPr lang="en-US" smtClean="0"/>
          </a:p>
          <a:p>
            <a:pPr eaLnBrk="1" hangingPunct="1">
              <a:lnSpc>
                <a:spcPct val="90000"/>
              </a:lnSpc>
              <a:buFont typeface="Wingdings" pitchFamily="2" charset="2"/>
              <a:buNone/>
            </a:pPr>
            <a:r>
              <a:rPr lang="en-US" smtClean="0"/>
              <a:t>Particulated radiation:</a:t>
            </a:r>
          </a:p>
          <a:p>
            <a:pPr eaLnBrk="1" hangingPunct="1">
              <a:lnSpc>
                <a:spcPct val="90000"/>
              </a:lnSpc>
            </a:pPr>
            <a:r>
              <a:rPr lang="en-US" sz="2400" smtClean="0"/>
              <a:t>alpha radiation (two protons and two neutrons; positive charge) </a:t>
            </a:r>
          </a:p>
          <a:p>
            <a:pPr eaLnBrk="1" hangingPunct="1">
              <a:lnSpc>
                <a:spcPct val="90000"/>
              </a:lnSpc>
            </a:pPr>
            <a:r>
              <a:rPr lang="en-US" sz="2400" smtClean="0"/>
              <a:t>beta radiation (essentially electrons; negative charge)</a:t>
            </a:r>
          </a:p>
          <a:p>
            <a:pPr eaLnBrk="1" hangingPunct="1">
              <a:lnSpc>
                <a:spcPct val="90000"/>
              </a:lnSpc>
            </a:pPr>
            <a:r>
              <a:rPr lang="en-GB" sz="2400" smtClean="0"/>
              <a:t>neutrons (no electrically charged)</a:t>
            </a:r>
            <a:endParaRPr lang="en-US" sz="2400" smtClean="0"/>
          </a:p>
          <a:p>
            <a:pPr eaLnBrk="1" hangingPunct="1">
              <a:lnSpc>
                <a:spcPct val="90000"/>
              </a:lnSpc>
            </a:pPr>
            <a:endParaRPr lang="en-US" sz="2400" smtClean="0"/>
          </a:p>
        </p:txBody>
      </p:sp>
      <p:pic>
        <p:nvPicPr>
          <p:cNvPr id="6149" name="Picture 11" descr="Pie Chart of Sources of Radiation Exposure in the United States"/>
          <p:cNvPicPr>
            <a:picLocks noChangeAspect="1" noChangeArrowheads="1"/>
          </p:cNvPicPr>
          <p:nvPr/>
        </p:nvPicPr>
        <p:blipFill>
          <a:blip r:embed="rId3" cstate="print"/>
          <a:srcRect/>
          <a:stretch>
            <a:fillRect/>
          </a:stretch>
        </p:blipFill>
        <p:spPr bwMode="auto">
          <a:xfrm>
            <a:off x="304801" y="2133600"/>
            <a:ext cx="4207933" cy="2933700"/>
          </a:xfrm>
          <a:prstGeom prst="rect">
            <a:avLst/>
          </a:prstGeom>
          <a:noFill/>
          <a:ln w="9525">
            <a:noFill/>
            <a:miter lim="800000"/>
            <a:headEnd/>
            <a:tailEnd/>
          </a:ln>
        </p:spPr>
      </p:pic>
      <p:sp>
        <p:nvSpPr>
          <p:cNvPr id="6150" name="Rectangle 12"/>
          <p:cNvSpPr>
            <a:spLocks noChangeArrowheads="1"/>
          </p:cNvSpPr>
          <p:nvPr/>
        </p:nvSpPr>
        <p:spPr bwMode="auto">
          <a:xfrm>
            <a:off x="1794933" y="5351464"/>
            <a:ext cx="712054" cy="246221"/>
          </a:xfrm>
          <a:prstGeom prst="rect">
            <a:avLst/>
          </a:prstGeom>
          <a:noFill/>
          <a:ln w="12700">
            <a:noFill/>
            <a:miter lim="800000"/>
            <a:headEnd/>
            <a:tailEnd/>
          </a:ln>
        </p:spPr>
        <p:txBody>
          <a:bodyPr wrap="none">
            <a:spAutoFit/>
          </a:bodyPr>
          <a:lstStyle/>
          <a:p>
            <a:r>
              <a:rPr lang="en-US" sz="1000" b="0" i="1">
                <a:latin typeface="Arial" charset="0"/>
              </a:rPr>
              <a:t>U.S NRC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p:cNvSpPr>
            <a:spLocks noGrp="1" noChangeArrowheads="1"/>
          </p:cNvSpPr>
          <p:nvPr>
            <p:ph type="title"/>
          </p:nvPr>
        </p:nvSpPr>
        <p:spPr bwMode="auto">
          <a:xfrm>
            <a:off x="220133" y="836614"/>
            <a:ext cx="8923867" cy="1152525"/>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mtClean="0"/>
              <a:t>ADVERSE HEALTH EFFECTS OF AIR POLLUTANTS</a:t>
            </a:r>
          </a:p>
        </p:txBody>
      </p:sp>
      <p:sp>
        <p:nvSpPr>
          <p:cNvPr id="746499" name="Rectangle 3"/>
          <p:cNvSpPr>
            <a:spLocks noGrp="1" noChangeArrowheads="1"/>
          </p:cNvSpPr>
          <p:nvPr>
            <p:ph type="body" idx="1"/>
          </p:nvPr>
        </p:nvSpPr>
        <p:spPr>
          <a:xfrm>
            <a:off x="924278" y="1773238"/>
            <a:ext cx="7683500" cy="4608512"/>
          </a:xfrm>
        </p:spPr>
        <p:txBody>
          <a:bodyPr/>
          <a:lstStyle/>
          <a:p>
            <a:pPr eaLnBrk="1" hangingPunct="1">
              <a:lnSpc>
                <a:spcPct val="90000"/>
              </a:lnSpc>
              <a:buFont typeface="Wingdings" pitchFamily="2" charset="2"/>
              <a:buNone/>
              <a:defRPr/>
            </a:pPr>
            <a:r>
              <a:rPr lang="en-US" sz="2800" b="1" smtClean="0">
                <a:solidFill>
                  <a:srgbClr val="000099"/>
                </a:solidFill>
              </a:rPr>
              <a:t>Acute:</a:t>
            </a:r>
          </a:p>
          <a:p>
            <a:pPr eaLnBrk="1" hangingPunct="1">
              <a:lnSpc>
                <a:spcPct val="90000"/>
              </a:lnSpc>
              <a:buFont typeface="Wingdings" pitchFamily="2" charset="2"/>
              <a:buNone/>
              <a:defRPr/>
            </a:pPr>
            <a:endParaRPr lang="en-US" sz="2000" b="1" smtClean="0">
              <a:solidFill>
                <a:schemeClr val="accent1"/>
              </a:solidFill>
            </a:endParaRPr>
          </a:p>
          <a:p>
            <a:pPr eaLnBrk="1" hangingPunct="1">
              <a:lnSpc>
                <a:spcPct val="90000"/>
              </a:lnSpc>
              <a:buFont typeface="Wingdings" pitchFamily="2" charset="2"/>
              <a:buChar char="v"/>
              <a:defRPr/>
            </a:pPr>
            <a:r>
              <a:rPr lang="en-US" sz="2400" smtClean="0">
                <a:effectLst/>
              </a:rPr>
              <a:t>Irritation of the mucous membranes (eyes, nose, throat)</a:t>
            </a:r>
          </a:p>
          <a:p>
            <a:pPr eaLnBrk="1" hangingPunct="1">
              <a:lnSpc>
                <a:spcPct val="90000"/>
              </a:lnSpc>
              <a:buFont typeface="Wingdings" pitchFamily="2" charset="2"/>
              <a:buNone/>
              <a:defRPr/>
            </a:pPr>
            <a:endParaRPr lang="en-US" sz="800" smtClean="0">
              <a:effectLst/>
            </a:endParaRPr>
          </a:p>
          <a:p>
            <a:pPr eaLnBrk="1" hangingPunct="1">
              <a:lnSpc>
                <a:spcPct val="90000"/>
              </a:lnSpc>
              <a:buFont typeface="Wingdings" pitchFamily="2" charset="2"/>
              <a:buChar char="v"/>
              <a:defRPr/>
            </a:pPr>
            <a:r>
              <a:rPr lang="en-US" sz="2400" smtClean="0">
                <a:effectLst/>
              </a:rPr>
              <a:t>Cough, wheeze, chest tightness</a:t>
            </a:r>
          </a:p>
          <a:p>
            <a:pPr eaLnBrk="1" hangingPunct="1">
              <a:lnSpc>
                <a:spcPct val="90000"/>
              </a:lnSpc>
              <a:buFont typeface="Wingdings" pitchFamily="2" charset="2"/>
              <a:buNone/>
              <a:defRPr/>
            </a:pPr>
            <a:endParaRPr lang="en-US" sz="800" smtClean="0">
              <a:effectLst/>
            </a:endParaRPr>
          </a:p>
          <a:p>
            <a:pPr eaLnBrk="1" hangingPunct="1">
              <a:lnSpc>
                <a:spcPct val="90000"/>
              </a:lnSpc>
              <a:buFont typeface="Wingdings" pitchFamily="2" charset="2"/>
              <a:buChar char="v"/>
              <a:defRPr/>
            </a:pPr>
            <a:r>
              <a:rPr lang="en-US" sz="2400" smtClean="0">
                <a:effectLst/>
              </a:rPr>
              <a:t>Increased airway responsiveness to allergens</a:t>
            </a:r>
          </a:p>
          <a:p>
            <a:pPr eaLnBrk="1" hangingPunct="1">
              <a:lnSpc>
                <a:spcPct val="90000"/>
              </a:lnSpc>
              <a:buFont typeface="Wingdings" pitchFamily="2" charset="2"/>
              <a:buNone/>
              <a:defRPr/>
            </a:pPr>
            <a:endParaRPr lang="en-US" sz="800" smtClean="0">
              <a:effectLst/>
            </a:endParaRPr>
          </a:p>
          <a:p>
            <a:pPr eaLnBrk="1" hangingPunct="1">
              <a:lnSpc>
                <a:spcPct val="90000"/>
              </a:lnSpc>
              <a:buFont typeface="Wingdings" pitchFamily="2" charset="2"/>
              <a:buChar char="v"/>
              <a:defRPr/>
            </a:pPr>
            <a:r>
              <a:rPr lang="en-US" sz="2400" smtClean="0">
                <a:effectLst/>
              </a:rPr>
              <a:t>Increased incidence of acute respiratory illness: </a:t>
            </a:r>
          </a:p>
          <a:p>
            <a:pPr lvl="1" eaLnBrk="1" hangingPunct="1">
              <a:lnSpc>
                <a:spcPct val="90000"/>
              </a:lnSpc>
              <a:buFont typeface="Wingdings" pitchFamily="2" charset="2"/>
              <a:buChar char="§"/>
              <a:defRPr/>
            </a:pPr>
            <a:r>
              <a:rPr lang="en-US" sz="2200" smtClean="0"/>
              <a:t>"cold", pneumonia, otitis media</a:t>
            </a:r>
          </a:p>
          <a:p>
            <a:pPr lvl="1" eaLnBrk="1" hangingPunct="1">
              <a:lnSpc>
                <a:spcPct val="90000"/>
              </a:lnSpc>
              <a:buFont typeface="Wingdings" pitchFamily="2" charset="2"/>
              <a:buChar char="v"/>
              <a:defRPr/>
            </a:pPr>
            <a:endParaRPr lang="en-US" sz="1000" smtClean="0"/>
          </a:p>
          <a:p>
            <a:pPr eaLnBrk="1" hangingPunct="1">
              <a:lnSpc>
                <a:spcPct val="90000"/>
              </a:lnSpc>
              <a:buFont typeface="Wingdings" pitchFamily="2" charset="2"/>
              <a:buChar char="v"/>
              <a:defRPr/>
            </a:pPr>
            <a:r>
              <a:rPr lang="en-US" sz="2400" smtClean="0">
                <a:effectLst/>
              </a:rPr>
              <a:t>Tracheobronchitis </a:t>
            </a:r>
          </a:p>
          <a:p>
            <a:pPr eaLnBrk="1" hangingPunct="1">
              <a:lnSpc>
                <a:spcPct val="90000"/>
              </a:lnSpc>
              <a:buFont typeface="Wingdings" pitchFamily="2" charset="2"/>
              <a:buNone/>
              <a:defRPr/>
            </a:pPr>
            <a:endParaRPr lang="en-US" sz="800" smtClean="0">
              <a:effectLst/>
            </a:endParaRPr>
          </a:p>
          <a:p>
            <a:pPr eaLnBrk="1" hangingPunct="1">
              <a:lnSpc>
                <a:spcPct val="90000"/>
              </a:lnSpc>
              <a:buFont typeface="Wingdings" pitchFamily="2" charset="2"/>
              <a:buChar char="v"/>
              <a:defRPr/>
            </a:pPr>
            <a:r>
              <a:rPr lang="en-US" sz="2400" smtClean="0">
                <a:effectLst/>
              </a:rPr>
              <a:t>Exacerbation of asthma</a:t>
            </a:r>
            <a:endParaRPr lang="en-US" sz="2400" i="1" smtClean="0">
              <a:solidFill>
                <a:schemeClr val="accent1"/>
              </a:solidFill>
              <a:effectLs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defRPr/>
            </a:pPr>
            <a:fld id="{DB098E6E-6700-4827-9F40-63BD69851996}" type="slidenum">
              <a:rPr lang="en-GB"/>
              <a:pPr>
                <a:defRPr/>
              </a:pPr>
              <a:t>50</a:t>
            </a:fld>
            <a:endParaRPr lang="en-GB"/>
          </a:p>
        </p:txBody>
      </p:sp>
      <p:sp>
        <p:nvSpPr>
          <p:cNvPr id="889860" name="Rectangle 4"/>
          <p:cNvSpPr>
            <a:spLocks noGrp="1" noChangeArrowheads="1"/>
          </p:cNvSpPr>
          <p:nvPr>
            <p:ph type="title"/>
          </p:nvPr>
        </p:nvSpPr>
        <p:spPr bwMode="auto">
          <a:xfrm>
            <a:off x="0" y="685800"/>
            <a:ext cx="9144000" cy="1219200"/>
          </a:xfrm>
          <a:ln cap="flat" algn="ctr">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mtClean="0">
                <a:solidFill>
                  <a:schemeClr val="tx1"/>
                </a:solidFill>
              </a:rPr>
              <a:t>PROTECTION FROM IONIZING RADIATION</a:t>
            </a:r>
          </a:p>
        </p:txBody>
      </p:sp>
      <p:sp>
        <p:nvSpPr>
          <p:cNvPr id="18436" name="Rectangle 6"/>
          <p:cNvSpPr>
            <a:spLocks noGrp="1" noChangeArrowheads="1"/>
          </p:cNvSpPr>
          <p:nvPr>
            <p:ph type="body" sz="half" idx="2"/>
          </p:nvPr>
        </p:nvSpPr>
        <p:spPr>
          <a:xfrm>
            <a:off x="4707467" y="1993900"/>
            <a:ext cx="4267200" cy="3568700"/>
          </a:xfrm>
        </p:spPr>
        <p:txBody>
          <a:bodyPr/>
          <a:lstStyle/>
          <a:p>
            <a:pPr eaLnBrk="1" hangingPunct="1"/>
            <a:r>
              <a:rPr lang="en-US" sz="2400" smtClean="0"/>
              <a:t>Time</a:t>
            </a:r>
          </a:p>
          <a:p>
            <a:pPr lvl="1" eaLnBrk="1" hangingPunct="1">
              <a:buFont typeface="Wingdings" pitchFamily="2" charset="2"/>
              <a:buChar char="§"/>
            </a:pPr>
            <a:r>
              <a:rPr lang="en-US" sz="2000" smtClean="0"/>
              <a:t>Decrease exposure time</a:t>
            </a:r>
          </a:p>
          <a:p>
            <a:pPr eaLnBrk="1" hangingPunct="1"/>
            <a:r>
              <a:rPr lang="en-US" sz="2400" smtClean="0"/>
              <a:t>Distance</a:t>
            </a:r>
          </a:p>
          <a:p>
            <a:pPr lvl="1" eaLnBrk="1" hangingPunct="1">
              <a:buFont typeface="Wingdings" pitchFamily="2" charset="2"/>
              <a:buChar char="§"/>
            </a:pPr>
            <a:r>
              <a:rPr lang="en-US" sz="2000" smtClean="0"/>
              <a:t>Increase distance from source</a:t>
            </a:r>
          </a:p>
          <a:p>
            <a:pPr eaLnBrk="1" hangingPunct="1"/>
            <a:r>
              <a:rPr lang="en-US" sz="2400" smtClean="0"/>
              <a:t>Shielding</a:t>
            </a:r>
          </a:p>
          <a:p>
            <a:pPr lvl="1" eaLnBrk="1" hangingPunct="1">
              <a:buFont typeface="Wingdings" pitchFamily="2" charset="2"/>
              <a:buChar char="§"/>
            </a:pPr>
            <a:r>
              <a:rPr lang="en-US" sz="2000" smtClean="0"/>
              <a:t>Introduce shielding</a:t>
            </a:r>
          </a:p>
          <a:p>
            <a:pPr eaLnBrk="1" hangingPunct="1"/>
            <a:r>
              <a:rPr lang="en-US" sz="2400" smtClean="0"/>
              <a:t>Develop norms and standards</a:t>
            </a:r>
          </a:p>
          <a:p>
            <a:pPr lvl="1" eaLnBrk="1" hangingPunct="1">
              <a:buFont typeface="Wingdings" pitchFamily="2" charset="2"/>
              <a:buChar char="§"/>
            </a:pPr>
            <a:r>
              <a:rPr lang="en-US" sz="2000" smtClean="0"/>
              <a:t>Inspection and enforcement</a:t>
            </a:r>
          </a:p>
        </p:txBody>
      </p:sp>
      <p:pic>
        <p:nvPicPr>
          <p:cNvPr id="18437" name="Picture 7" descr="EPA IR particles"/>
          <p:cNvPicPr>
            <a:picLocks noGrp="1" noChangeAspect="1" noChangeArrowheads="1"/>
          </p:cNvPicPr>
          <p:nvPr>
            <p:ph sz="half" idx="1"/>
          </p:nvPr>
        </p:nvPicPr>
        <p:blipFill>
          <a:blip r:embed="rId3" cstate="print"/>
          <a:srcRect/>
          <a:stretch>
            <a:fillRect/>
          </a:stretch>
        </p:blipFill>
        <p:spPr>
          <a:xfrm>
            <a:off x="416279" y="1900238"/>
            <a:ext cx="4155722" cy="3586162"/>
          </a:xfrm>
          <a:noFill/>
          <a:ln>
            <a:solidFill>
              <a:schemeClr val="tx1"/>
            </a:solidFill>
          </a:ln>
        </p:spPr>
      </p:pic>
      <p:sp>
        <p:nvSpPr>
          <p:cNvPr id="18438" name="Text Box 8"/>
          <p:cNvSpPr txBox="1">
            <a:spLocks noChangeArrowheads="1"/>
          </p:cNvSpPr>
          <p:nvPr/>
        </p:nvSpPr>
        <p:spPr bwMode="auto">
          <a:xfrm>
            <a:off x="508000" y="5562601"/>
            <a:ext cx="1490133" cy="244475"/>
          </a:xfrm>
          <a:prstGeom prst="rect">
            <a:avLst/>
          </a:prstGeom>
          <a:noFill/>
          <a:ln w="12700">
            <a:noFill/>
            <a:miter lim="800000"/>
            <a:headEnd/>
            <a:tailEnd/>
          </a:ln>
        </p:spPr>
        <p:txBody>
          <a:bodyPr>
            <a:spAutoFit/>
          </a:bodyPr>
          <a:lstStyle/>
          <a:p>
            <a:pPr>
              <a:spcBef>
                <a:spcPct val="50000"/>
              </a:spcBef>
            </a:pPr>
            <a:r>
              <a:rPr lang="en-GB" sz="1000" b="0" i="1">
                <a:latin typeface="Arial" charset="0"/>
              </a:rPr>
              <a:t>EPA</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Geology and Radon Gas</a:t>
            </a:r>
          </a:p>
        </p:txBody>
      </p:sp>
      <p:sp>
        <p:nvSpPr>
          <p:cNvPr id="19459" name="Rectangle 3"/>
          <p:cNvSpPr>
            <a:spLocks noGrp="1" noChangeArrowheads="1"/>
          </p:cNvSpPr>
          <p:nvPr>
            <p:ph type="body" idx="1"/>
          </p:nvPr>
        </p:nvSpPr>
        <p:spPr/>
        <p:txBody>
          <a:bodyPr/>
          <a:lstStyle/>
          <a:p>
            <a:pPr eaLnBrk="1" hangingPunct="1">
              <a:buNone/>
            </a:pPr>
            <a:r>
              <a:rPr lang="en-US" dirty="0" smtClean="0"/>
              <a:t>The concentration of radon gas that reaches the surface of the Earth and thus can enter our dwellings is </a:t>
            </a:r>
          </a:p>
          <a:p>
            <a:pPr lvl="1" eaLnBrk="1" hangingPunct="1"/>
            <a:r>
              <a:rPr lang="en-US" dirty="0" smtClean="0">
                <a:ea typeface="ＭＳ Ｐゴシック" charset="-128"/>
              </a:rPr>
              <a:t>Related to the concentration of radon in the rocks (generally granitic rock) and soil. </a:t>
            </a:r>
          </a:p>
          <a:p>
            <a:pPr lvl="1" eaLnBrk="1" hangingPunct="1"/>
            <a:r>
              <a:rPr lang="en-US" dirty="0" smtClean="0">
                <a:ea typeface="ＭＳ Ｐゴシック" charset="-128"/>
              </a:rPr>
              <a:t>Some regions in the United States contain bedrock with an above-average natural concentration of uranium.</a:t>
            </a:r>
          </a:p>
          <a:p>
            <a:pPr eaLnBrk="1" hangingPunct="1"/>
            <a:endParaRPr 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t="4446" r="3832"/>
          <a:stretch>
            <a:fillRect/>
          </a:stretch>
        </p:blipFill>
        <p:spPr bwMode="auto">
          <a:xfrm>
            <a:off x="0" y="0"/>
            <a:ext cx="5867400" cy="491353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3886200" y="3886200"/>
            <a:ext cx="5257800"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pPr eaLnBrk="1" hangingPunct="1"/>
            <a:r>
              <a:rPr lang="en-US" smtClean="0"/>
              <a:t>How Does Radon Gas Enter Building?</a:t>
            </a:r>
          </a:p>
        </p:txBody>
      </p:sp>
      <p:sp>
        <p:nvSpPr>
          <p:cNvPr id="20483" name="Rectangle 3"/>
          <p:cNvSpPr>
            <a:spLocks noGrp="1" noChangeArrowheads="1"/>
          </p:cNvSpPr>
          <p:nvPr>
            <p:ph type="body" idx="1"/>
          </p:nvPr>
        </p:nvSpPr>
        <p:spPr/>
        <p:txBody>
          <a:bodyPr/>
          <a:lstStyle/>
          <a:p>
            <a:pPr eaLnBrk="1" hangingPunct="1">
              <a:buNone/>
            </a:pPr>
            <a:r>
              <a:rPr lang="en-US" dirty="0" smtClean="0"/>
              <a:t>Radon gas enters homes and other buildings in three main ways:</a:t>
            </a:r>
          </a:p>
          <a:p>
            <a:pPr eaLnBrk="1" hangingPunct="1">
              <a:buNone/>
            </a:pPr>
            <a:endParaRPr lang="en-US" dirty="0" smtClean="0"/>
          </a:p>
          <a:p>
            <a:pPr lvl="1" eaLnBrk="1" hangingPunct="1"/>
            <a:r>
              <a:rPr lang="en-US" dirty="0" smtClean="0">
                <a:ea typeface="ＭＳ Ｐゴシック" charset="-128"/>
              </a:rPr>
              <a:t>1. It migrates up from soil and rock into basements and lower floors.</a:t>
            </a:r>
          </a:p>
          <a:p>
            <a:pPr lvl="1" eaLnBrk="1" hangingPunct="1"/>
            <a:r>
              <a:rPr lang="en-US" dirty="0" smtClean="0">
                <a:ea typeface="ＭＳ Ｐゴシック" charset="-128"/>
              </a:rPr>
              <a:t>2. Dissolved in groundwater, it is pumped into wells and then into homes.</a:t>
            </a:r>
          </a:p>
          <a:p>
            <a:pPr lvl="1" eaLnBrk="1" hangingPunct="1"/>
            <a:r>
              <a:rPr lang="en-US" dirty="0" smtClean="0">
                <a:ea typeface="ＭＳ Ｐゴシック" charset="-128"/>
              </a:rPr>
              <a:t>3. Radon-contaminated materials, such as building blocks that are used in construction.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bot7e_fig_25_07"/>
          <p:cNvPicPr>
            <a:picLocks noChangeAspect="1" noChangeArrowheads="1"/>
          </p:cNvPicPr>
          <p:nvPr/>
        </p:nvPicPr>
        <p:blipFill>
          <a:blip r:embed="rId2" cstate="print"/>
          <a:srcRect/>
          <a:stretch>
            <a:fillRect/>
          </a:stretch>
        </p:blipFill>
        <p:spPr bwMode="auto">
          <a:xfrm>
            <a:off x="985838" y="379413"/>
            <a:ext cx="7170737" cy="6097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18950" y="2667000"/>
            <a:ext cx="8725050" cy="3943350"/>
          </a:xfrm>
          <a:prstGeom prst="rect">
            <a:avLst/>
          </a:prstGeom>
          <a:noFill/>
          <a:ln w="9525">
            <a:noFill/>
            <a:miter lim="800000"/>
            <a:headEnd/>
            <a:tailEnd/>
          </a:ln>
          <a:effectLst/>
        </p:spPr>
      </p:pic>
      <p:sp>
        <p:nvSpPr>
          <p:cNvPr id="5" name="Rectangle 4"/>
          <p:cNvSpPr txBox="1">
            <a:spLocks noChangeArrowheads="1"/>
          </p:cNvSpPr>
          <p:nvPr/>
        </p:nvSpPr>
        <p:spPr>
          <a:xfrm>
            <a:off x="0" y="381000"/>
            <a:ext cx="9144000" cy="3810000"/>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 Gas Permeable Layer: </a:t>
            </a:r>
          </a:p>
          <a:p>
            <a:pPr marL="742950" marR="0" lvl="1" indent="-285750" algn="l" defTabSz="914400" rtl="0" eaLnBrk="1" fontAlgn="auto" latinLnBrk="0" hangingPunct="1">
              <a:lnSpc>
                <a:spcPct val="9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ＭＳ Ｐゴシック" charset="-128"/>
                <a:cs typeface="+mn-cs"/>
              </a:rPr>
              <a:t>Allow the soil gas to move freely underneath the house.</a:t>
            </a:r>
          </a:p>
          <a:p>
            <a:pPr marL="342900" marR="0" lvl="0" indent="-342900" algn="l" defTabSz="914400" rtl="0" eaLnBrk="1" fontAlgn="auto" latinLnBrk="0" hangingPunct="1">
              <a:lnSpc>
                <a:spcPct val="9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B. Plastic Sheeting: </a:t>
            </a:r>
          </a:p>
          <a:p>
            <a:pPr marL="742950" marR="0" lvl="1" indent="-285750" algn="l" defTabSz="914400" rtl="0" eaLnBrk="1" fontAlgn="auto" latinLnBrk="0" hangingPunct="1">
              <a:lnSpc>
                <a:spcPct val="9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ＭＳ Ｐゴシック" charset="-128"/>
                <a:cs typeface="+mn-cs"/>
              </a:rPr>
              <a:t>Help prevent the soil gas from entering the home. </a:t>
            </a:r>
          </a:p>
          <a:p>
            <a:pPr marL="342900" marR="0" lvl="0" indent="-342900" algn="l" defTabSz="914400" rtl="0" eaLnBrk="1" fontAlgn="auto" latinLnBrk="0" hangingPunct="1">
              <a:lnSpc>
                <a:spcPct val="9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 Sealing and Caulking: </a:t>
            </a:r>
          </a:p>
          <a:p>
            <a:pPr marL="742950" marR="0" lvl="1" indent="-285750" algn="l" defTabSz="914400" rtl="0" eaLnBrk="1" fontAlgn="auto" latinLnBrk="0" hangingPunct="1">
              <a:lnSpc>
                <a:spcPct val="9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ＭＳ Ｐゴシック" charset="-128"/>
                <a:cs typeface="+mn-cs"/>
              </a:rPr>
              <a:t>Openings in the concrete foundation floor are sealed to reduce soil gas entry into the home.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7_23"/>
          <p:cNvPicPr>
            <a:picLocks noChangeAspect="1" noChangeArrowheads="1"/>
          </p:cNvPicPr>
          <p:nvPr/>
        </p:nvPicPr>
        <p:blipFill>
          <a:blip r:embed="rId2" cstate="print"/>
          <a:srcRect b="4462"/>
          <a:stretch>
            <a:fillRect/>
          </a:stretch>
        </p:blipFill>
        <p:spPr bwMode="auto">
          <a:xfrm>
            <a:off x="609600" y="0"/>
            <a:ext cx="7772400" cy="6864350"/>
          </a:xfrm>
          <a:prstGeom prst="rect">
            <a:avLst/>
          </a:prstGeom>
          <a:noFill/>
          <a:ln w="9525">
            <a:noFill/>
            <a:miter lim="800000"/>
            <a:headEnd/>
            <a:tailEnd/>
          </a:ln>
        </p:spPr>
      </p:pic>
      <p:sp>
        <p:nvSpPr>
          <p:cNvPr id="5" name="Oval 4"/>
          <p:cNvSpPr/>
          <p:nvPr/>
        </p:nvSpPr>
        <p:spPr>
          <a:xfrm>
            <a:off x="2971800" y="-228600"/>
            <a:ext cx="2286000" cy="1219200"/>
          </a:xfrm>
          <a:prstGeom prst="ellipse">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Oval 5"/>
          <p:cNvSpPr/>
          <p:nvPr/>
        </p:nvSpPr>
        <p:spPr>
          <a:xfrm>
            <a:off x="0" y="4724400"/>
            <a:ext cx="2286000" cy="1219200"/>
          </a:xfrm>
          <a:prstGeom prst="ellipse">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1"/>
          </p:nvPr>
        </p:nvSpPr>
        <p:spPr/>
        <p:txBody>
          <a:bodyPr/>
          <a:lstStyle/>
          <a:p>
            <a:pPr>
              <a:defRPr/>
            </a:pPr>
            <a:fld id="{8FA9B2BB-0FD3-4E1D-8959-B0FD91011787}" type="slidenum">
              <a:rPr lang="en-GB" smtClean="0"/>
              <a:pPr>
                <a:defRPr/>
              </a:pPr>
              <a:t>57</a:t>
            </a:fld>
            <a:endParaRPr lang="en-GB" smtClean="0"/>
          </a:p>
        </p:txBody>
      </p:sp>
      <p:sp>
        <p:nvSpPr>
          <p:cNvPr id="737282" name="Rectangle 2"/>
          <p:cNvSpPr>
            <a:spLocks noGrp="1" noChangeArrowheads="1"/>
          </p:cNvSpPr>
          <p:nvPr>
            <p:ph type="title"/>
          </p:nvPr>
        </p:nvSpPr>
        <p:spPr bwMode="auto">
          <a:xfrm>
            <a:off x="220133" y="763589"/>
            <a:ext cx="8923867" cy="649287"/>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mtClean="0"/>
              <a:t>BIOLOGICAL POLLUTANTS</a:t>
            </a:r>
          </a:p>
        </p:txBody>
      </p:sp>
      <p:sp>
        <p:nvSpPr>
          <p:cNvPr id="47108" name="Rectangle 3"/>
          <p:cNvSpPr>
            <a:spLocks noGrp="1" noChangeArrowheads="1"/>
          </p:cNvSpPr>
          <p:nvPr>
            <p:ph type="body" idx="1"/>
          </p:nvPr>
        </p:nvSpPr>
        <p:spPr>
          <a:xfrm>
            <a:off x="540456" y="1773238"/>
            <a:ext cx="8191500" cy="4543425"/>
          </a:xfrm>
        </p:spPr>
        <p:txBody>
          <a:bodyPr/>
          <a:lstStyle/>
          <a:p>
            <a:pPr eaLnBrk="1" hangingPunct="1">
              <a:lnSpc>
                <a:spcPct val="90000"/>
              </a:lnSpc>
              <a:buFont typeface="Wingdings" pitchFamily="2" charset="2"/>
              <a:buNone/>
            </a:pPr>
            <a:r>
              <a:rPr lang="en-US" sz="2800" b="1" smtClean="0">
                <a:solidFill>
                  <a:srgbClr val="000099"/>
                </a:solidFill>
                <a:effectLst/>
              </a:rPr>
              <a:t>Biological pollutants are/were living organisms: </a:t>
            </a:r>
          </a:p>
          <a:p>
            <a:pPr eaLnBrk="1" hangingPunct="1">
              <a:lnSpc>
                <a:spcPct val="90000"/>
              </a:lnSpc>
              <a:buFont typeface="Wingdings" pitchFamily="2" charset="2"/>
              <a:buNone/>
            </a:pPr>
            <a:endParaRPr lang="en-US" sz="800" smtClean="0">
              <a:effectLst/>
            </a:endParaRPr>
          </a:p>
          <a:p>
            <a:pPr eaLnBrk="1" hangingPunct="1">
              <a:lnSpc>
                <a:spcPct val="90000"/>
              </a:lnSpc>
              <a:buFont typeface="Wingdings" pitchFamily="2" charset="2"/>
              <a:buNone/>
            </a:pPr>
            <a:r>
              <a:rPr lang="en-US" sz="2400" smtClean="0">
                <a:effectLst/>
              </a:rPr>
              <a:t>Animal dander, dust mites, moulds, infectious agents, pollen</a:t>
            </a:r>
          </a:p>
          <a:p>
            <a:pPr eaLnBrk="1" hangingPunct="1">
              <a:lnSpc>
                <a:spcPct val="90000"/>
              </a:lnSpc>
              <a:buFont typeface="Wingdings" pitchFamily="2" charset="2"/>
              <a:buNone/>
            </a:pPr>
            <a:endParaRPr lang="en-US" sz="2400" smtClean="0">
              <a:solidFill>
                <a:schemeClr val="accent1"/>
              </a:solidFill>
              <a:effectLst/>
            </a:endParaRPr>
          </a:p>
          <a:p>
            <a:pPr eaLnBrk="1" hangingPunct="1">
              <a:lnSpc>
                <a:spcPct val="90000"/>
              </a:lnSpc>
              <a:buFont typeface="Wingdings" pitchFamily="2" charset="2"/>
              <a:buNone/>
            </a:pPr>
            <a:r>
              <a:rPr lang="en-US" sz="2800" b="1" smtClean="0">
                <a:solidFill>
                  <a:srgbClr val="000099"/>
                </a:solidFill>
                <a:effectLst/>
              </a:rPr>
              <a:t>Sources of biological agents:</a:t>
            </a:r>
          </a:p>
          <a:p>
            <a:pPr eaLnBrk="1" hangingPunct="1">
              <a:lnSpc>
                <a:spcPct val="90000"/>
              </a:lnSpc>
              <a:buFont typeface="Wingdings" pitchFamily="2" charset="2"/>
              <a:buNone/>
            </a:pPr>
            <a:endParaRPr lang="en-US" sz="800" b="1" smtClean="0">
              <a:solidFill>
                <a:srgbClr val="000099"/>
              </a:solidFill>
              <a:effectLst/>
            </a:endParaRPr>
          </a:p>
          <a:p>
            <a:pPr eaLnBrk="1" hangingPunct="1">
              <a:lnSpc>
                <a:spcPct val="90000"/>
              </a:lnSpc>
              <a:buFont typeface="Wingdings" pitchFamily="2" charset="2"/>
              <a:buChar char="v"/>
            </a:pPr>
            <a:r>
              <a:rPr lang="en-US" sz="2400" smtClean="0">
                <a:effectLst/>
              </a:rPr>
              <a:t>Water-damaged surfaces and materials</a:t>
            </a:r>
          </a:p>
          <a:p>
            <a:pPr eaLnBrk="1" hangingPunct="1">
              <a:lnSpc>
                <a:spcPct val="90000"/>
              </a:lnSpc>
              <a:buFont typeface="Wingdings" pitchFamily="2" charset="2"/>
              <a:buChar char="v"/>
            </a:pPr>
            <a:r>
              <a:rPr lang="en-US" sz="2400" smtClean="0">
                <a:effectLst/>
              </a:rPr>
              <a:t>Humidifiers and stagnant water</a:t>
            </a:r>
          </a:p>
          <a:p>
            <a:pPr eaLnBrk="1" hangingPunct="1">
              <a:lnSpc>
                <a:spcPct val="90000"/>
              </a:lnSpc>
              <a:buFont typeface="Wingdings" pitchFamily="2" charset="2"/>
              <a:buChar char="v"/>
            </a:pPr>
            <a:r>
              <a:rPr lang="en-US" sz="2400" smtClean="0">
                <a:effectLst/>
              </a:rPr>
              <a:t>Water vapour from cooking and showering</a:t>
            </a:r>
          </a:p>
          <a:p>
            <a:pPr eaLnBrk="1" hangingPunct="1">
              <a:lnSpc>
                <a:spcPct val="90000"/>
              </a:lnSpc>
              <a:buFont typeface="Wingdings" pitchFamily="2" charset="2"/>
              <a:buChar char="v"/>
            </a:pPr>
            <a:r>
              <a:rPr lang="en-US" sz="2400" smtClean="0">
                <a:effectLst/>
              </a:rPr>
              <a:t>Air conditioning systems</a:t>
            </a:r>
          </a:p>
          <a:p>
            <a:pPr eaLnBrk="1" hangingPunct="1">
              <a:lnSpc>
                <a:spcPct val="90000"/>
              </a:lnSpc>
              <a:buFont typeface="Wingdings" pitchFamily="2" charset="2"/>
              <a:buChar char="v"/>
            </a:pPr>
            <a:r>
              <a:rPr lang="en-US" sz="2400" smtClean="0">
                <a:effectLst/>
              </a:rPr>
              <a:t>Mattresses, upholstered furniture and carpets</a:t>
            </a:r>
          </a:p>
          <a:p>
            <a:pPr eaLnBrk="1" hangingPunct="1">
              <a:lnSpc>
                <a:spcPct val="90000"/>
              </a:lnSpc>
              <a:buFont typeface="Wingdings" pitchFamily="2" charset="2"/>
              <a:buChar char="v"/>
            </a:pPr>
            <a:r>
              <a:rPr lang="en-GB" sz="2400" smtClean="0">
                <a:effectLst/>
              </a:rPr>
              <a:t>Dirt</a:t>
            </a:r>
            <a:endParaRPr lang="en-US" sz="2400" smtClean="0">
              <a:effectLs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4294967295"/>
          </p:nvPr>
        </p:nvSpPr>
        <p:spPr>
          <a:xfrm>
            <a:off x="8317089" y="6597650"/>
            <a:ext cx="826911" cy="260350"/>
          </a:xfrm>
          <a:prstGeom prst="rect">
            <a:avLst/>
          </a:prstGeom>
        </p:spPr>
        <p:txBody>
          <a:bodyPr/>
          <a:lstStyle/>
          <a:p>
            <a:pPr>
              <a:defRPr/>
            </a:pPr>
            <a:fld id="{E2AAAFE4-A190-4A54-9730-5914913E3B8D}" type="slidenum">
              <a:rPr lang="en-GB" smtClean="0"/>
              <a:pPr>
                <a:defRPr/>
              </a:pPr>
              <a:t>58</a:t>
            </a:fld>
            <a:endParaRPr lang="en-GB" smtClean="0"/>
          </a:p>
        </p:txBody>
      </p:sp>
      <p:sp>
        <p:nvSpPr>
          <p:cNvPr id="1065986" name="Rectangle 2"/>
          <p:cNvSpPr>
            <a:spLocks noGrp="1" noChangeArrowheads="1"/>
          </p:cNvSpPr>
          <p:nvPr>
            <p:ph type="title"/>
          </p:nvPr>
        </p:nvSpPr>
        <p:spPr bwMode="auto">
          <a:xfrm>
            <a:off x="220133" y="763589"/>
            <a:ext cx="8923867" cy="720725"/>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mtClean="0"/>
              <a:t>DUST MITES</a:t>
            </a:r>
          </a:p>
        </p:txBody>
      </p:sp>
      <p:sp>
        <p:nvSpPr>
          <p:cNvPr id="48132" name="Rectangle 3"/>
          <p:cNvSpPr>
            <a:spLocks noGrp="1" noChangeArrowheads="1"/>
          </p:cNvSpPr>
          <p:nvPr>
            <p:ph type="body" sz="half" idx="1"/>
          </p:nvPr>
        </p:nvSpPr>
        <p:spPr>
          <a:xfrm>
            <a:off x="795867" y="1773239"/>
            <a:ext cx="6913034" cy="4897437"/>
          </a:xfrm>
        </p:spPr>
        <p:txBody>
          <a:bodyPr/>
          <a:lstStyle/>
          <a:p>
            <a:pPr eaLnBrk="1" hangingPunct="1">
              <a:lnSpc>
                <a:spcPct val="80000"/>
              </a:lnSpc>
              <a:buFont typeface="Wingdings" pitchFamily="2" charset="2"/>
              <a:buChar char="v"/>
            </a:pPr>
            <a:r>
              <a:rPr lang="en-US" sz="2400" smtClean="0">
                <a:effectLst/>
              </a:rPr>
              <a:t>Feed on human dander</a:t>
            </a:r>
          </a:p>
          <a:p>
            <a:pPr eaLnBrk="1" hangingPunct="1">
              <a:lnSpc>
                <a:spcPct val="80000"/>
              </a:lnSpc>
              <a:buFont typeface="Wingdings" pitchFamily="2" charset="2"/>
              <a:buChar char="v"/>
            </a:pPr>
            <a:r>
              <a:rPr lang="en-US" sz="2400" smtClean="0">
                <a:effectLst/>
              </a:rPr>
              <a:t>Prefer warm, humid environments</a:t>
            </a:r>
          </a:p>
          <a:p>
            <a:pPr eaLnBrk="1" hangingPunct="1">
              <a:lnSpc>
                <a:spcPct val="80000"/>
              </a:lnSpc>
              <a:buFont typeface="Wingdings" pitchFamily="2" charset="2"/>
              <a:buChar char="v"/>
            </a:pPr>
            <a:r>
              <a:rPr lang="en-US" sz="2400" smtClean="0">
                <a:effectLst/>
              </a:rPr>
              <a:t>Sources:</a:t>
            </a:r>
          </a:p>
          <a:p>
            <a:pPr lvl="1" eaLnBrk="1" hangingPunct="1">
              <a:lnSpc>
                <a:spcPct val="80000"/>
              </a:lnSpc>
            </a:pPr>
            <a:r>
              <a:rPr lang="en-US" sz="2000" smtClean="0"/>
              <a:t>bedding, carpets, upholstery, soft toys</a:t>
            </a:r>
          </a:p>
          <a:p>
            <a:pPr eaLnBrk="1" hangingPunct="1">
              <a:lnSpc>
                <a:spcPct val="80000"/>
              </a:lnSpc>
              <a:buFont typeface="Wingdings" pitchFamily="2" charset="2"/>
              <a:buNone/>
            </a:pPr>
            <a:endParaRPr lang="en-US" sz="2400" smtClean="0">
              <a:effectLst/>
            </a:endParaRPr>
          </a:p>
          <a:p>
            <a:pPr eaLnBrk="1" hangingPunct="1">
              <a:lnSpc>
                <a:spcPct val="80000"/>
              </a:lnSpc>
              <a:buFont typeface="Wingdings" pitchFamily="2" charset="2"/>
              <a:buNone/>
            </a:pPr>
            <a:r>
              <a:rPr lang="en-US" sz="2800" b="1" smtClean="0">
                <a:solidFill>
                  <a:srgbClr val="000099"/>
                </a:solidFill>
                <a:effectLst/>
              </a:rPr>
              <a:t>Prevention:</a:t>
            </a:r>
          </a:p>
          <a:p>
            <a:pPr eaLnBrk="1" hangingPunct="1">
              <a:lnSpc>
                <a:spcPct val="80000"/>
              </a:lnSpc>
              <a:buFont typeface="Wingdings" pitchFamily="2" charset="2"/>
              <a:buChar char="v"/>
            </a:pPr>
            <a:r>
              <a:rPr lang="en-US" sz="2400" smtClean="0">
                <a:effectLst/>
              </a:rPr>
              <a:t>Encasing mattress and pillows</a:t>
            </a:r>
          </a:p>
          <a:p>
            <a:pPr eaLnBrk="1" hangingPunct="1">
              <a:lnSpc>
                <a:spcPct val="80000"/>
              </a:lnSpc>
              <a:buFont typeface="Wingdings" pitchFamily="2" charset="2"/>
              <a:buChar char="v"/>
            </a:pPr>
            <a:r>
              <a:rPr lang="en-US" sz="2400" smtClean="0">
                <a:effectLst/>
              </a:rPr>
              <a:t>Washing bedding in hot water </a:t>
            </a:r>
          </a:p>
          <a:p>
            <a:pPr eaLnBrk="1" hangingPunct="1">
              <a:lnSpc>
                <a:spcPct val="80000"/>
              </a:lnSpc>
              <a:buFont typeface="Wingdings" pitchFamily="2" charset="2"/>
              <a:buChar char="v"/>
            </a:pPr>
            <a:r>
              <a:rPr lang="en-US" sz="2400" smtClean="0">
                <a:effectLst/>
              </a:rPr>
              <a:t>Frequent vacuuming / damp mopping</a:t>
            </a:r>
          </a:p>
          <a:p>
            <a:pPr eaLnBrk="1" hangingPunct="1">
              <a:lnSpc>
                <a:spcPct val="80000"/>
              </a:lnSpc>
              <a:buFont typeface="Wingdings" pitchFamily="2" charset="2"/>
              <a:buChar char="v"/>
            </a:pPr>
            <a:r>
              <a:rPr lang="en-US" sz="2400" smtClean="0">
                <a:effectLst/>
              </a:rPr>
              <a:t>Decreasing clutter </a:t>
            </a:r>
          </a:p>
          <a:p>
            <a:pPr eaLnBrk="1" hangingPunct="1">
              <a:lnSpc>
                <a:spcPct val="80000"/>
              </a:lnSpc>
              <a:buFont typeface="Wingdings" pitchFamily="2" charset="2"/>
              <a:buChar char="v"/>
            </a:pPr>
            <a:r>
              <a:rPr lang="en-US" sz="2400" smtClean="0">
                <a:effectLst/>
              </a:rPr>
              <a:t>Removing carpets </a:t>
            </a:r>
          </a:p>
        </p:txBody>
      </p:sp>
      <p:pic>
        <p:nvPicPr>
          <p:cNvPr id="48133" name="Picture 4" descr="Dustmites"/>
          <p:cNvPicPr>
            <a:picLocks noGrp="1" noChangeAspect="1" noChangeArrowheads="1"/>
          </p:cNvPicPr>
          <p:nvPr>
            <p:ph sz="half" idx="2"/>
          </p:nvPr>
        </p:nvPicPr>
        <p:blipFill>
          <a:blip r:embed="rId3" cstate="print"/>
          <a:srcRect/>
          <a:stretch>
            <a:fillRect/>
          </a:stretch>
        </p:blipFill>
        <p:spPr>
          <a:xfrm>
            <a:off x="6108701" y="2420939"/>
            <a:ext cx="2795411" cy="2630487"/>
          </a:xfrm>
          <a:noFill/>
          <a:ln w="34925">
            <a:solidFill>
              <a:schemeClr val="tx1"/>
            </a:solidFill>
          </a:ln>
        </p:spPr>
      </p:pic>
      <p:sp>
        <p:nvSpPr>
          <p:cNvPr id="48134" name="Text Box 5"/>
          <p:cNvSpPr txBox="1">
            <a:spLocks noChangeArrowheads="1"/>
          </p:cNvSpPr>
          <p:nvPr/>
        </p:nvSpPr>
        <p:spPr bwMode="auto">
          <a:xfrm>
            <a:off x="8348134" y="5084764"/>
            <a:ext cx="704145" cy="244475"/>
          </a:xfrm>
          <a:prstGeom prst="rect">
            <a:avLst/>
          </a:prstGeom>
          <a:noFill/>
          <a:ln w="12700">
            <a:noFill/>
            <a:miter lim="800000"/>
            <a:headEnd/>
            <a:tailEnd/>
          </a:ln>
        </p:spPr>
        <p:txBody>
          <a:bodyPr>
            <a:spAutoFit/>
          </a:bodyPr>
          <a:lstStyle/>
          <a:p>
            <a:pPr algn="l">
              <a:spcBef>
                <a:spcPct val="50000"/>
              </a:spcBef>
            </a:pPr>
            <a:r>
              <a:rPr lang="en-GB" sz="1000" b="0" i="1"/>
              <a:t>CDC</a:t>
            </a:r>
            <a:endParaRPr lang="en-US" sz="1000" b="0" i="1"/>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p:cNvSpPr>
            <a:spLocks noGrp="1"/>
          </p:cNvSpPr>
          <p:nvPr>
            <p:ph type="sldNum" sz="quarter" idx="11"/>
          </p:nvPr>
        </p:nvSpPr>
        <p:spPr/>
        <p:txBody>
          <a:bodyPr/>
          <a:lstStyle/>
          <a:p>
            <a:pPr>
              <a:defRPr/>
            </a:pPr>
            <a:fld id="{854A1A48-2C17-4308-8882-955D4357FCED}" type="slidenum">
              <a:rPr lang="en-GB" smtClean="0"/>
              <a:pPr>
                <a:defRPr/>
              </a:pPr>
              <a:t>59</a:t>
            </a:fld>
            <a:endParaRPr lang="en-GB" smtClean="0"/>
          </a:p>
        </p:txBody>
      </p:sp>
      <p:sp>
        <p:nvSpPr>
          <p:cNvPr id="771074" name="Rectangle 2"/>
          <p:cNvSpPr>
            <a:spLocks noGrp="1" noChangeArrowheads="1"/>
          </p:cNvSpPr>
          <p:nvPr>
            <p:ph type="title"/>
          </p:nvPr>
        </p:nvSpPr>
        <p:spPr bwMode="auto">
          <a:xfrm>
            <a:off x="220133" y="549275"/>
            <a:ext cx="8923867" cy="8636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smtClean="0"/>
              <a:t>MOULDS</a:t>
            </a:r>
          </a:p>
        </p:txBody>
      </p:sp>
      <p:sp>
        <p:nvSpPr>
          <p:cNvPr id="50180" name="Rectangle 3"/>
          <p:cNvSpPr>
            <a:spLocks noGrp="1" noChangeArrowheads="1"/>
          </p:cNvSpPr>
          <p:nvPr>
            <p:ph type="body" idx="1"/>
          </p:nvPr>
        </p:nvSpPr>
        <p:spPr>
          <a:xfrm>
            <a:off x="730955" y="1341439"/>
            <a:ext cx="8106834" cy="4283075"/>
          </a:xfrm>
        </p:spPr>
        <p:txBody>
          <a:bodyPr/>
          <a:lstStyle/>
          <a:p>
            <a:pPr eaLnBrk="1" hangingPunct="1">
              <a:buFont typeface="Wingdings" pitchFamily="2" charset="2"/>
              <a:buChar char="v"/>
            </a:pPr>
            <a:endParaRPr lang="en-US" sz="2800" smtClean="0">
              <a:effectLst/>
            </a:endParaRPr>
          </a:p>
          <a:p>
            <a:pPr eaLnBrk="1" hangingPunct="1">
              <a:buFont typeface="Wingdings" pitchFamily="2" charset="2"/>
              <a:buChar char="v"/>
            </a:pPr>
            <a:r>
              <a:rPr lang="en-US" sz="2800" smtClean="0">
                <a:effectLst/>
              </a:rPr>
              <a:t>A frequently undetected environmental problem</a:t>
            </a:r>
          </a:p>
          <a:p>
            <a:pPr eaLnBrk="1" hangingPunct="1">
              <a:buFont typeface="Wingdings" pitchFamily="2" charset="2"/>
              <a:buChar char="v"/>
            </a:pPr>
            <a:r>
              <a:rPr lang="en-US" sz="2800" smtClean="0">
                <a:effectLst/>
              </a:rPr>
              <a:t>Occur in damp indoor areas</a:t>
            </a:r>
          </a:p>
          <a:p>
            <a:pPr eaLnBrk="1" hangingPunct="1">
              <a:buFont typeface="Wingdings" pitchFamily="2" charset="2"/>
              <a:buChar char="v"/>
            </a:pPr>
            <a:r>
              <a:rPr lang="en-US" sz="2800" smtClean="0">
                <a:effectLst/>
              </a:rPr>
              <a:t>Allergies and nonspecific symptoms are common, but infections are rare</a:t>
            </a:r>
          </a:p>
          <a:p>
            <a:pPr algn="ctr" eaLnBrk="1" hangingPunct="1">
              <a:buFont typeface="Wingdings" pitchFamily="2" charset="2"/>
              <a:buNone/>
            </a:pPr>
            <a:endParaRPr lang="en-US" sz="2800" smtClean="0">
              <a:effectLst/>
            </a:endParaRPr>
          </a:p>
          <a:p>
            <a:pPr eaLnBrk="1" hangingPunct="1">
              <a:buFont typeface="Wingdings" pitchFamily="2" charset="2"/>
              <a:buNone/>
            </a:pPr>
            <a:endParaRPr lang="en-US" sz="2800" smtClean="0">
              <a:effectLst/>
            </a:endParaRPr>
          </a:p>
        </p:txBody>
      </p:sp>
      <p:pic>
        <p:nvPicPr>
          <p:cNvPr id="50181" name="Picture 4" descr="moldyheadboard"/>
          <p:cNvPicPr>
            <a:picLocks noChangeAspect="1" noChangeArrowheads="1"/>
          </p:cNvPicPr>
          <p:nvPr/>
        </p:nvPicPr>
        <p:blipFill>
          <a:blip r:embed="rId3" cstate="print"/>
          <a:srcRect/>
          <a:stretch>
            <a:fillRect/>
          </a:stretch>
        </p:blipFill>
        <p:spPr bwMode="auto">
          <a:xfrm>
            <a:off x="2013656" y="4005264"/>
            <a:ext cx="4991100" cy="2643187"/>
          </a:xfrm>
          <a:prstGeom prst="rect">
            <a:avLst/>
          </a:prstGeom>
          <a:noFill/>
          <a:ln w="9525">
            <a:noFill/>
            <a:miter lim="800000"/>
            <a:headEnd/>
            <a:tailEnd/>
          </a:ln>
        </p:spPr>
      </p:pic>
      <p:sp>
        <p:nvSpPr>
          <p:cNvPr id="50182" name="Text Box 5"/>
          <p:cNvSpPr txBox="1">
            <a:spLocks noChangeArrowheads="1"/>
          </p:cNvSpPr>
          <p:nvPr/>
        </p:nvSpPr>
        <p:spPr bwMode="auto">
          <a:xfrm>
            <a:off x="7004756" y="6524626"/>
            <a:ext cx="704145" cy="244475"/>
          </a:xfrm>
          <a:prstGeom prst="rect">
            <a:avLst/>
          </a:prstGeom>
          <a:noFill/>
          <a:ln w="12700">
            <a:noFill/>
            <a:miter lim="800000"/>
            <a:headEnd/>
            <a:tailEnd/>
          </a:ln>
        </p:spPr>
        <p:txBody>
          <a:bodyPr>
            <a:spAutoFit/>
          </a:bodyPr>
          <a:lstStyle/>
          <a:p>
            <a:pPr algn="l">
              <a:spcBef>
                <a:spcPct val="50000"/>
              </a:spcBef>
            </a:pPr>
            <a:r>
              <a:rPr lang="en-GB" sz="1000" b="0" i="1"/>
              <a:t>EPA</a:t>
            </a:r>
            <a:endParaRPr lang="en-US" sz="1000" b="0" i="1"/>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1"/>
          </p:nvPr>
        </p:nvSpPr>
        <p:spPr>
          <a:noFill/>
        </p:spPr>
        <p:txBody>
          <a:bodyPr/>
          <a:lstStyle/>
          <a:p>
            <a:fld id="{4BE75CFA-E0CE-44AF-82E9-9A7B00F47973}" type="slidenum">
              <a:rPr lang="en-GB"/>
              <a:pPr/>
              <a:t>6</a:t>
            </a:fld>
            <a:endParaRPr lang="en-GB"/>
          </a:p>
        </p:txBody>
      </p:sp>
      <p:sp>
        <p:nvSpPr>
          <p:cNvPr id="806914" name="Rectangle 2"/>
          <p:cNvSpPr>
            <a:spLocks noGrp="1" noChangeArrowheads="1"/>
          </p:cNvSpPr>
          <p:nvPr>
            <p:ph type="title"/>
          </p:nvPr>
        </p:nvSpPr>
        <p:spPr bwMode="auto">
          <a:xfrm>
            <a:off x="220133" y="836613"/>
            <a:ext cx="8923867" cy="792162"/>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mtClean="0"/>
              <a:t>ADVERSE HEALTH EFFECTS OF AIR POLLUTANTS</a:t>
            </a:r>
          </a:p>
        </p:txBody>
      </p:sp>
      <p:sp>
        <p:nvSpPr>
          <p:cNvPr id="806915" name="Rectangle 3"/>
          <p:cNvSpPr>
            <a:spLocks noGrp="1" noChangeArrowheads="1"/>
          </p:cNvSpPr>
          <p:nvPr>
            <p:ph type="body" idx="1"/>
          </p:nvPr>
        </p:nvSpPr>
        <p:spPr>
          <a:xfrm>
            <a:off x="1179689" y="2060575"/>
            <a:ext cx="7104945" cy="3895725"/>
          </a:xfrm>
        </p:spPr>
        <p:txBody>
          <a:bodyPr/>
          <a:lstStyle/>
          <a:p>
            <a:pPr eaLnBrk="1" hangingPunct="1">
              <a:buFont typeface="Wingdings" pitchFamily="2" charset="2"/>
              <a:buNone/>
              <a:defRPr/>
            </a:pPr>
            <a:r>
              <a:rPr lang="en-US" sz="2800" b="1" smtClean="0">
                <a:solidFill>
                  <a:srgbClr val="000099"/>
                </a:solidFill>
              </a:rPr>
              <a:t>Chronic</a:t>
            </a:r>
            <a:r>
              <a:rPr lang="en-US" b="1" smtClean="0">
                <a:solidFill>
                  <a:srgbClr val="000099"/>
                </a:solidFill>
              </a:rPr>
              <a:t>:</a:t>
            </a:r>
          </a:p>
          <a:p>
            <a:pPr eaLnBrk="1" hangingPunct="1">
              <a:buFont typeface="Wingdings" pitchFamily="2" charset="2"/>
              <a:buChar char="v"/>
              <a:defRPr/>
            </a:pPr>
            <a:endParaRPr lang="en-GB" sz="1000" b="1" smtClean="0">
              <a:solidFill>
                <a:srgbClr val="000099"/>
              </a:solidFill>
            </a:endParaRPr>
          </a:p>
          <a:p>
            <a:pPr eaLnBrk="1" hangingPunct="1">
              <a:buFont typeface="Wingdings" pitchFamily="2" charset="2"/>
              <a:buChar char="v"/>
              <a:defRPr/>
            </a:pPr>
            <a:endParaRPr lang="en-US" sz="1000" b="1" smtClean="0">
              <a:solidFill>
                <a:schemeClr val="accent1"/>
              </a:solidFill>
            </a:endParaRPr>
          </a:p>
          <a:p>
            <a:pPr eaLnBrk="1" hangingPunct="1">
              <a:buFont typeface="Wingdings" pitchFamily="2" charset="2"/>
              <a:buChar char="v"/>
              <a:defRPr/>
            </a:pPr>
            <a:r>
              <a:rPr lang="en-US" sz="2400" smtClean="0">
                <a:effectLst/>
              </a:rPr>
              <a:t>Long-term exposure decreases lung growth</a:t>
            </a:r>
          </a:p>
          <a:p>
            <a:pPr eaLnBrk="1" hangingPunct="1">
              <a:buFont typeface="Wingdings" pitchFamily="2" charset="2"/>
              <a:buNone/>
              <a:defRPr/>
            </a:pPr>
            <a:endParaRPr lang="en-US" sz="800" smtClean="0">
              <a:effectLst/>
            </a:endParaRPr>
          </a:p>
          <a:p>
            <a:pPr eaLnBrk="1" hangingPunct="1">
              <a:buFont typeface="Wingdings" pitchFamily="2" charset="2"/>
              <a:buChar char="v"/>
              <a:defRPr/>
            </a:pPr>
            <a:r>
              <a:rPr lang="en-US" sz="2400" smtClean="0">
                <a:effectLst/>
              </a:rPr>
              <a:t>Impairment of pulmonary function</a:t>
            </a:r>
          </a:p>
          <a:p>
            <a:pPr eaLnBrk="1" hangingPunct="1">
              <a:buFont typeface="Wingdings" pitchFamily="2" charset="2"/>
              <a:buNone/>
              <a:defRPr/>
            </a:pPr>
            <a:endParaRPr lang="en-US" sz="800" smtClean="0">
              <a:effectLst/>
            </a:endParaRPr>
          </a:p>
          <a:p>
            <a:pPr eaLnBrk="1" hangingPunct="1">
              <a:buFont typeface="Wingdings" pitchFamily="2" charset="2"/>
              <a:buChar char="v"/>
              <a:defRPr/>
            </a:pPr>
            <a:r>
              <a:rPr lang="en-US" sz="2400" smtClean="0">
                <a:effectLst/>
              </a:rPr>
              <a:t>Increased susceptibility to chronic obstructive lung diseases, including asthma</a:t>
            </a:r>
          </a:p>
          <a:p>
            <a:pPr eaLnBrk="1" hangingPunct="1">
              <a:buFont typeface="Wingdings" pitchFamily="2" charset="2"/>
              <a:buChar char="v"/>
              <a:defRPr/>
            </a:pPr>
            <a:r>
              <a:rPr lang="en-GB" sz="2400" smtClean="0">
                <a:effectLst/>
              </a:rPr>
              <a:t>Other</a:t>
            </a:r>
            <a:endParaRPr lang="en-US" sz="2400" smtClean="0">
              <a:effectLst/>
            </a:endParaRPr>
          </a:p>
          <a:p>
            <a:pPr eaLnBrk="1" hangingPunct="1">
              <a:buFont typeface="Wingdings" pitchFamily="2" charset="2"/>
              <a:buChar char="v"/>
              <a:defRPr/>
            </a:pPr>
            <a:endParaRPr lang="en-US" sz="2400" smtClean="0">
              <a:effectLs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4"/>
          <p:cNvSpPr>
            <a:spLocks noGrp="1"/>
          </p:cNvSpPr>
          <p:nvPr>
            <p:ph type="sldNum" sz="quarter" idx="11"/>
          </p:nvPr>
        </p:nvSpPr>
        <p:spPr/>
        <p:txBody>
          <a:bodyPr/>
          <a:lstStyle/>
          <a:p>
            <a:pPr>
              <a:defRPr/>
            </a:pPr>
            <a:fld id="{B5C950D8-0383-4B77-B1A9-EC192A188E1B}" type="slidenum">
              <a:rPr lang="en-GB" smtClean="0"/>
              <a:pPr>
                <a:defRPr/>
              </a:pPr>
              <a:t>60</a:t>
            </a:fld>
            <a:endParaRPr lang="en-GB" smtClean="0"/>
          </a:p>
        </p:txBody>
      </p:sp>
      <p:sp>
        <p:nvSpPr>
          <p:cNvPr id="768002" name="Rectangle 2"/>
          <p:cNvSpPr>
            <a:spLocks noGrp="1" noChangeArrowheads="1"/>
          </p:cNvSpPr>
          <p:nvPr>
            <p:ph type="title"/>
          </p:nvPr>
        </p:nvSpPr>
        <p:spPr bwMode="auto">
          <a:xfrm>
            <a:off x="220133" y="765176"/>
            <a:ext cx="8923867" cy="720725"/>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mtClean="0"/>
              <a:t>CHEMICAL AGENTS PRODUCED BY MOULDS</a:t>
            </a:r>
          </a:p>
        </p:txBody>
      </p:sp>
      <p:sp>
        <p:nvSpPr>
          <p:cNvPr id="52228" name="Rectangle 3"/>
          <p:cNvSpPr>
            <a:spLocks noGrp="1" noChangeArrowheads="1"/>
          </p:cNvSpPr>
          <p:nvPr>
            <p:ph type="body" idx="1"/>
          </p:nvPr>
        </p:nvSpPr>
        <p:spPr>
          <a:xfrm>
            <a:off x="1116189" y="1916113"/>
            <a:ext cx="7552267" cy="4392612"/>
          </a:xfrm>
        </p:spPr>
        <p:txBody>
          <a:bodyPr>
            <a:normAutofit lnSpcReduction="10000"/>
          </a:bodyPr>
          <a:lstStyle/>
          <a:p>
            <a:pPr eaLnBrk="1" hangingPunct="1">
              <a:lnSpc>
                <a:spcPct val="90000"/>
              </a:lnSpc>
              <a:buFont typeface="Wingdings" pitchFamily="2" charset="2"/>
              <a:buNone/>
            </a:pPr>
            <a:r>
              <a:rPr lang="en-US" sz="2800" dirty="0" err="1" smtClean="0">
                <a:effectLst/>
              </a:rPr>
              <a:t>Mycotoxins</a:t>
            </a:r>
            <a:r>
              <a:rPr lang="en-US" sz="2800" dirty="0" smtClean="0">
                <a:effectLst/>
              </a:rPr>
              <a:t> are associated with human disease and cause acute and chronic effects</a:t>
            </a:r>
          </a:p>
          <a:p>
            <a:pPr eaLnBrk="1" hangingPunct="1">
              <a:lnSpc>
                <a:spcPct val="90000"/>
              </a:lnSpc>
              <a:buFont typeface="Wingdings" pitchFamily="2" charset="2"/>
              <a:buNone/>
            </a:pPr>
            <a:endParaRPr lang="en-US" sz="2400" dirty="0" smtClean="0">
              <a:effectLst/>
            </a:endParaRPr>
          </a:p>
          <a:p>
            <a:pPr eaLnBrk="1" hangingPunct="1">
              <a:lnSpc>
                <a:spcPct val="90000"/>
              </a:lnSpc>
              <a:buFont typeface="Wingdings" pitchFamily="2" charset="2"/>
              <a:buChar char="v"/>
            </a:pPr>
            <a:r>
              <a:rPr lang="en-US" sz="2400" dirty="0" err="1" smtClean="0">
                <a:effectLst/>
              </a:rPr>
              <a:t>Mycotoxins</a:t>
            </a:r>
            <a:r>
              <a:rPr lang="en-US" sz="2400" dirty="0" smtClean="0">
                <a:effectLst/>
              </a:rPr>
              <a:t> </a:t>
            </a:r>
          </a:p>
          <a:p>
            <a:pPr lvl="1" eaLnBrk="1" hangingPunct="1">
              <a:lnSpc>
                <a:spcPct val="90000"/>
              </a:lnSpc>
              <a:buFont typeface="Wingdings" pitchFamily="2" charset="2"/>
              <a:buChar char="§"/>
            </a:pPr>
            <a:r>
              <a:rPr lang="en-US" sz="2000" dirty="0" err="1" smtClean="0"/>
              <a:t>Aflatoxins</a:t>
            </a:r>
            <a:r>
              <a:rPr lang="en-US" sz="2000" dirty="0" smtClean="0"/>
              <a:t> </a:t>
            </a:r>
          </a:p>
          <a:p>
            <a:pPr lvl="1" eaLnBrk="1" hangingPunct="1">
              <a:lnSpc>
                <a:spcPct val="90000"/>
              </a:lnSpc>
              <a:buFont typeface="Wingdings" pitchFamily="2" charset="2"/>
              <a:buChar char="§"/>
            </a:pPr>
            <a:r>
              <a:rPr lang="en-US" sz="2000" dirty="0" err="1" smtClean="0"/>
              <a:t>Tricothecenes</a:t>
            </a:r>
            <a:endParaRPr lang="en-US" sz="2000" dirty="0" smtClean="0"/>
          </a:p>
          <a:p>
            <a:pPr lvl="1" eaLnBrk="1" hangingPunct="1">
              <a:lnSpc>
                <a:spcPct val="90000"/>
              </a:lnSpc>
              <a:buFont typeface="Wingdings" pitchFamily="2" charset="2"/>
              <a:buChar char="§"/>
            </a:pPr>
            <a:r>
              <a:rPr lang="en-US" sz="2000" dirty="0" err="1" smtClean="0"/>
              <a:t>Ochratoxins</a:t>
            </a:r>
            <a:r>
              <a:rPr lang="en-US" sz="2000" dirty="0" smtClean="0"/>
              <a:t> and </a:t>
            </a:r>
            <a:r>
              <a:rPr lang="en-US" sz="2000" dirty="0" err="1" smtClean="0"/>
              <a:t>citrinin</a:t>
            </a:r>
            <a:endParaRPr lang="en-US" sz="2000" dirty="0" smtClean="0"/>
          </a:p>
          <a:p>
            <a:pPr lvl="1" eaLnBrk="1" hangingPunct="1">
              <a:lnSpc>
                <a:spcPct val="90000"/>
              </a:lnSpc>
              <a:buFont typeface="Wingdings" pitchFamily="2" charset="2"/>
              <a:buChar char="§"/>
            </a:pPr>
            <a:r>
              <a:rPr lang="en-GB" sz="2000" dirty="0" smtClean="0"/>
              <a:t>Hundreds of others</a:t>
            </a:r>
          </a:p>
          <a:p>
            <a:pPr lvl="1" eaLnBrk="1" hangingPunct="1">
              <a:lnSpc>
                <a:spcPct val="90000"/>
              </a:lnSpc>
              <a:buFont typeface="Wingdings" pitchFamily="2" charset="2"/>
              <a:buChar char="§"/>
            </a:pPr>
            <a:endParaRPr lang="en-US" sz="1800" dirty="0" smtClean="0"/>
          </a:p>
          <a:p>
            <a:pPr eaLnBrk="1" hangingPunct="1">
              <a:lnSpc>
                <a:spcPct val="90000"/>
              </a:lnSpc>
              <a:buFont typeface="Wingdings" pitchFamily="2" charset="2"/>
              <a:buChar char="v"/>
            </a:pPr>
            <a:r>
              <a:rPr lang="en-US" sz="2400" dirty="0" err="1" smtClean="0">
                <a:effectLst/>
              </a:rPr>
              <a:t>Glucans</a:t>
            </a:r>
            <a:r>
              <a:rPr lang="en-US" sz="2400" dirty="0" smtClean="0">
                <a:effectLst/>
              </a:rPr>
              <a:t> (cell wall components)</a:t>
            </a:r>
          </a:p>
          <a:p>
            <a:pPr eaLnBrk="1" hangingPunct="1">
              <a:lnSpc>
                <a:spcPct val="90000"/>
              </a:lnSpc>
              <a:buFont typeface="Wingdings" pitchFamily="2" charset="2"/>
              <a:buChar char="v"/>
            </a:pPr>
            <a:endParaRPr lang="en-US" sz="2400" dirty="0" smtClean="0">
              <a:effectLst/>
            </a:endParaRPr>
          </a:p>
          <a:p>
            <a:pPr eaLnBrk="1" hangingPunct="1">
              <a:lnSpc>
                <a:spcPct val="90000"/>
              </a:lnSpc>
              <a:buFont typeface="Wingdings" pitchFamily="2" charset="2"/>
              <a:buChar char="v"/>
            </a:pPr>
            <a:r>
              <a:rPr lang="en-US" sz="2400" dirty="0" smtClean="0">
                <a:effectLst/>
              </a:rPr>
              <a:t>Volatile organic compounds (irritating)</a:t>
            </a:r>
          </a:p>
          <a:p>
            <a:pPr eaLnBrk="1" hangingPunct="1">
              <a:lnSpc>
                <a:spcPct val="90000"/>
              </a:lnSpc>
              <a:buFont typeface="Wingdings" pitchFamily="2" charset="2"/>
              <a:buNone/>
            </a:pPr>
            <a:endParaRPr lang="en-US" sz="2400" dirty="0" smtClean="0">
              <a:effectLs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7_23"/>
          <p:cNvPicPr>
            <a:picLocks noChangeAspect="1" noChangeArrowheads="1"/>
          </p:cNvPicPr>
          <p:nvPr/>
        </p:nvPicPr>
        <p:blipFill>
          <a:blip r:embed="rId2" cstate="print"/>
          <a:srcRect b="4462"/>
          <a:stretch>
            <a:fillRect/>
          </a:stretch>
        </p:blipFill>
        <p:spPr bwMode="auto">
          <a:xfrm>
            <a:off x="609600" y="0"/>
            <a:ext cx="7772400" cy="6864350"/>
          </a:xfrm>
          <a:prstGeom prst="rect">
            <a:avLst/>
          </a:prstGeom>
          <a:noFill/>
          <a:ln w="9525">
            <a:noFill/>
            <a:miter lim="800000"/>
            <a:headEnd/>
            <a:tailEnd/>
          </a:ln>
        </p:spPr>
      </p:pic>
      <p:sp>
        <p:nvSpPr>
          <p:cNvPr id="5" name="Oval 4"/>
          <p:cNvSpPr/>
          <p:nvPr/>
        </p:nvSpPr>
        <p:spPr>
          <a:xfrm>
            <a:off x="152400" y="3048000"/>
            <a:ext cx="2286000" cy="1219200"/>
          </a:xfrm>
          <a:prstGeom prst="ellipse">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Asbestos</a:t>
            </a:r>
            <a:endParaRPr lang="nl-BE" dirty="0"/>
          </a:p>
        </p:txBody>
      </p:sp>
      <p:sp>
        <p:nvSpPr>
          <p:cNvPr id="3" name="Content Placeholder 2"/>
          <p:cNvSpPr>
            <a:spLocks noGrp="1"/>
          </p:cNvSpPr>
          <p:nvPr>
            <p:ph idx="1"/>
          </p:nvPr>
        </p:nvSpPr>
        <p:spPr/>
        <p:txBody>
          <a:bodyPr>
            <a:normAutofit fontScale="92500" lnSpcReduction="20000"/>
          </a:bodyPr>
          <a:lstStyle/>
          <a:p>
            <a:r>
              <a:rPr lang="en-US" b="1" dirty="0"/>
              <a:t>Asbestos</a:t>
            </a:r>
            <a:r>
              <a:rPr lang="en-US" dirty="0"/>
              <a:t> </a:t>
            </a:r>
            <a:r>
              <a:rPr lang="en-US" dirty="0" smtClean="0"/>
              <a:t> </a:t>
            </a:r>
            <a:r>
              <a:rPr lang="en-US" dirty="0"/>
              <a:t>is a set of six naturally occurring silicate minerals used commercially for their desirable </a:t>
            </a:r>
            <a:r>
              <a:rPr lang="en-US" dirty="0" smtClean="0"/>
              <a:t>physical properties. </a:t>
            </a:r>
            <a:endParaRPr lang="en-US" dirty="0"/>
          </a:p>
          <a:p>
            <a:endParaRPr lang="en-US" dirty="0" smtClean="0"/>
          </a:p>
          <a:p>
            <a:r>
              <a:rPr lang="en-US" dirty="0" smtClean="0"/>
              <a:t> Long </a:t>
            </a:r>
            <a:r>
              <a:rPr lang="en-US" dirty="0"/>
              <a:t>(ca. 1:20 aspect ratio), thin </a:t>
            </a:r>
            <a:r>
              <a:rPr lang="en-US" dirty="0" smtClean="0"/>
              <a:t>fibrous crystals. </a:t>
            </a:r>
          </a:p>
          <a:p>
            <a:endParaRPr lang="en-US" dirty="0"/>
          </a:p>
          <a:p>
            <a:r>
              <a:rPr lang="en-US" dirty="0" smtClean="0"/>
              <a:t>The </a:t>
            </a:r>
            <a:r>
              <a:rPr lang="en-US" dirty="0"/>
              <a:t>prolonged inhalation of asbestos fibers can cause serious </a:t>
            </a:r>
            <a:r>
              <a:rPr lang="en-US" dirty="0" smtClean="0"/>
              <a:t>illnesses</a:t>
            </a:r>
            <a:r>
              <a:rPr lang="en-US" dirty="0"/>
              <a:t> including malignant lung cancer, mesothelioma, </a:t>
            </a:r>
            <a:r>
              <a:rPr lang="en-US" dirty="0" smtClean="0"/>
              <a:t>and asbestosis</a:t>
            </a:r>
            <a:r>
              <a:rPr lang="en-US" dirty="0"/>
              <a:t> </a:t>
            </a:r>
            <a:r>
              <a:rPr lang="en-US" dirty="0" smtClean="0"/>
              <a:t>.The </a:t>
            </a:r>
            <a:r>
              <a:rPr lang="en-US" dirty="0"/>
              <a:t>trade and use of asbestos have been restricted or banned in many jurisdictions.</a:t>
            </a:r>
            <a:endParaRPr lang="nl-BE"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srcRect t="35599" r="16364"/>
          <a:stretch/>
        </p:blipFill>
        <p:spPr>
          <a:xfrm>
            <a:off x="4594675" y="1618564"/>
            <a:ext cx="3605350" cy="3238857"/>
          </a:xfrm>
          <a:prstGeom prst="rect">
            <a:avLst/>
          </a:prstGeom>
        </p:spPr>
      </p:pic>
      <p:pic>
        <p:nvPicPr>
          <p:cNvPr id="6151" name="Picture 7" descr="Fig9.2 asbestos 60908K99.tif                                   0000D118Macintosh HD                   ABA78158:"/>
          <p:cNvPicPr>
            <a:picLocks noGrp="1" noChangeAspect="1" noChangeArrowheads="1"/>
          </p:cNvPicPr>
          <p:nvPr>
            <p:ph type="clipArt" sz="half" idx="2"/>
          </p:nvPr>
        </p:nvPicPr>
        <p:blipFill rotWithShape="1">
          <a:blip r:embed="rId3" cstate="print"/>
          <a:srcRect l="6265" t="13758" r="47224" b="9427"/>
          <a:stretch/>
        </p:blipFill>
        <p:spPr>
          <a:xfrm>
            <a:off x="330925" y="2676703"/>
            <a:ext cx="3189700" cy="3829050"/>
          </a:xfrm>
        </p:spPr>
      </p:pic>
      <p:pic>
        <p:nvPicPr>
          <p:cNvPr id="5" name="Picture 4"/>
          <p:cNvPicPr>
            <a:picLocks noChangeAspect="1"/>
          </p:cNvPicPr>
          <p:nvPr/>
        </p:nvPicPr>
        <p:blipFill rotWithShape="1">
          <a:blip r:embed="rId2" cstate="print"/>
          <a:srcRect r="16364" b="66288"/>
          <a:stretch/>
        </p:blipFill>
        <p:spPr>
          <a:xfrm>
            <a:off x="330925" y="851416"/>
            <a:ext cx="3605350" cy="1695451"/>
          </a:xfrm>
          <a:prstGeom prst="rect">
            <a:avLst/>
          </a:prstGeom>
        </p:spPr>
      </p:pic>
      <p:sp>
        <p:nvSpPr>
          <p:cNvPr id="6" name="Rectangle 5"/>
          <p:cNvSpPr/>
          <p:nvPr/>
        </p:nvSpPr>
        <p:spPr>
          <a:xfrm>
            <a:off x="4767728" y="1675712"/>
            <a:ext cx="1569360" cy="2862322"/>
          </a:xfrm>
          <a:prstGeom prst="rect">
            <a:avLst/>
          </a:prstGeom>
        </p:spPr>
        <p:txBody>
          <a:bodyPr wrap="square">
            <a:spAutoFit/>
          </a:bodyPr>
          <a:lstStyle/>
          <a:p>
            <a:r>
              <a:rPr lang="en-US" dirty="0" err="1" smtClean="0">
                <a:solidFill>
                  <a:schemeClr val="bg1"/>
                </a:solidFill>
              </a:rPr>
              <a:t>Amosite</a:t>
            </a:r>
            <a:endParaRPr lang="en-US" dirty="0" smtClean="0">
              <a:solidFill>
                <a:schemeClr val="bg1"/>
              </a:solidFill>
            </a:endParaRPr>
          </a:p>
          <a:p>
            <a:r>
              <a:rPr lang="en-US" dirty="0" smtClean="0">
                <a:solidFill>
                  <a:schemeClr val="bg1"/>
                </a:solidFill>
              </a:rPr>
              <a:t>(brown)</a:t>
            </a: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err="1" smtClean="0">
                <a:solidFill>
                  <a:schemeClr val="bg1"/>
                </a:solidFill>
              </a:rPr>
              <a:t>Crocidolite</a:t>
            </a:r>
            <a:r>
              <a:rPr lang="en-US" dirty="0" smtClean="0">
                <a:solidFill>
                  <a:schemeClr val="bg1"/>
                </a:solidFill>
              </a:rPr>
              <a:t> (blue)</a:t>
            </a:r>
            <a:endParaRPr lang="en-US" dirty="0">
              <a:solidFill>
                <a:schemeClr val="bg1"/>
              </a:solidFill>
            </a:endParaRPr>
          </a:p>
        </p:txBody>
      </p:sp>
      <p:sp>
        <p:nvSpPr>
          <p:cNvPr id="7" name="Rectangle 6"/>
          <p:cNvSpPr/>
          <p:nvPr/>
        </p:nvSpPr>
        <p:spPr>
          <a:xfrm>
            <a:off x="429800" y="3326724"/>
            <a:ext cx="1123064" cy="369332"/>
          </a:xfrm>
          <a:prstGeom prst="rect">
            <a:avLst/>
          </a:prstGeom>
        </p:spPr>
        <p:txBody>
          <a:bodyPr wrap="none">
            <a:spAutoFit/>
          </a:bodyPr>
          <a:lstStyle/>
          <a:p>
            <a:r>
              <a:rPr lang="en-US" dirty="0" smtClean="0">
                <a:solidFill>
                  <a:schemeClr val="bg1"/>
                </a:solidFill>
              </a:rPr>
              <a:t>Chrysotile</a:t>
            </a:r>
          </a:p>
        </p:txBody>
      </p:sp>
      <p:sp>
        <p:nvSpPr>
          <p:cNvPr id="2" name="Rectangle 1"/>
          <p:cNvSpPr/>
          <p:nvPr/>
        </p:nvSpPr>
        <p:spPr>
          <a:xfrm>
            <a:off x="152400" y="171120"/>
            <a:ext cx="3962400" cy="65344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extBox 2"/>
          <p:cNvSpPr txBox="1"/>
          <p:nvPr/>
        </p:nvSpPr>
        <p:spPr>
          <a:xfrm>
            <a:off x="429800" y="297418"/>
            <a:ext cx="1703800" cy="369332"/>
          </a:xfrm>
          <a:prstGeom prst="rect">
            <a:avLst/>
          </a:prstGeom>
          <a:noFill/>
        </p:spPr>
        <p:txBody>
          <a:bodyPr wrap="none" rtlCol="0">
            <a:spAutoFit/>
          </a:bodyPr>
          <a:lstStyle/>
          <a:p>
            <a:r>
              <a:rPr lang="nl-BE" dirty="0" smtClean="0"/>
              <a:t>Serpentine class</a:t>
            </a:r>
            <a:endParaRPr lang="nl-BE" dirty="0"/>
          </a:p>
        </p:txBody>
      </p:sp>
      <p:sp>
        <p:nvSpPr>
          <p:cNvPr id="9" name="TextBox 8"/>
          <p:cNvSpPr txBox="1"/>
          <p:nvPr/>
        </p:nvSpPr>
        <p:spPr>
          <a:xfrm>
            <a:off x="426068" y="972233"/>
            <a:ext cx="1846724" cy="646331"/>
          </a:xfrm>
          <a:prstGeom prst="rect">
            <a:avLst/>
          </a:prstGeom>
          <a:noFill/>
        </p:spPr>
        <p:txBody>
          <a:bodyPr wrap="none" rtlCol="0">
            <a:spAutoFit/>
          </a:bodyPr>
          <a:lstStyle/>
          <a:p>
            <a:r>
              <a:rPr lang="en-US" dirty="0">
                <a:solidFill>
                  <a:schemeClr val="bg1"/>
                </a:solidFill>
              </a:rPr>
              <a:t>Chrysotile (white)</a:t>
            </a:r>
          </a:p>
          <a:p>
            <a:endParaRPr lang="nl-BE" dirty="0"/>
          </a:p>
        </p:txBody>
      </p:sp>
      <p:sp>
        <p:nvSpPr>
          <p:cNvPr id="11" name="Rectangle 10"/>
          <p:cNvSpPr/>
          <p:nvPr/>
        </p:nvSpPr>
        <p:spPr>
          <a:xfrm>
            <a:off x="4336325" y="163738"/>
            <a:ext cx="3962400" cy="65344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TextBox 11"/>
          <p:cNvSpPr txBox="1"/>
          <p:nvPr/>
        </p:nvSpPr>
        <p:spPr>
          <a:xfrm>
            <a:off x="4632775" y="297418"/>
            <a:ext cx="1704313" cy="369332"/>
          </a:xfrm>
          <a:prstGeom prst="rect">
            <a:avLst/>
          </a:prstGeom>
          <a:noFill/>
        </p:spPr>
        <p:txBody>
          <a:bodyPr wrap="none" rtlCol="0">
            <a:spAutoFit/>
          </a:bodyPr>
          <a:lstStyle/>
          <a:p>
            <a:r>
              <a:rPr lang="nl-BE" dirty="0" err="1" smtClean="0"/>
              <a:t>Amphibole</a:t>
            </a:r>
            <a:r>
              <a:rPr lang="nl-BE" dirty="0" smtClean="0"/>
              <a:t> class</a:t>
            </a:r>
            <a:endParaRPr lang="nl-BE" dirty="0"/>
          </a:p>
        </p:txBody>
      </p:sp>
      <p:sp>
        <p:nvSpPr>
          <p:cNvPr id="10" name="TextBox 9"/>
          <p:cNvSpPr txBox="1"/>
          <p:nvPr/>
        </p:nvSpPr>
        <p:spPr>
          <a:xfrm>
            <a:off x="4433731" y="5498068"/>
            <a:ext cx="3747244" cy="369332"/>
          </a:xfrm>
          <a:prstGeom prst="rect">
            <a:avLst/>
          </a:prstGeom>
          <a:noFill/>
        </p:spPr>
        <p:txBody>
          <a:bodyPr wrap="none" rtlCol="0">
            <a:spAutoFit/>
          </a:bodyPr>
          <a:lstStyle/>
          <a:p>
            <a:r>
              <a:rPr lang="nl-BE" dirty="0" err="1">
                <a:hlinkClick r:id="rId4" tooltip="Tremolite"/>
              </a:rPr>
              <a:t>tremolite</a:t>
            </a:r>
            <a:r>
              <a:rPr lang="nl-BE" dirty="0"/>
              <a:t>, </a:t>
            </a:r>
            <a:r>
              <a:rPr lang="nl-BE" dirty="0" err="1">
                <a:hlinkClick r:id="rId5" tooltip="Anthophyllite"/>
              </a:rPr>
              <a:t>anthophyllite</a:t>
            </a:r>
            <a:r>
              <a:rPr lang="nl-BE" dirty="0"/>
              <a:t> </a:t>
            </a:r>
            <a:r>
              <a:rPr lang="nl-BE" dirty="0" err="1"/>
              <a:t>and</a:t>
            </a:r>
            <a:r>
              <a:rPr lang="nl-BE" dirty="0"/>
              <a:t> </a:t>
            </a:r>
            <a:r>
              <a:rPr lang="nl-BE" dirty="0" err="1">
                <a:hlinkClick r:id="rId6" tooltip="Actinolite"/>
              </a:rPr>
              <a:t>actinolite</a:t>
            </a:r>
            <a:endParaRPr lang="nl-BE"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tretch>
            <a:fillRect/>
          </a:stretch>
        </p:blipFill>
        <p:spPr>
          <a:xfrm>
            <a:off x="3505200" y="2667000"/>
            <a:ext cx="2612571" cy="1828800"/>
          </a:xfrm>
          <a:prstGeom prst="rect">
            <a:avLst/>
          </a:prstGeom>
        </p:spPr>
      </p:pic>
      <p:pic>
        <p:nvPicPr>
          <p:cNvPr id="24" name="Picture 23"/>
          <p:cNvPicPr>
            <a:picLocks noChangeAspect="1"/>
          </p:cNvPicPr>
          <p:nvPr/>
        </p:nvPicPr>
        <p:blipFill>
          <a:blip r:embed="rId3" cstate="print"/>
          <a:stretch>
            <a:fillRect/>
          </a:stretch>
        </p:blipFill>
        <p:spPr>
          <a:xfrm>
            <a:off x="3124200" y="0"/>
            <a:ext cx="3048000" cy="2531561"/>
          </a:xfrm>
          <a:prstGeom prst="rect">
            <a:avLst/>
          </a:prstGeom>
        </p:spPr>
      </p:pic>
      <p:pic>
        <p:nvPicPr>
          <p:cNvPr id="9" name="Picture 8"/>
          <p:cNvPicPr>
            <a:picLocks noChangeAspect="1"/>
          </p:cNvPicPr>
          <p:nvPr/>
        </p:nvPicPr>
        <p:blipFill>
          <a:blip r:embed="rId4" cstate="print"/>
          <a:stretch>
            <a:fillRect/>
          </a:stretch>
        </p:blipFill>
        <p:spPr>
          <a:xfrm>
            <a:off x="6413500" y="3467100"/>
            <a:ext cx="2730500" cy="3390900"/>
          </a:xfrm>
          <a:prstGeom prst="rect">
            <a:avLst/>
          </a:prstGeom>
        </p:spPr>
      </p:pic>
      <p:pic>
        <p:nvPicPr>
          <p:cNvPr id="4" name="Picture 3"/>
          <p:cNvPicPr>
            <a:picLocks noChangeAspect="1"/>
          </p:cNvPicPr>
          <p:nvPr/>
        </p:nvPicPr>
        <p:blipFill>
          <a:blip r:embed="rId5" cstate="print"/>
          <a:stretch>
            <a:fillRect/>
          </a:stretch>
        </p:blipFill>
        <p:spPr>
          <a:xfrm>
            <a:off x="6604000" y="0"/>
            <a:ext cx="2540000" cy="1689100"/>
          </a:xfrm>
          <a:prstGeom prst="rect">
            <a:avLst/>
          </a:prstGeom>
        </p:spPr>
      </p:pic>
      <p:pic>
        <p:nvPicPr>
          <p:cNvPr id="5" name="Picture 4"/>
          <p:cNvPicPr>
            <a:picLocks noChangeAspect="1"/>
          </p:cNvPicPr>
          <p:nvPr/>
        </p:nvPicPr>
        <p:blipFill>
          <a:blip r:embed="rId6" cstate="print"/>
          <a:stretch>
            <a:fillRect/>
          </a:stretch>
        </p:blipFill>
        <p:spPr>
          <a:xfrm>
            <a:off x="3581400" y="4740533"/>
            <a:ext cx="2630394" cy="2117467"/>
          </a:xfrm>
          <a:prstGeom prst="rect">
            <a:avLst/>
          </a:prstGeom>
        </p:spPr>
      </p:pic>
      <p:pic>
        <p:nvPicPr>
          <p:cNvPr id="6" name="Picture 5"/>
          <p:cNvPicPr>
            <a:picLocks noChangeAspect="1"/>
          </p:cNvPicPr>
          <p:nvPr/>
        </p:nvPicPr>
        <p:blipFill>
          <a:blip r:embed="rId7" cstate="print"/>
          <a:stretch>
            <a:fillRect/>
          </a:stretch>
        </p:blipFill>
        <p:spPr>
          <a:xfrm>
            <a:off x="304800" y="0"/>
            <a:ext cx="2590800" cy="2725522"/>
          </a:xfrm>
          <a:prstGeom prst="rect">
            <a:avLst/>
          </a:prstGeom>
        </p:spPr>
      </p:pic>
      <p:pic>
        <p:nvPicPr>
          <p:cNvPr id="8" name="Picture 7"/>
          <p:cNvPicPr>
            <a:picLocks noChangeAspect="1"/>
          </p:cNvPicPr>
          <p:nvPr/>
        </p:nvPicPr>
        <p:blipFill>
          <a:blip r:embed="rId8" cstate="print"/>
          <a:stretch>
            <a:fillRect/>
          </a:stretch>
        </p:blipFill>
        <p:spPr>
          <a:xfrm>
            <a:off x="152400" y="4697730"/>
            <a:ext cx="3200400" cy="2160270"/>
          </a:xfrm>
          <a:prstGeom prst="rect">
            <a:avLst/>
          </a:prstGeom>
        </p:spPr>
      </p:pic>
      <p:pic>
        <p:nvPicPr>
          <p:cNvPr id="11" name="Picture 10"/>
          <p:cNvPicPr>
            <a:picLocks noChangeAspect="1"/>
          </p:cNvPicPr>
          <p:nvPr/>
        </p:nvPicPr>
        <p:blipFill>
          <a:blip r:embed="rId9" cstate="print"/>
          <a:stretch>
            <a:fillRect/>
          </a:stretch>
        </p:blipFill>
        <p:spPr>
          <a:xfrm>
            <a:off x="351314" y="2574667"/>
            <a:ext cx="2667000" cy="1778000"/>
          </a:xfrm>
          <a:prstGeom prst="rect">
            <a:avLst/>
          </a:prstGeom>
        </p:spPr>
      </p:pic>
      <p:pic>
        <p:nvPicPr>
          <p:cNvPr id="12" name="Picture 11"/>
          <p:cNvPicPr>
            <a:picLocks noChangeAspect="1"/>
          </p:cNvPicPr>
          <p:nvPr/>
        </p:nvPicPr>
        <p:blipFill>
          <a:blip r:embed="rId10" cstate="print"/>
          <a:stretch>
            <a:fillRect/>
          </a:stretch>
        </p:blipFill>
        <p:spPr>
          <a:xfrm>
            <a:off x="6651488" y="1752600"/>
            <a:ext cx="2413000" cy="1511300"/>
          </a:xfrm>
          <a:prstGeom prst="rect">
            <a:avLst/>
          </a:prstGeom>
        </p:spPr>
      </p:pic>
      <p:sp>
        <p:nvSpPr>
          <p:cNvPr id="13" name="Rectangle 12"/>
          <p:cNvSpPr/>
          <p:nvPr/>
        </p:nvSpPr>
        <p:spPr>
          <a:xfrm>
            <a:off x="3094514" y="2574667"/>
            <a:ext cx="1672253" cy="461665"/>
          </a:xfrm>
          <a:prstGeom prst="rect">
            <a:avLst/>
          </a:prstGeom>
        </p:spPr>
        <p:txBody>
          <a:bodyPr wrap="none">
            <a:spAutoFit/>
          </a:bodyPr>
          <a:lstStyle/>
          <a:p>
            <a:r>
              <a:rPr lang="en-US" sz="2400" dirty="0" smtClean="0"/>
              <a:t>Fire blanket</a:t>
            </a:r>
            <a:endParaRPr lang="en-US" sz="2400" dirty="0"/>
          </a:p>
        </p:txBody>
      </p:sp>
      <p:sp>
        <p:nvSpPr>
          <p:cNvPr id="14" name="Rectangle 13"/>
          <p:cNvSpPr/>
          <p:nvPr/>
        </p:nvSpPr>
        <p:spPr>
          <a:xfrm>
            <a:off x="609600" y="6096000"/>
            <a:ext cx="1560644" cy="461665"/>
          </a:xfrm>
          <a:prstGeom prst="rect">
            <a:avLst/>
          </a:prstGeom>
        </p:spPr>
        <p:txBody>
          <a:bodyPr wrap="none">
            <a:spAutoFit/>
          </a:bodyPr>
          <a:lstStyle/>
          <a:p>
            <a:r>
              <a:rPr lang="en-US" sz="2400" dirty="0" smtClean="0">
                <a:solidFill>
                  <a:schemeClr val="bg1"/>
                </a:solidFill>
              </a:rPr>
              <a:t>Brake pads</a:t>
            </a:r>
            <a:endParaRPr lang="en-US" sz="2400" dirty="0">
              <a:solidFill>
                <a:schemeClr val="bg1"/>
              </a:solidFill>
            </a:endParaRPr>
          </a:p>
        </p:txBody>
      </p:sp>
      <p:sp>
        <p:nvSpPr>
          <p:cNvPr id="15" name="Rectangle 14"/>
          <p:cNvSpPr/>
          <p:nvPr/>
        </p:nvSpPr>
        <p:spPr>
          <a:xfrm>
            <a:off x="503714" y="3793867"/>
            <a:ext cx="2022759" cy="461665"/>
          </a:xfrm>
          <a:prstGeom prst="rect">
            <a:avLst/>
          </a:prstGeom>
        </p:spPr>
        <p:txBody>
          <a:bodyPr wrap="none">
            <a:spAutoFit/>
          </a:bodyPr>
          <a:lstStyle/>
          <a:p>
            <a:r>
              <a:rPr lang="en-US" sz="2400" dirty="0" smtClean="0">
                <a:solidFill>
                  <a:schemeClr val="bg1"/>
                </a:solidFill>
              </a:rPr>
              <a:t>Pipe insulation</a:t>
            </a:r>
            <a:endParaRPr lang="en-US" sz="2400" dirty="0">
              <a:solidFill>
                <a:schemeClr val="bg1"/>
              </a:solidFill>
            </a:endParaRPr>
          </a:p>
        </p:txBody>
      </p:sp>
      <p:sp>
        <p:nvSpPr>
          <p:cNvPr id="16" name="Rectangle 15"/>
          <p:cNvSpPr/>
          <p:nvPr/>
        </p:nvSpPr>
        <p:spPr>
          <a:xfrm>
            <a:off x="3962400" y="5867400"/>
            <a:ext cx="1705147" cy="830997"/>
          </a:xfrm>
          <a:prstGeom prst="rect">
            <a:avLst/>
          </a:prstGeom>
        </p:spPr>
        <p:txBody>
          <a:bodyPr wrap="none">
            <a:spAutoFit/>
          </a:bodyPr>
          <a:lstStyle/>
          <a:p>
            <a:r>
              <a:rPr lang="en-US" sz="2400" dirty="0" smtClean="0">
                <a:solidFill>
                  <a:schemeClr val="bg1"/>
                </a:solidFill>
              </a:rPr>
              <a:t>Locomotive </a:t>
            </a:r>
          </a:p>
          <a:p>
            <a:r>
              <a:rPr lang="en-US" sz="2400" dirty="0" smtClean="0">
                <a:solidFill>
                  <a:schemeClr val="bg1"/>
                </a:solidFill>
              </a:rPr>
              <a:t>insulation</a:t>
            </a:r>
            <a:endParaRPr lang="en-US" sz="2400" dirty="0">
              <a:solidFill>
                <a:schemeClr val="bg1"/>
              </a:solidFill>
            </a:endParaRPr>
          </a:p>
        </p:txBody>
      </p:sp>
      <p:sp>
        <p:nvSpPr>
          <p:cNvPr id="17" name="Rectangle 16"/>
          <p:cNvSpPr/>
          <p:nvPr/>
        </p:nvSpPr>
        <p:spPr>
          <a:xfrm>
            <a:off x="6830446" y="3733800"/>
            <a:ext cx="2313554" cy="461665"/>
          </a:xfrm>
          <a:prstGeom prst="rect">
            <a:avLst/>
          </a:prstGeom>
        </p:spPr>
        <p:txBody>
          <a:bodyPr wrap="none">
            <a:spAutoFit/>
          </a:bodyPr>
          <a:lstStyle/>
          <a:p>
            <a:r>
              <a:rPr lang="en-US" sz="2400" dirty="0" smtClean="0">
                <a:solidFill>
                  <a:schemeClr val="bg1"/>
                </a:solidFill>
              </a:rPr>
              <a:t>Roofing products</a:t>
            </a:r>
            <a:endParaRPr lang="en-US" sz="2400" dirty="0">
              <a:solidFill>
                <a:schemeClr val="bg1"/>
              </a:solidFill>
            </a:endParaRPr>
          </a:p>
        </p:txBody>
      </p:sp>
      <p:sp>
        <p:nvSpPr>
          <p:cNvPr id="18" name="Rectangle 17"/>
          <p:cNvSpPr/>
          <p:nvPr/>
        </p:nvSpPr>
        <p:spPr>
          <a:xfrm>
            <a:off x="7133114" y="1660267"/>
            <a:ext cx="1614866" cy="461665"/>
          </a:xfrm>
          <a:prstGeom prst="rect">
            <a:avLst/>
          </a:prstGeom>
        </p:spPr>
        <p:txBody>
          <a:bodyPr wrap="none">
            <a:spAutoFit/>
          </a:bodyPr>
          <a:lstStyle/>
          <a:p>
            <a:r>
              <a:rPr lang="en-US" sz="2400" dirty="0" smtClean="0">
                <a:solidFill>
                  <a:schemeClr val="bg1"/>
                </a:solidFill>
              </a:rPr>
              <a:t>Lamp wicks</a:t>
            </a:r>
            <a:endParaRPr lang="en-US" sz="2400" dirty="0">
              <a:solidFill>
                <a:schemeClr val="bg1"/>
              </a:solidFill>
            </a:endParaRPr>
          </a:p>
        </p:txBody>
      </p:sp>
      <p:sp>
        <p:nvSpPr>
          <p:cNvPr id="19" name="Rectangle 18"/>
          <p:cNvSpPr/>
          <p:nvPr/>
        </p:nvSpPr>
        <p:spPr>
          <a:xfrm>
            <a:off x="6781800" y="1066800"/>
            <a:ext cx="2040042" cy="461665"/>
          </a:xfrm>
          <a:prstGeom prst="rect">
            <a:avLst/>
          </a:prstGeom>
        </p:spPr>
        <p:txBody>
          <a:bodyPr wrap="none">
            <a:spAutoFit/>
          </a:bodyPr>
          <a:lstStyle/>
          <a:p>
            <a:r>
              <a:rPr lang="en-US" sz="2400" dirty="0" smtClean="0">
                <a:solidFill>
                  <a:schemeClr val="bg1"/>
                </a:solidFill>
              </a:rPr>
              <a:t>Ship insulation</a:t>
            </a:r>
            <a:endParaRPr lang="en-US" sz="2400" dirty="0">
              <a:solidFill>
                <a:schemeClr val="bg1"/>
              </a:solidFill>
            </a:endParaRPr>
          </a:p>
        </p:txBody>
      </p:sp>
      <p:sp>
        <p:nvSpPr>
          <p:cNvPr id="20" name="Rectangle 19"/>
          <p:cNvSpPr/>
          <p:nvPr/>
        </p:nvSpPr>
        <p:spPr>
          <a:xfrm>
            <a:off x="228600" y="228600"/>
            <a:ext cx="834333" cy="461665"/>
          </a:xfrm>
          <a:prstGeom prst="rect">
            <a:avLst/>
          </a:prstGeom>
        </p:spPr>
        <p:txBody>
          <a:bodyPr wrap="none">
            <a:spAutoFit/>
          </a:bodyPr>
          <a:lstStyle/>
          <a:p>
            <a:r>
              <a:rPr lang="en-US" sz="2400" dirty="0" smtClean="0"/>
              <a:t>Mine</a:t>
            </a:r>
            <a:endParaRPr lang="en-US" sz="2400" dirty="0"/>
          </a:p>
        </p:txBody>
      </p:sp>
      <p:sp>
        <p:nvSpPr>
          <p:cNvPr id="25" name="Rectangle 24"/>
          <p:cNvSpPr/>
          <p:nvPr/>
        </p:nvSpPr>
        <p:spPr>
          <a:xfrm>
            <a:off x="3581400" y="1752600"/>
            <a:ext cx="2090987" cy="461665"/>
          </a:xfrm>
          <a:prstGeom prst="rect">
            <a:avLst/>
          </a:prstGeom>
        </p:spPr>
        <p:txBody>
          <a:bodyPr wrap="none">
            <a:spAutoFit/>
          </a:bodyPr>
          <a:lstStyle/>
          <a:p>
            <a:r>
              <a:rPr lang="en-US" sz="2400" dirty="0" smtClean="0"/>
              <a:t>Attic insulation</a:t>
            </a:r>
            <a:endParaRPr lang="en-US" sz="24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11"/>
          </p:nvPr>
        </p:nvSpPr>
        <p:spPr>
          <a:noFill/>
        </p:spPr>
        <p:txBody>
          <a:bodyPr/>
          <a:lstStyle/>
          <a:p>
            <a:fld id="{9A9C1638-CB80-4715-B517-DE8183F675A6}" type="slidenum">
              <a:rPr lang="en-GB"/>
              <a:pPr/>
              <a:t>65</a:t>
            </a:fld>
            <a:endParaRPr lang="en-GB"/>
          </a:p>
        </p:txBody>
      </p:sp>
      <p:sp>
        <p:nvSpPr>
          <p:cNvPr id="830466" name="Rectangle 2"/>
          <p:cNvSpPr>
            <a:spLocks noGrp="1" noChangeArrowheads="1"/>
          </p:cNvSpPr>
          <p:nvPr>
            <p:ph type="title"/>
          </p:nvPr>
        </p:nvSpPr>
        <p:spPr bwMode="auto">
          <a:xfrm>
            <a:off x="220133" y="228600"/>
            <a:ext cx="8923867" cy="720725"/>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dirty="0" smtClean="0"/>
              <a:t>APPROACHES TO REDUCE INDOOR AIR POLLUTION</a:t>
            </a:r>
          </a:p>
        </p:txBody>
      </p:sp>
      <p:sp>
        <p:nvSpPr>
          <p:cNvPr id="64516" name="Rectangle 3"/>
          <p:cNvSpPr>
            <a:spLocks noGrp="1" noChangeArrowheads="1"/>
          </p:cNvSpPr>
          <p:nvPr>
            <p:ph type="body" idx="1"/>
          </p:nvPr>
        </p:nvSpPr>
        <p:spPr>
          <a:xfrm>
            <a:off x="476956" y="1628776"/>
            <a:ext cx="8667044" cy="5229225"/>
          </a:xfrm>
        </p:spPr>
        <p:txBody>
          <a:bodyPr/>
          <a:lstStyle/>
          <a:p>
            <a:pPr marL="609600" indent="-609600" eaLnBrk="1" hangingPunct="1">
              <a:lnSpc>
                <a:spcPct val="80000"/>
              </a:lnSpc>
              <a:buFont typeface="Monotype Sorts" pitchFamily="2" charset="2"/>
              <a:buAutoNum type="arabicPeriod"/>
            </a:pPr>
            <a:r>
              <a:rPr lang="en-US" sz="2800" smtClean="0">
                <a:effectLst/>
              </a:rPr>
              <a:t>Eliminate or control the sources of pollution</a:t>
            </a:r>
          </a:p>
          <a:p>
            <a:pPr marL="990600" lvl="1" indent="-533400" eaLnBrk="1" hangingPunct="1">
              <a:lnSpc>
                <a:spcPct val="80000"/>
              </a:lnSpc>
              <a:buFont typeface="Wingdings" pitchFamily="2" charset="2"/>
              <a:buChar char="v"/>
            </a:pPr>
            <a:r>
              <a:rPr lang="en-US" sz="2200" smtClean="0"/>
              <a:t>Improved stoves</a:t>
            </a:r>
          </a:p>
          <a:p>
            <a:pPr marL="990600" lvl="1" indent="-533400" eaLnBrk="1" hangingPunct="1">
              <a:lnSpc>
                <a:spcPct val="80000"/>
              </a:lnSpc>
              <a:buFont typeface="Wingdings" pitchFamily="2" charset="2"/>
              <a:buChar char="v"/>
            </a:pPr>
            <a:r>
              <a:rPr lang="en-US" sz="2200" smtClean="0"/>
              <a:t>Clean fuels (kerosene, gas)</a:t>
            </a:r>
          </a:p>
          <a:p>
            <a:pPr marL="990600" lvl="1" indent="-533400" eaLnBrk="1" hangingPunct="1">
              <a:lnSpc>
                <a:spcPct val="80000"/>
              </a:lnSpc>
              <a:buFont typeface="Wingdings" pitchFamily="2" charset="2"/>
              <a:buChar char="v"/>
            </a:pPr>
            <a:r>
              <a:rPr lang="en-US" sz="2200" smtClean="0"/>
              <a:t>Venting stoves for cooking and heating</a:t>
            </a:r>
          </a:p>
          <a:p>
            <a:pPr marL="990600" lvl="1" indent="-533400" eaLnBrk="1" hangingPunct="1">
              <a:lnSpc>
                <a:spcPct val="80000"/>
              </a:lnSpc>
              <a:buFont typeface="Wingdings" pitchFamily="2" charset="2"/>
              <a:buChar char="v"/>
            </a:pPr>
            <a:r>
              <a:rPr lang="en-US" sz="2200" smtClean="0"/>
              <a:t>Regular maintenance of cooking, heating and cooling systems</a:t>
            </a:r>
          </a:p>
          <a:p>
            <a:pPr marL="990600" lvl="1" indent="-533400" eaLnBrk="1" hangingPunct="1">
              <a:lnSpc>
                <a:spcPct val="80000"/>
              </a:lnSpc>
              <a:buFont typeface="Wingdings" pitchFamily="2" charset="2"/>
              <a:buChar char="v"/>
            </a:pPr>
            <a:r>
              <a:rPr lang="en-US" sz="2200" smtClean="0"/>
              <a:t>Choose non-volatile, non-toxic building materials</a:t>
            </a:r>
          </a:p>
          <a:p>
            <a:pPr marL="990600" lvl="1" indent="-533400" eaLnBrk="1" hangingPunct="1">
              <a:lnSpc>
                <a:spcPct val="80000"/>
              </a:lnSpc>
              <a:buFont typeface="Wingdings" pitchFamily="2" charset="2"/>
              <a:buChar char="v"/>
            </a:pPr>
            <a:r>
              <a:rPr lang="en-GB" sz="2200" smtClean="0"/>
              <a:t>Maintaining dry homes and schools</a:t>
            </a:r>
            <a:endParaRPr lang="en-US" sz="2200" smtClean="0"/>
          </a:p>
          <a:p>
            <a:pPr marL="990600" lvl="1" indent="-533400" eaLnBrk="1" hangingPunct="1">
              <a:lnSpc>
                <a:spcPct val="80000"/>
              </a:lnSpc>
              <a:buFont typeface="Wingdings" pitchFamily="2" charset="2"/>
              <a:buNone/>
            </a:pPr>
            <a:endParaRPr lang="en-US" sz="2200" b="1" smtClean="0"/>
          </a:p>
          <a:p>
            <a:pPr marL="609600" indent="-609600" eaLnBrk="1" hangingPunct="1">
              <a:lnSpc>
                <a:spcPct val="80000"/>
              </a:lnSpc>
              <a:buFont typeface="Monotype Sorts" pitchFamily="2" charset="2"/>
              <a:buAutoNum type="arabicPeriod"/>
            </a:pPr>
            <a:r>
              <a:rPr lang="en-US" sz="2800" smtClean="0">
                <a:effectLst/>
              </a:rPr>
              <a:t>Ventilation – building design</a:t>
            </a:r>
          </a:p>
          <a:p>
            <a:pPr marL="990600" lvl="1" indent="-533400" eaLnBrk="1" hangingPunct="1">
              <a:lnSpc>
                <a:spcPct val="80000"/>
              </a:lnSpc>
              <a:buFont typeface="Wingdings" pitchFamily="2" charset="2"/>
              <a:buChar char="v"/>
            </a:pPr>
            <a:r>
              <a:rPr lang="en-US" sz="2200" smtClean="0"/>
              <a:t>Dilute and remove pollutants through ventilation with outdoor air</a:t>
            </a:r>
          </a:p>
          <a:p>
            <a:pPr marL="990600" lvl="1" indent="-533400" eaLnBrk="1" hangingPunct="1">
              <a:lnSpc>
                <a:spcPct val="80000"/>
              </a:lnSpc>
              <a:buFont typeface="Wingdings" pitchFamily="2" charset="2"/>
              <a:buChar char="v"/>
            </a:pPr>
            <a:endParaRPr lang="en-US" sz="2200" smtClean="0"/>
          </a:p>
          <a:p>
            <a:pPr marL="609600" indent="-609600" eaLnBrk="1" hangingPunct="1">
              <a:lnSpc>
                <a:spcPct val="80000"/>
              </a:lnSpc>
              <a:buFont typeface="Monotype Sorts" pitchFamily="2" charset="2"/>
              <a:buAutoNum type="arabicPeriod"/>
            </a:pPr>
            <a:r>
              <a:rPr lang="en-US" sz="2800" smtClean="0">
                <a:effectLst/>
              </a:rPr>
              <a:t>Air cleaning – NOT air fresheners!</a:t>
            </a:r>
          </a:p>
          <a:p>
            <a:pPr marL="990600" lvl="1" indent="-533400" eaLnBrk="1" hangingPunct="1">
              <a:lnSpc>
                <a:spcPct val="80000"/>
              </a:lnSpc>
              <a:buFont typeface="Wingdings" pitchFamily="2" charset="2"/>
              <a:buChar char="v"/>
            </a:pPr>
            <a:r>
              <a:rPr lang="en-US" sz="2200" smtClean="0"/>
              <a:t>Air filters and ionizers may remove some airborne particles</a:t>
            </a:r>
          </a:p>
          <a:p>
            <a:pPr marL="990600" lvl="1" indent="-533400" eaLnBrk="1" hangingPunct="1">
              <a:lnSpc>
                <a:spcPct val="80000"/>
              </a:lnSpc>
              <a:buFont typeface="Wingdings" pitchFamily="2" charset="2"/>
              <a:buChar char="v"/>
            </a:pPr>
            <a:r>
              <a:rPr lang="en-US" sz="2200" smtClean="0"/>
              <a:t>Gas adsorbing material is used to remove gaseous contaminants</a:t>
            </a:r>
          </a:p>
          <a:p>
            <a:pPr marL="990600" lvl="1" indent="-533400" eaLnBrk="1" hangingPunct="1">
              <a:lnSpc>
                <a:spcPct val="80000"/>
              </a:lnSpc>
              <a:buFont typeface="Wingdings" pitchFamily="2" charset="2"/>
              <a:buChar char="v"/>
            </a:pPr>
            <a:endParaRPr lang="en-US" sz="220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268288" y="134938"/>
            <a:ext cx="8685212" cy="628650"/>
          </a:xfrm>
        </p:spPr>
        <p:txBody>
          <a:bodyPr>
            <a:normAutofit fontScale="90000"/>
          </a:bodyPr>
          <a:lstStyle/>
          <a:p>
            <a:pPr eaLnBrk="1" hangingPunct="1"/>
            <a:r>
              <a:rPr lang="en-US" smtClean="0"/>
              <a:t>We can reduce indoor air pollution</a:t>
            </a:r>
          </a:p>
        </p:txBody>
      </p:sp>
      <p:sp>
        <p:nvSpPr>
          <p:cNvPr id="21507" name="Content Placeholder 2"/>
          <p:cNvSpPr>
            <a:spLocks noGrp="1"/>
          </p:cNvSpPr>
          <p:nvPr>
            <p:ph idx="4294967295"/>
          </p:nvPr>
        </p:nvSpPr>
        <p:spPr>
          <a:xfrm>
            <a:off x="0" y="838200"/>
            <a:ext cx="9144000" cy="6019800"/>
          </a:xfrm>
        </p:spPr>
        <p:txBody>
          <a:bodyPr/>
          <a:lstStyle/>
          <a:p>
            <a:pPr eaLnBrk="1" hangingPunct="1"/>
            <a:r>
              <a:rPr lang="en-US" smtClean="0"/>
              <a:t>In developed countries:</a:t>
            </a:r>
          </a:p>
          <a:p>
            <a:pPr lvl="1" eaLnBrk="1" hangingPunct="1"/>
            <a:r>
              <a:rPr lang="en-US" smtClean="0"/>
              <a:t>Use low-toxicity material</a:t>
            </a:r>
          </a:p>
          <a:p>
            <a:pPr lvl="1" eaLnBrk="1" hangingPunct="1"/>
            <a:r>
              <a:rPr lang="en-US" smtClean="0"/>
              <a:t>Monitor air quality</a:t>
            </a:r>
          </a:p>
          <a:p>
            <a:pPr lvl="1" eaLnBrk="1" hangingPunct="1"/>
            <a:r>
              <a:rPr lang="en-US" smtClean="0"/>
              <a:t>Keep rooms clean</a:t>
            </a:r>
          </a:p>
          <a:p>
            <a:pPr lvl="1" eaLnBrk="1" hangingPunct="1"/>
            <a:r>
              <a:rPr lang="en-US" smtClean="0"/>
              <a:t>Limit exposure to chemicals</a:t>
            </a:r>
          </a:p>
          <a:p>
            <a:pPr lvl="1" eaLnBrk="1" hangingPunct="1"/>
            <a:r>
              <a:rPr lang="en-US" smtClean="0"/>
              <a:t>Allow for better mixing of indoor &amp; outdoor air</a:t>
            </a:r>
          </a:p>
          <a:p>
            <a:pPr lvl="4" eaLnBrk="1" hangingPunct="1"/>
            <a:endParaRPr lang="en-US" smtClean="0"/>
          </a:p>
          <a:p>
            <a:pPr eaLnBrk="1" hangingPunct="1"/>
            <a:r>
              <a:rPr lang="en-US" smtClean="0"/>
              <a:t>In developing countries:</a:t>
            </a:r>
          </a:p>
          <a:p>
            <a:pPr lvl="1" eaLnBrk="1" hangingPunct="1"/>
            <a:r>
              <a:rPr lang="en-US" smtClean="0"/>
              <a:t>Dry wood before burning</a:t>
            </a:r>
          </a:p>
          <a:p>
            <a:pPr lvl="1" eaLnBrk="1" hangingPunct="1"/>
            <a:r>
              <a:rPr lang="en-US" smtClean="0"/>
              <a:t>Cook outside</a:t>
            </a:r>
          </a:p>
          <a:p>
            <a:pPr lvl="1" eaLnBrk="1" hangingPunct="1"/>
            <a:r>
              <a:rPr lang="en-US" smtClean="0"/>
              <a:t>Use less-polluting fuels (natural gas)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sz="half" idx="1"/>
          </p:nvPr>
        </p:nvSpPr>
        <p:spPr>
          <a:xfrm>
            <a:off x="1066800" y="838200"/>
            <a:ext cx="8412162" cy="1357312"/>
          </a:xfrm>
        </p:spPr>
        <p:txBody>
          <a:bodyPr/>
          <a:lstStyle/>
          <a:p>
            <a:pPr marL="0" indent="0" algn="ctr" eaLnBrk="1" hangingPunct="1">
              <a:lnSpc>
                <a:spcPct val="80000"/>
              </a:lnSpc>
              <a:spcBef>
                <a:spcPct val="25000"/>
              </a:spcBef>
              <a:buFontTx/>
              <a:buNone/>
            </a:pPr>
            <a:endParaRPr lang="en-GB" sz="500" dirty="0" smtClean="0">
              <a:solidFill>
                <a:srgbClr val="168A84"/>
              </a:solidFill>
            </a:endParaRPr>
          </a:p>
          <a:p>
            <a:pPr marL="0" indent="0" algn="ctr" eaLnBrk="1" hangingPunct="1">
              <a:lnSpc>
                <a:spcPct val="80000"/>
              </a:lnSpc>
              <a:spcBef>
                <a:spcPct val="25000"/>
              </a:spcBef>
              <a:buFontTx/>
              <a:buNone/>
            </a:pPr>
            <a:r>
              <a:rPr lang="en-GB" sz="3000" dirty="0" smtClean="0"/>
              <a:t>Thanks for your attention!</a:t>
            </a:r>
          </a:p>
          <a:p>
            <a:pPr marL="0" indent="0" algn="ctr" eaLnBrk="1" hangingPunct="1">
              <a:lnSpc>
                <a:spcPct val="80000"/>
              </a:lnSpc>
              <a:spcBef>
                <a:spcPct val="25000"/>
              </a:spcBef>
              <a:buFontTx/>
              <a:buNone/>
            </a:pPr>
            <a:endParaRPr lang="en-GB" sz="1000" dirty="0" smtClean="0"/>
          </a:p>
          <a:p>
            <a:pPr marL="0" indent="0" algn="ctr" eaLnBrk="1" hangingPunct="1">
              <a:lnSpc>
                <a:spcPct val="80000"/>
              </a:lnSpc>
              <a:spcBef>
                <a:spcPct val="25000"/>
              </a:spcBef>
              <a:buFontTx/>
              <a:buNone/>
            </a:pPr>
            <a:endParaRPr lang="en-GB" sz="1000" dirty="0" smtClean="0"/>
          </a:p>
        </p:txBody>
      </p:sp>
      <p:grpSp>
        <p:nvGrpSpPr>
          <p:cNvPr id="2" name="Group 10"/>
          <p:cNvGrpSpPr>
            <a:grpSpLocks/>
          </p:cNvGrpSpPr>
          <p:nvPr/>
        </p:nvGrpSpPr>
        <p:grpSpPr bwMode="auto">
          <a:xfrm>
            <a:off x="533400" y="3581400"/>
            <a:ext cx="4929187" cy="1000125"/>
            <a:chOff x="2285984" y="4429132"/>
            <a:chExt cx="4929222" cy="1000132"/>
          </a:xfrm>
        </p:grpSpPr>
        <p:grpSp>
          <p:nvGrpSpPr>
            <p:cNvPr id="3" name="Group 4"/>
            <p:cNvGrpSpPr>
              <a:grpSpLocks/>
            </p:cNvGrpSpPr>
            <p:nvPr/>
          </p:nvGrpSpPr>
          <p:grpSpPr bwMode="auto">
            <a:xfrm>
              <a:off x="2285984" y="4429132"/>
              <a:ext cx="4929222" cy="1000132"/>
              <a:chOff x="2214546" y="5214950"/>
              <a:chExt cx="4929222" cy="1000132"/>
            </a:xfrm>
          </p:grpSpPr>
          <p:sp>
            <p:nvSpPr>
              <p:cNvPr id="54283" name="Rectangle 8"/>
              <p:cNvSpPr>
                <a:spLocks noChangeArrowheads="1"/>
              </p:cNvSpPr>
              <p:nvPr/>
            </p:nvSpPr>
            <p:spPr bwMode="auto">
              <a:xfrm>
                <a:off x="2264745" y="5388435"/>
                <a:ext cx="3627916" cy="775597"/>
              </a:xfrm>
              <a:prstGeom prst="rect">
                <a:avLst/>
              </a:prstGeom>
              <a:noFill/>
              <a:ln w="9525">
                <a:noFill/>
                <a:miter lim="800000"/>
                <a:headEnd/>
                <a:tailEnd/>
              </a:ln>
            </p:spPr>
            <p:txBody>
              <a:bodyPr wrap="none">
                <a:spAutoFit/>
              </a:bodyPr>
              <a:lstStyle/>
              <a:p>
                <a:pPr algn="ctr">
                  <a:lnSpc>
                    <a:spcPct val="80000"/>
                  </a:lnSpc>
                  <a:spcBef>
                    <a:spcPct val="25000"/>
                  </a:spcBef>
                </a:pPr>
                <a:r>
                  <a:rPr lang="nl-BE"/>
                  <a:t>The EnVOC research group</a:t>
                </a:r>
              </a:p>
              <a:p>
                <a:pPr algn="ctr">
                  <a:lnSpc>
                    <a:spcPct val="80000"/>
                  </a:lnSpc>
                  <a:spcBef>
                    <a:spcPct val="25000"/>
                  </a:spcBef>
                </a:pPr>
                <a:r>
                  <a:rPr lang="en-GB" sz="2000"/>
                  <a:t>www.EnVOC.UGent.be</a:t>
                </a:r>
                <a:r>
                  <a:rPr lang="nl-BE"/>
                  <a:t> </a:t>
                </a:r>
              </a:p>
            </p:txBody>
          </p:sp>
          <p:sp>
            <p:nvSpPr>
              <p:cNvPr id="7" name="Rectangle 6"/>
              <p:cNvSpPr/>
              <p:nvPr/>
            </p:nvSpPr>
            <p:spPr>
              <a:xfrm>
                <a:off x="2214546" y="5214950"/>
                <a:ext cx="4929222" cy="10001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pic>
          <p:nvPicPr>
            <p:cNvPr id="54282" name="Picture 4"/>
            <p:cNvPicPr>
              <a:picLocks noChangeAspect="1" noChangeArrowheads="1"/>
            </p:cNvPicPr>
            <p:nvPr/>
          </p:nvPicPr>
          <p:blipFill>
            <a:blip r:embed="rId3" cstate="print"/>
            <a:srcRect/>
            <a:stretch>
              <a:fillRect/>
            </a:stretch>
          </p:blipFill>
          <p:spPr bwMode="auto">
            <a:xfrm>
              <a:off x="6025158" y="4500570"/>
              <a:ext cx="1047172" cy="857256"/>
            </a:xfrm>
            <a:prstGeom prst="rect">
              <a:avLst/>
            </a:prstGeom>
            <a:noFill/>
            <a:ln w="9525">
              <a:noFill/>
              <a:miter lim="800000"/>
              <a:headEnd/>
              <a:tailEnd/>
            </a:ln>
          </p:spPr>
        </p:pic>
      </p:grpSp>
      <p:pic>
        <p:nvPicPr>
          <p:cNvPr id="54278" name="Picture 4"/>
          <p:cNvPicPr>
            <a:picLocks noChangeAspect="1" noChangeArrowheads="1"/>
          </p:cNvPicPr>
          <p:nvPr/>
        </p:nvPicPr>
        <p:blipFill>
          <a:blip r:embed="rId4" cstate="print"/>
          <a:srcRect/>
          <a:stretch>
            <a:fillRect/>
          </a:stretch>
        </p:blipFill>
        <p:spPr bwMode="auto">
          <a:xfrm>
            <a:off x="0" y="1143000"/>
            <a:ext cx="2903538" cy="1785937"/>
          </a:xfrm>
          <a:prstGeom prst="rect">
            <a:avLst/>
          </a:prstGeom>
          <a:noFill/>
          <a:ln w="9525">
            <a:noFill/>
            <a:miter lim="800000"/>
            <a:headEnd/>
            <a:tailEnd/>
          </a:ln>
        </p:spPr>
      </p:pic>
      <p:pic>
        <p:nvPicPr>
          <p:cNvPr id="54279" name="Picture 6" descr="http://www.ugent.be/bw/nl/faculteit/facultaire-diensten/communicatie-pr/huisstijl/logo-in-kleur/vierkante-versie/FBE-vierkant.gif"/>
          <p:cNvPicPr>
            <a:picLocks noChangeAspect="1" noChangeArrowheads="1"/>
          </p:cNvPicPr>
          <p:nvPr/>
        </p:nvPicPr>
        <p:blipFill>
          <a:blip r:embed="rId5" cstate="print"/>
          <a:srcRect/>
          <a:stretch>
            <a:fillRect/>
          </a:stretch>
        </p:blipFill>
        <p:spPr bwMode="auto">
          <a:xfrm>
            <a:off x="6172200" y="3429000"/>
            <a:ext cx="2643187" cy="2643188"/>
          </a:xfrm>
          <a:prstGeom prst="rect">
            <a:avLst/>
          </a:prstGeom>
          <a:noFill/>
          <a:ln w="9525">
            <a:noFill/>
            <a:miter lim="800000"/>
            <a:headEnd/>
            <a:tailEnd/>
          </a:ln>
        </p:spPr>
      </p:pic>
      <p:sp>
        <p:nvSpPr>
          <p:cNvPr id="54280" name="Slide Number Placeholder 10"/>
          <p:cNvSpPr>
            <a:spLocks noGrp="1"/>
          </p:cNvSpPr>
          <p:nvPr>
            <p:ph type="sldNum" sz="quarter" idx="10"/>
          </p:nvPr>
        </p:nvSpPr>
        <p:spPr bwMode="auto">
          <a:xfrm>
            <a:off x="7286625" y="0"/>
            <a:ext cx="1781175" cy="357188"/>
          </a:xfrm>
          <a:noFill/>
          <a:ln>
            <a:miter lim="800000"/>
            <a:headEnd/>
            <a:tailEnd/>
          </a:ln>
        </p:spPr>
        <p:txBody>
          <a:bodyPr wrap="square" lIns="91440" tIns="45720" rIns="91440" bIns="45720" numCol="1" anchorCtr="0" compatLnSpc="1">
            <a:prstTxWarp prst="textNoShape">
              <a:avLst/>
            </a:prstTxWarp>
          </a:bodyPr>
          <a:lstStyle/>
          <a:p>
            <a:r>
              <a:rPr lang="nl-NL" smtClean="0">
                <a:solidFill>
                  <a:schemeClr val="bg1"/>
                </a:solidFill>
                <a:latin typeface="Times New Roman" charset="0"/>
              </a:rPr>
              <a:t> </a:t>
            </a:r>
            <a:fld id="{1A9280F3-B195-4552-BBAB-2FE5A29CE906}" type="slidenum">
              <a:rPr lang="nl-NL" smtClean="0">
                <a:solidFill>
                  <a:schemeClr val="bg1"/>
                </a:solidFill>
                <a:latin typeface="Times New Roman" charset="0"/>
              </a:rPr>
              <a:pPr/>
              <a:t>67</a:t>
            </a:fld>
            <a:r>
              <a:rPr lang="nl-NL" smtClean="0">
                <a:solidFill>
                  <a:schemeClr val="bg1"/>
                </a:solidFill>
                <a:latin typeface="Times New Roman" charset="0"/>
              </a:rPr>
              <a:t> /47 </a:t>
            </a:r>
          </a:p>
        </p:txBody>
      </p:sp>
      <p:sp>
        <p:nvSpPr>
          <p:cNvPr id="13" name="TextBox 12"/>
          <p:cNvSpPr txBox="1"/>
          <p:nvPr/>
        </p:nvSpPr>
        <p:spPr>
          <a:xfrm>
            <a:off x="1066800" y="5029200"/>
            <a:ext cx="3574761" cy="923330"/>
          </a:xfrm>
          <a:prstGeom prst="rect">
            <a:avLst/>
          </a:prstGeom>
          <a:noFill/>
        </p:spPr>
        <p:txBody>
          <a:bodyPr wrap="none" rtlCol="0">
            <a:spAutoFit/>
          </a:bodyPr>
          <a:lstStyle/>
          <a:p>
            <a:r>
              <a:rPr lang="nl-BE" dirty="0" err="1" smtClean="0">
                <a:hlinkClick r:id="rId6"/>
              </a:rPr>
              <a:t>Christophe.Walgraeve</a:t>
            </a:r>
            <a:r>
              <a:rPr lang="nl-BE" dirty="0" smtClean="0">
                <a:hlinkClick r:id="rId6"/>
              </a:rPr>
              <a:t>@</a:t>
            </a:r>
            <a:r>
              <a:rPr lang="nl-BE" dirty="0" err="1" smtClean="0">
                <a:hlinkClick r:id="rId6"/>
              </a:rPr>
              <a:t>UGent.be</a:t>
            </a:r>
            <a:endParaRPr lang="nl-BE" dirty="0" smtClean="0"/>
          </a:p>
          <a:p>
            <a:r>
              <a:rPr lang="nl-BE" dirty="0" err="1" smtClean="0">
                <a:hlinkClick r:id="rId7"/>
              </a:rPr>
              <a:t>Herman.VanLangenhove</a:t>
            </a:r>
            <a:r>
              <a:rPr lang="nl-BE" dirty="0" smtClean="0">
                <a:hlinkClick r:id="rId7"/>
              </a:rPr>
              <a:t>@</a:t>
            </a:r>
            <a:r>
              <a:rPr lang="nl-BE" dirty="0" err="1" smtClean="0">
                <a:hlinkClick r:id="rId7"/>
              </a:rPr>
              <a:t>UGent.be</a:t>
            </a:r>
            <a:endParaRPr lang="nl-BE" dirty="0" smtClean="0"/>
          </a:p>
          <a:p>
            <a:endParaRPr lang="nl-BE"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Analysis</a:t>
            </a:r>
            <a:r>
              <a:rPr lang="nl-BE" dirty="0" smtClean="0"/>
              <a:t> of VOC in air</a:t>
            </a:r>
            <a:endParaRPr lang="nl-BE" dirty="0"/>
          </a:p>
        </p:txBody>
      </p:sp>
      <p:sp>
        <p:nvSpPr>
          <p:cNvPr id="3" name="Table Placeholder 2"/>
          <p:cNvSpPr>
            <a:spLocks noGrp="1"/>
          </p:cNvSpPr>
          <p:nvPr>
            <p:ph type="tbl" idx="1"/>
          </p:nvPr>
        </p:nvSpPr>
        <p:spPr/>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285750" y="1428750"/>
            <a:ext cx="5715000" cy="461963"/>
          </a:xfrm>
          <a:prstGeom prst="rect">
            <a:avLst/>
          </a:prstGeom>
          <a:noFill/>
          <a:ln w="9525">
            <a:noFill/>
            <a:miter lim="800000"/>
            <a:headEnd/>
            <a:tailEnd/>
          </a:ln>
        </p:spPr>
        <p:txBody>
          <a:bodyPr>
            <a:spAutoFit/>
          </a:bodyPr>
          <a:lstStyle/>
          <a:p>
            <a:pPr>
              <a:defRPr/>
            </a:pPr>
            <a:r>
              <a:rPr lang="nl-BE" b="1" dirty="0">
                <a:latin typeface="+mn-lt"/>
              </a:rPr>
              <a:t>A. Active </a:t>
            </a:r>
            <a:r>
              <a:rPr lang="nl-BE" dirty="0">
                <a:latin typeface="+mn-lt"/>
              </a:rPr>
              <a:t>sampling of </a:t>
            </a:r>
            <a:r>
              <a:rPr lang="nl-BE" dirty="0" err="1">
                <a:latin typeface="+mn-lt"/>
              </a:rPr>
              <a:t>VOCs</a:t>
            </a:r>
            <a:r>
              <a:rPr lang="nl-BE" dirty="0">
                <a:latin typeface="+mn-lt"/>
              </a:rPr>
              <a:t> in air </a:t>
            </a:r>
          </a:p>
        </p:txBody>
      </p:sp>
      <p:pic>
        <p:nvPicPr>
          <p:cNvPr id="23555" name="Picture 4" descr="http://www.equipcoservices.com/images/gilair3.jpg"/>
          <p:cNvPicPr>
            <a:picLocks noChangeAspect="1" noChangeArrowheads="1"/>
          </p:cNvPicPr>
          <p:nvPr/>
        </p:nvPicPr>
        <p:blipFill>
          <a:blip r:embed="rId3" cstate="print"/>
          <a:srcRect l="2917" t="3191" r="3696" b="7446"/>
          <a:stretch>
            <a:fillRect/>
          </a:stretch>
        </p:blipFill>
        <p:spPr bwMode="auto">
          <a:xfrm>
            <a:off x="571500" y="2143125"/>
            <a:ext cx="2286000" cy="2000250"/>
          </a:xfrm>
          <a:prstGeom prst="rect">
            <a:avLst/>
          </a:prstGeom>
          <a:noFill/>
          <a:ln w="9525">
            <a:noFill/>
            <a:miter lim="800000"/>
            <a:headEnd/>
            <a:tailEnd/>
          </a:ln>
        </p:spPr>
      </p:pic>
      <p:grpSp>
        <p:nvGrpSpPr>
          <p:cNvPr id="2" name="Group 18"/>
          <p:cNvGrpSpPr>
            <a:grpSpLocks/>
          </p:cNvGrpSpPr>
          <p:nvPr/>
        </p:nvGrpSpPr>
        <p:grpSpPr bwMode="auto">
          <a:xfrm>
            <a:off x="0" y="0"/>
            <a:ext cx="9144000" cy="1214438"/>
            <a:chOff x="0" y="-24"/>
            <a:chExt cx="9144000" cy="1214446"/>
          </a:xfrm>
        </p:grpSpPr>
        <p:sp>
          <p:nvSpPr>
            <p:cNvPr id="16" name="Rectangle 15"/>
            <p:cNvSpPr/>
            <p:nvPr/>
          </p:nvSpPr>
          <p:spPr>
            <a:xfrm>
              <a:off x="0" y="-24"/>
              <a:ext cx="9144000" cy="785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grpSp>
          <p:nvGrpSpPr>
            <p:cNvPr id="3" name="Group 14"/>
            <p:cNvGrpSpPr>
              <a:grpSpLocks/>
            </p:cNvGrpSpPr>
            <p:nvPr/>
          </p:nvGrpSpPr>
          <p:grpSpPr bwMode="auto">
            <a:xfrm>
              <a:off x="285750" y="285728"/>
              <a:ext cx="4214813" cy="928694"/>
              <a:chOff x="285750" y="785794"/>
              <a:chExt cx="4214813" cy="928694"/>
            </a:xfrm>
          </p:grpSpPr>
          <p:sp>
            <p:nvSpPr>
              <p:cNvPr id="4" name="Pentagon 3"/>
              <p:cNvSpPr/>
              <p:nvPr/>
            </p:nvSpPr>
            <p:spPr>
              <a:xfrm>
                <a:off x="285750" y="785794"/>
                <a:ext cx="1928813" cy="92869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dirty="0">
                    <a:solidFill>
                      <a:schemeClr val="tx1"/>
                    </a:solidFill>
                  </a:rPr>
                  <a:t>Sampling</a:t>
                </a:r>
              </a:p>
            </p:txBody>
          </p:sp>
          <p:sp>
            <p:nvSpPr>
              <p:cNvPr id="5" name="Chevron 4"/>
              <p:cNvSpPr/>
              <p:nvPr/>
            </p:nvSpPr>
            <p:spPr>
              <a:xfrm>
                <a:off x="1714500" y="785794"/>
                <a:ext cx="2786063" cy="928694"/>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dirty="0">
                    <a:solidFill>
                      <a:schemeClr val="tx1"/>
                    </a:solidFill>
                  </a:rPr>
                  <a:t>Sample </a:t>
                </a:r>
                <a:r>
                  <a:rPr lang="nl-BE" dirty="0" err="1">
                    <a:solidFill>
                      <a:schemeClr val="tx1"/>
                    </a:solidFill>
                  </a:rPr>
                  <a:t>preparation</a:t>
                </a:r>
                <a:endParaRPr lang="nl-BE" dirty="0">
                  <a:solidFill>
                    <a:schemeClr val="tx1"/>
                  </a:solidFill>
                </a:endParaRPr>
              </a:p>
            </p:txBody>
          </p:sp>
        </p:grpSp>
      </p:grpSp>
      <p:pic>
        <p:nvPicPr>
          <p:cNvPr id="23557" name="Picture 3" descr="Tube"/>
          <p:cNvPicPr>
            <a:picLocks noGrp="1" noChangeAspect="1" noChangeArrowheads="1"/>
          </p:cNvPicPr>
          <p:nvPr>
            <p:ph sz="half" idx="1"/>
          </p:nvPr>
        </p:nvPicPr>
        <p:blipFill>
          <a:blip r:embed="rId4" cstate="print"/>
          <a:srcRect l="10890" t="18672" r="17545" b="23236"/>
          <a:stretch>
            <a:fillRect/>
          </a:stretch>
        </p:blipFill>
        <p:spPr>
          <a:xfrm>
            <a:off x="428625" y="4429125"/>
            <a:ext cx="2643188" cy="1609725"/>
          </a:xfrm>
        </p:spPr>
      </p:pic>
      <p:pic>
        <p:nvPicPr>
          <p:cNvPr id="23558" name="Picture 5" descr="kdr tenax"/>
          <p:cNvPicPr>
            <a:picLocks noChangeAspect="1" noChangeArrowheads="1"/>
          </p:cNvPicPr>
          <p:nvPr/>
        </p:nvPicPr>
        <p:blipFill>
          <a:blip r:embed="rId5" cstate="print"/>
          <a:srcRect/>
          <a:stretch>
            <a:fillRect/>
          </a:stretch>
        </p:blipFill>
        <p:spPr bwMode="auto">
          <a:xfrm>
            <a:off x="3214688" y="3000375"/>
            <a:ext cx="1928812" cy="2176463"/>
          </a:xfrm>
          <a:prstGeom prst="rect">
            <a:avLst/>
          </a:prstGeom>
          <a:noFill/>
          <a:ln w="9525">
            <a:noFill/>
            <a:miter lim="800000"/>
            <a:headEnd/>
            <a:tailEnd/>
          </a:ln>
        </p:spPr>
      </p:pic>
      <p:pic>
        <p:nvPicPr>
          <p:cNvPr id="23559" name="Picture 3" descr="E:\2007 - Juni - Cavell - 20.jpg"/>
          <p:cNvPicPr>
            <a:picLocks noChangeAspect="1" noChangeArrowheads="1"/>
          </p:cNvPicPr>
          <p:nvPr/>
        </p:nvPicPr>
        <p:blipFill>
          <a:blip r:embed="rId6" cstate="print"/>
          <a:srcRect/>
          <a:stretch>
            <a:fillRect/>
          </a:stretch>
        </p:blipFill>
        <p:spPr bwMode="auto">
          <a:xfrm>
            <a:off x="5429250" y="1714500"/>
            <a:ext cx="3357563" cy="4476750"/>
          </a:xfrm>
          <a:prstGeom prst="rect">
            <a:avLst/>
          </a:prstGeom>
          <a:noFill/>
          <a:ln w="9525">
            <a:noFill/>
            <a:miter lim="800000"/>
            <a:headEnd/>
            <a:tailEnd/>
          </a:ln>
        </p:spPr>
      </p:pic>
      <p:sp>
        <p:nvSpPr>
          <p:cNvPr id="23560" name="Slide Number Placeholder 1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r>
              <a:rPr lang="nl-NL" smtClean="0">
                <a:latin typeface="Times New Roman" charset="0"/>
              </a:rPr>
              <a:t>pa. </a:t>
            </a:r>
            <a:fld id="{404F61B2-4515-4F9B-B6E5-9BDE5C396058}" type="slidenum">
              <a:rPr lang="nl-NL" smtClean="0">
                <a:latin typeface="Times New Roman" charset="0"/>
              </a:rPr>
              <a:pPr/>
              <a:t>69</a:t>
            </a:fld>
            <a:r>
              <a:rPr lang="nl-NL" smtClean="0">
                <a:latin typeface="Times New Roman" charset="0"/>
              </a:rPr>
              <a:t> </a:t>
            </a:r>
          </a:p>
        </p:txBody>
      </p:sp>
      <p:sp>
        <p:nvSpPr>
          <p:cNvPr id="23561" name="Slide Number Placeholder 10"/>
          <p:cNvSpPr txBox="1">
            <a:spLocks/>
          </p:cNvSpPr>
          <p:nvPr/>
        </p:nvSpPr>
        <p:spPr bwMode="auto">
          <a:xfrm>
            <a:off x="7286625" y="0"/>
            <a:ext cx="1781175" cy="357188"/>
          </a:xfrm>
          <a:prstGeom prst="rect">
            <a:avLst/>
          </a:prstGeom>
          <a:noFill/>
          <a:ln w="9525">
            <a:noFill/>
            <a:miter lim="800000"/>
            <a:headEnd/>
            <a:tailEnd/>
          </a:ln>
        </p:spPr>
        <p:txBody>
          <a:bodyPr anchor="b"/>
          <a:lstStyle/>
          <a:p>
            <a:pPr algn="r"/>
            <a:r>
              <a:rPr lang="nl-NL" sz="1800">
                <a:solidFill>
                  <a:srgbClr val="FFFFFF"/>
                </a:solidFill>
              </a:rPr>
              <a:t> </a:t>
            </a:r>
            <a:fld id="{5AAC31EE-6476-41FE-B377-81841F0D5B56}" type="slidenum">
              <a:rPr lang="nl-NL" sz="1800">
                <a:solidFill>
                  <a:srgbClr val="FFFFFF"/>
                </a:solidFill>
              </a:rPr>
              <a:pPr algn="r"/>
              <a:t>69</a:t>
            </a:fld>
            <a:r>
              <a:rPr lang="nl-NL" sz="1800">
                <a:solidFill>
                  <a:srgbClr val="FFFFFF"/>
                </a:solidFill>
              </a:rPr>
              <a:t> /49 </a:t>
            </a:r>
          </a:p>
        </p:txBody>
      </p:sp>
      <p:sp>
        <p:nvSpPr>
          <p:cNvPr id="23562" name="Slide Number Placeholder 10"/>
          <p:cNvSpPr txBox="1">
            <a:spLocks/>
          </p:cNvSpPr>
          <p:nvPr/>
        </p:nvSpPr>
        <p:spPr bwMode="auto">
          <a:xfrm>
            <a:off x="7439025" y="152400"/>
            <a:ext cx="1781175" cy="357188"/>
          </a:xfrm>
          <a:prstGeom prst="rect">
            <a:avLst/>
          </a:prstGeom>
          <a:noFill/>
          <a:ln w="9525">
            <a:noFill/>
            <a:miter lim="800000"/>
            <a:headEnd/>
            <a:tailEnd/>
          </a:ln>
        </p:spPr>
        <p:txBody>
          <a:bodyPr anchor="b"/>
          <a:lstStyle/>
          <a:p>
            <a:pPr algn="r"/>
            <a:r>
              <a:rPr lang="nl-NL" sz="1800">
                <a:solidFill>
                  <a:srgbClr val="FFFFFF"/>
                </a:solidFill>
              </a:rPr>
              <a:t> </a:t>
            </a:r>
            <a:fld id="{3700B5E7-86A9-41D2-A2A8-CF3019B2F7B8}" type="slidenum">
              <a:rPr lang="nl-NL" sz="1800">
                <a:solidFill>
                  <a:srgbClr val="FFFFFF"/>
                </a:solidFill>
              </a:rPr>
              <a:pPr algn="r"/>
              <a:t>69</a:t>
            </a:fld>
            <a:r>
              <a:rPr lang="nl-NL" sz="1800">
                <a:solidFill>
                  <a:srgbClr val="FFFFFF"/>
                </a:solidFill>
              </a:rPr>
              <a:t> /49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Building Occupants</a:t>
            </a:r>
          </a:p>
        </p:txBody>
      </p:sp>
      <p:sp>
        <p:nvSpPr>
          <p:cNvPr id="11267" name="Rectangle 3"/>
          <p:cNvSpPr>
            <a:spLocks noGrp="1" noChangeArrowheads="1"/>
          </p:cNvSpPr>
          <p:nvPr>
            <p:ph type="body" idx="1"/>
          </p:nvPr>
        </p:nvSpPr>
        <p:spPr/>
        <p:txBody>
          <a:bodyPr/>
          <a:lstStyle/>
          <a:p>
            <a:pPr eaLnBrk="1" hangingPunct="1">
              <a:lnSpc>
                <a:spcPct val="90000"/>
              </a:lnSpc>
            </a:pPr>
            <a:r>
              <a:rPr lang="en-US" smtClean="0"/>
              <a:t>People living or working in particular indoor environments react to pollutants in different ways:</a:t>
            </a:r>
          </a:p>
          <a:p>
            <a:pPr lvl="1" eaLnBrk="1" hangingPunct="1">
              <a:lnSpc>
                <a:spcPct val="90000"/>
              </a:lnSpc>
            </a:pPr>
            <a:r>
              <a:rPr lang="en-US" smtClean="0">
                <a:ea typeface="ＭＳ Ｐゴシック" charset="-128"/>
              </a:rPr>
              <a:t>Some groups of people are particularly susceptible to indoor air pollution problems.</a:t>
            </a:r>
          </a:p>
          <a:p>
            <a:pPr lvl="1" eaLnBrk="1" hangingPunct="1">
              <a:lnSpc>
                <a:spcPct val="90000"/>
              </a:lnSpc>
            </a:pPr>
            <a:r>
              <a:rPr lang="en-US" smtClean="0">
                <a:ea typeface="ＭＳ Ｐゴシック" charset="-128"/>
              </a:rPr>
              <a:t>The symptoms reported by people in a particular environment vary.</a:t>
            </a:r>
          </a:p>
          <a:p>
            <a:pPr lvl="1" eaLnBrk="1" hangingPunct="1">
              <a:lnSpc>
                <a:spcPct val="90000"/>
              </a:lnSpc>
            </a:pPr>
            <a:r>
              <a:rPr lang="en-US" smtClean="0">
                <a:ea typeface="ＭＳ Ｐゴシック" charset="-128"/>
              </a:rPr>
              <a:t>In some cases, the symptoms reported result from factors other than air pollution.</a:t>
            </a:r>
          </a:p>
          <a:p>
            <a:pPr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785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6" name="Chevron 5"/>
          <p:cNvSpPr/>
          <p:nvPr/>
        </p:nvSpPr>
        <p:spPr bwMode="auto">
          <a:xfrm>
            <a:off x="4000500" y="285750"/>
            <a:ext cx="3214688" cy="928688"/>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dirty="0" err="1">
                <a:solidFill>
                  <a:schemeClr val="tx1"/>
                </a:solidFill>
              </a:rPr>
              <a:t>Separation</a:t>
            </a:r>
            <a:r>
              <a:rPr lang="nl-BE" dirty="0">
                <a:solidFill>
                  <a:schemeClr val="tx1"/>
                </a:solidFill>
              </a:rPr>
              <a:t> and </a:t>
            </a:r>
            <a:r>
              <a:rPr lang="nl-BE" dirty="0" err="1">
                <a:solidFill>
                  <a:schemeClr val="tx1"/>
                </a:solidFill>
              </a:rPr>
              <a:t>detection</a:t>
            </a:r>
            <a:endParaRPr lang="nl-BE" dirty="0">
              <a:solidFill>
                <a:schemeClr val="tx1"/>
              </a:solidFill>
            </a:endParaRPr>
          </a:p>
        </p:txBody>
      </p:sp>
      <p:pic>
        <p:nvPicPr>
          <p:cNvPr id="24580" name="Picture 12"/>
          <p:cNvPicPr>
            <a:picLocks noChangeAspect="1" noChangeArrowheads="1"/>
          </p:cNvPicPr>
          <p:nvPr/>
        </p:nvPicPr>
        <p:blipFill>
          <a:blip r:embed="rId3" cstate="print">
            <a:lum bright="-14000"/>
          </a:blip>
          <a:srcRect l="22356" t="25195" r="12816" b="14764"/>
          <a:stretch>
            <a:fillRect/>
          </a:stretch>
        </p:blipFill>
        <p:spPr bwMode="auto">
          <a:xfrm>
            <a:off x="1857375" y="2714625"/>
            <a:ext cx="5267325" cy="3659188"/>
          </a:xfrm>
          <a:prstGeom prst="rect">
            <a:avLst/>
          </a:prstGeom>
          <a:noFill/>
          <a:ln w="9525">
            <a:noFill/>
            <a:miter lim="800000"/>
            <a:headEnd/>
            <a:tailEnd/>
          </a:ln>
        </p:spPr>
      </p:pic>
      <p:sp>
        <p:nvSpPr>
          <p:cNvPr id="24581" name="TextBox 16"/>
          <p:cNvSpPr txBox="1">
            <a:spLocks noChangeArrowheads="1"/>
          </p:cNvSpPr>
          <p:nvPr/>
        </p:nvSpPr>
        <p:spPr bwMode="auto">
          <a:xfrm>
            <a:off x="71438" y="1785938"/>
            <a:ext cx="9048750" cy="461962"/>
          </a:xfrm>
          <a:prstGeom prst="rect">
            <a:avLst/>
          </a:prstGeom>
          <a:noFill/>
          <a:ln w="9525">
            <a:noFill/>
            <a:miter lim="800000"/>
            <a:headEnd/>
            <a:tailEnd/>
          </a:ln>
        </p:spPr>
        <p:txBody>
          <a:bodyPr wrap="none">
            <a:spAutoFit/>
          </a:bodyPr>
          <a:lstStyle/>
          <a:p>
            <a:pPr>
              <a:defRPr/>
            </a:pPr>
            <a:r>
              <a:rPr lang="nl-BE" dirty="0" err="1">
                <a:latin typeface="+mn-lt"/>
              </a:rPr>
              <a:t>Thermal</a:t>
            </a:r>
            <a:r>
              <a:rPr lang="nl-BE" dirty="0">
                <a:latin typeface="+mn-lt"/>
              </a:rPr>
              <a:t> </a:t>
            </a:r>
            <a:r>
              <a:rPr lang="nl-BE" dirty="0" err="1">
                <a:latin typeface="+mn-lt"/>
              </a:rPr>
              <a:t>desorption</a:t>
            </a:r>
            <a:r>
              <a:rPr lang="nl-BE" dirty="0">
                <a:latin typeface="+mn-lt"/>
              </a:rPr>
              <a:t> – Gas </a:t>
            </a:r>
            <a:r>
              <a:rPr lang="nl-BE" dirty="0" err="1">
                <a:latin typeface="+mn-lt"/>
              </a:rPr>
              <a:t>Chromatography</a:t>
            </a:r>
            <a:r>
              <a:rPr lang="nl-BE" dirty="0">
                <a:latin typeface="+mn-lt"/>
              </a:rPr>
              <a:t> – </a:t>
            </a:r>
            <a:r>
              <a:rPr lang="nl-BE" dirty="0" err="1">
                <a:latin typeface="+mn-lt"/>
              </a:rPr>
              <a:t>mass</a:t>
            </a:r>
            <a:r>
              <a:rPr lang="nl-BE" dirty="0">
                <a:latin typeface="+mn-lt"/>
              </a:rPr>
              <a:t> </a:t>
            </a:r>
            <a:r>
              <a:rPr lang="nl-BE" dirty="0" err="1">
                <a:latin typeface="+mn-lt"/>
              </a:rPr>
              <a:t>spectrometry</a:t>
            </a:r>
            <a:endParaRPr lang="nl-BE" dirty="0">
              <a:latin typeface="+mn-lt"/>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kdr schema GC-MS"/>
          <p:cNvPicPr>
            <a:picLocks noGrp="1" noChangeAspect="1" noChangeArrowheads="1"/>
          </p:cNvPicPr>
          <p:nvPr>
            <p:ph sz="half" idx="4294967295"/>
          </p:nvPr>
        </p:nvPicPr>
        <p:blipFill>
          <a:blip r:embed="rId2" cstate="print"/>
          <a:srcRect/>
          <a:stretch>
            <a:fillRect/>
          </a:stretch>
        </p:blipFill>
        <p:spPr>
          <a:xfrm>
            <a:off x="71438" y="808038"/>
            <a:ext cx="8845550" cy="4549775"/>
          </a:xfr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1250" t="19000" r="1250" b="46000"/>
          <a:stretch>
            <a:fillRect/>
          </a:stretch>
        </p:blipFill>
        <p:spPr bwMode="auto">
          <a:xfrm>
            <a:off x="0" y="1447800"/>
            <a:ext cx="8915400" cy="2228850"/>
          </a:xfrm>
          <a:prstGeom prst="rect">
            <a:avLst/>
          </a:prstGeom>
          <a:noFill/>
          <a:ln w="9525">
            <a:noFill/>
            <a:miter lim="800000"/>
            <a:headEnd/>
            <a:tailEnd/>
          </a:ln>
          <a:effectLst/>
        </p:spPr>
      </p:pic>
      <p:sp>
        <p:nvSpPr>
          <p:cNvPr id="6" name="TextBox 5"/>
          <p:cNvSpPr txBox="1"/>
          <p:nvPr/>
        </p:nvSpPr>
        <p:spPr>
          <a:xfrm>
            <a:off x="381000" y="762000"/>
            <a:ext cx="7577524" cy="584775"/>
          </a:xfrm>
          <a:prstGeom prst="rect">
            <a:avLst/>
          </a:prstGeom>
          <a:noFill/>
        </p:spPr>
        <p:txBody>
          <a:bodyPr wrap="none" rtlCol="0">
            <a:spAutoFit/>
          </a:bodyPr>
          <a:lstStyle/>
          <a:p>
            <a:r>
              <a:rPr lang="nl-BE" sz="3200" dirty="0" err="1" smtClean="0"/>
              <a:t>Result</a:t>
            </a:r>
            <a:r>
              <a:rPr lang="nl-BE" sz="3200" dirty="0" smtClean="0"/>
              <a:t> of TD-GC-MS </a:t>
            </a:r>
            <a:r>
              <a:rPr lang="nl-BE" sz="3200" dirty="0" err="1" smtClean="0"/>
              <a:t>analysis</a:t>
            </a:r>
            <a:r>
              <a:rPr lang="nl-BE" sz="3200" dirty="0" smtClean="0"/>
              <a:t>: </a:t>
            </a:r>
            <a:r>
              <a:rPr lang="nl-BE" sz="3200" dirty="0" err="1" smtClean="0"/>
              <a:t>Chromatogram</a:t>
            </a:r>
            <a:endParaRPr lang="nl-BE" sz="32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1250" t="19000" r="1250" b="46000"/>
          <a:stretch>
            <a:fillRect/>
          </a:stretch>
        </p:blipFill>
        <p:spPr bwMode="auto">
          <a:xfrm>
            <a:off x="0" y="1447800"/>
            <a:ext cx="8915400" cy="22288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l="10625" t="56000" b="9000"/>
          <a:stretch>
            <a:fillRect/>
          </a:stretch>
        </p:blipFill>
        <p:spPr bwMode="auto">
          <a:xfrm>
            <a:off x="0" y="4637010"/>
            <a:ext cx="8763000" cy="2144790"/>
          </a:xfrm>
          <a:prstGeom prst="rect">
            <a:avLst/>
          </a:prstGeom>
          <a:noFill/>
          <a:ln w="9525">
            <a:noFill/>
            <a:miter lim="800000"/>
            <a:headEnd/>
            <a:tailEnd/>
          </a:ln>
          <a:effectLst/>
        </p:spPr>
      </p:pic>
      <p:sp>
        <p:nvSpPr>
          <p:cNvPr id="6" name="TextBox 5"/>
          <p:cNvSpPr txBox="1"/>
          <p:nvPr/>
        </p:nvSpPr>
        <p:spPr>
          <a:xfrm>
            <a:off x="381000" y="762000"/>
            <a:ext cx="7577524" cy="584775"/>
          </a:xfrm>
          <a:prstGeom prst="rect">
            <a:avLst/>
          </a:prstGeom>
          <a:noFill/>
        </p:spPr>
        <p:txBody>
          <a:bodyPr wrap="none" rtlCol="0">
            <a:spAutoFit/>
          </a:bodyPr>
          <a:lstStyle/>
          <a:p>
            <a:r>
              <a:rPr lang="nl-BE" sz="3200" dirty="0" err="1" smtClean="0"/>
              <a:t>Result</a:t>
            </a:r>
            <a:r>
              <a:rPr lang="nl-BE" sz="3200" dirty="0" smtClean="0"/>
              <a:t> of TD-GC-MS </a:t>
            </a:r>
            <a:r>
              <a:rPr lang="nl-BE" sz="3200" dirty="0" err="1" smtClean="0"/>
              <a:t>analysis</a:t>
            </a:r>
            <a:r>
              <a:rPr lang="nl-BE" sz="3200" dirty="0" smtClean="0"/>
              <a:t>: </a:t>
            </a:r>
            <a:r>
              <a:rPr lang="nl-BE" sz="3200" dirty="0" err="1" smtClean="0"/>
              <a:t>Chromatogram</a:t>
            </a:r>
            <a:endParaRPr lang="nl-BE" sz="3200" dirty="0"/>
          </a:p>
        </p:txBody>
      </p:sp>
      <p:sp>
        <p:nvSpPr>
          <p:cNvPr id="7" name="Oval 6"/>
          <p:cNvSpPr/>
          <p:nvPr/>
        </p:nvSpPr>
        <p:spPr>
          <a:xfrm>
            <a:off x="2971800" y="2438400"/>
            <a:ext cx="228600" cy="1295400"/>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xtBox 7"/>
          <p:cNvSpPr txBox="1"/>
          <p:nvPr/>
        </p:nvSpPr>
        <p:spPr>
          <a:xfrm>
            <a:off x="304800" y="3962400"/>
            <a:ext cx="5123775" cy="584775"/>
          </a:xfrm>
          <a:prstGeom prst="rect">
            <a:avLst/>
          </a:prstGeom>
          <a:noFill/>
        </p:spPr>
        <p:txBody>
          <a:bodyPr wrap="none" rtlCol="0">
            <a:spAutoFit/>
          </a:bodyPr>
          <a:lstStyle/>
          <a:p>
            <a:r>
              <a:rPr lang="nl-BE" sz="3200" dirty="0" err="1" smtClean="0"/>
              <a:t>Identification</a:t>
            </a:r>
            <a:r>
              <a:rPr lang="nl-BE" sz="3200" dirty="0" smtClean="0"/>
              <a:t>: </a:t>
            </a:r>
            <a:r>
              <a:rPr lang="nl-BE" sz="3200" dirty="0" err="1" smtClean="0"/>
              <a:t>mass</a:t>
            </a:r>
            <a:r>
              <a:rPr lang="nl-BE" sz="3200" dirty="0" smtClean="0"/>
              <a:t> spectrum</a:t>
            </a:r>
            <a:endParaRPr lang="nl-BE" sz="32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5720" y="762000"/>
            <a:ext cx="9022080" cy="5638800"/>
          </a:xfrm>
          <a:prstGeom prst="rect">
            <a:avLst/>
          </a:prstGeom>
          <a:noFill/>
          <a:ln w="9525">
            <a:noFill/>
            <a:miter lim="800000"/>
            <a:headEnd/>
            <a:tailEnd/>
          </a:ln>
          <a:effectLst/>
        </p:spPr>
      </p:pic>
      <p:sp>
        <p:nvSpPr>
          <p:cNvPr id="5" name="TextBox 4"/>
          <p:cNvSpPr txBox="1"/>
          <p:nvPr/>
        </p:nvSpPr>
        <p:spPr>
          <a:xfrm>
            <a:off x="304800" y="228600"/>
            <a:ext cx="8437118" cy="461665"/>
          </a:xfrm>
          <a:prstGeom prst="rect">
            <a:avLst/>
          </a:prstGeom>
          <a:noFill/>
        </p:spPr>
        <p:txBody>
          <a:bodyPr wrap="none" rtlCol="0">
            <a:spAutoFit/>
          </a:bodyPr>
          <a:lstStyle/>
          <a:p>
            <a:r>
              <a:rPr lang="nl-BE" sz="2400" dirty="0" err="1" smtClean="0"/>
              <a:t>Confirmation</a:t>
            </a:r>
            <a:r>
              <a:rPr lang="nl-BE" sz="2400" dirty="0" smtClean="0"/>
              <a:t>: NIST </a:t>
            </a:r>
            <a:r>
              <a:rPr lang="nl-BE" sz="2400" dirty="0" err="1" smtClean="0"/>
              <a:t>library</a:t>
            </a:r>
            <a:r>
              <a:rPr lang="nl-BE" sz="2400" dirty="0" smtClean="0"/>
              <a:t> AND </a:t>
            </a:r>
            <a:r>
              <a:rPr lang="nl-BE" sz="2400" dirty="0" err="1" smtClean="0"/>
              <a:t>theoretical</a:t>
            </a:r>
            <a:r>
              <a:rPr lang="nl-BE" sz="2400" dirty="0" smtClean="0"/>
              <a:t> </a:t>
            </a:r>
            <a:r>
              <a:rPr lang="nl-BE" sz="2400" dirty="0" err="1" smtClean="0"/>
              <a:t>fragmantation</a:t>
            </a:r>
            <a:r>
              <a:rPr lang="nl-BE" sz="2400" dirty="0" smtClean="0"/>
              <a:t> </a:t>
            </a:r>
            <a:r>
              <a:rPr lang="nl-BE" sz="2400" dirty="0" err="1" smtClean="0"/>
              <a:t>patterns</a:t>
            </a:r>
            <a:endParaRPr lang="nl-BE" sz="24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http://www.radiello.it/immagini/i_radiello.jpg"/>
          <p:cNvPicPr>
            <a:picLocks noChangeAspect="1" noChangeArrowheads="1"/>
          </p:cNvPicPr>
          <p:nvPr/>
        </p:nvPicPr>
        <p:blipFill>
          <a:blip r:embed="rId4" cstate="print"/>
          <a:srcRect/>
          <a:stretch>
            <a:fillRect/>
          </a:stretch>
        </p:blipFill>
        <p:spPr bwMode="auto">
          <a:xfrm>
            <a:off x="4643438" y="3429000"/>
            <a:ext cx="2000250" cy="3160713"/>
          </a:xfrm>
          <a:prstGeom prst="rect">
            <a:avLst/>
          </a:prstGeom>
          <a:noFill/>
          <a:ln w="9525">
            <a:noFill/>
            <a:miter lim="800000"/>
            <a:headEnd/>
            <a:tailEnd/>
          </a:ln>
        </p:spPr>
      </p:pic>
      <p:sp>
        <p:nvSpPr>
          <p:cNvPr id="23555" name="TextBox 3"/>
          <p:cNvSpPr txBox="1">
            <a:spLocks noChangeArrowheads="1"/>
          </p:cNvSpPr>
          <p:nvPr/>
        </p:nvSpPr>
        <p:spPr bwMode="auto">
          <a:xfrm>
            <a:off x="285750" y="1428750"/>
            <a:ext cx="5715000" cy="461963"/>
          </a:xfrm>
          <a:prstGeom prst="rect">
            <a:avLst/>
          </a:prstGeom>
          <a:noFill/>
          <a:ln w="9525">
            <a:noFill/>
            <a:miter lim="800000"/>
            <a:headEnd/>
            <a:tailEnd/>
          </a:ln>
        </p:spPr>
        <p:txBody>
          <a:bodyPr>
            <a:spAutoFit/>
          </a:bodyPr>
          <a:lstStyle/>
          <a:p>
            <a:pPr>
              <a:defRPr/>
            </a:pPr>
            <a:r>
              <a:rPr lang="nl-BE" b="1" dirty="0">
                <a:latin typeface="+mn-lt"/>
              </a:rPr>
              <a:t>B. </a:t>
            </a:r>
            <a:r>
              <a:rPr lang="nl-BE" b="1" dirty="0" err="1">
                <a:latin typeface="+mn-lt"/>
              </a:rPr>
              <a:t>Passive</a:t>
            </a:r>
            <a:r>
              <a:rPr lang="nl-BE" dirty="0">
                <a:latin typeface="+mn-lt"/>
              </a:rPr>
              <a:t> sampling of </a:t>
            </a:r>
            <a:r>
              <a:rPr lang="nl-BE" dirty="0" err="1">
                <a:latin typeface="+mn-lt"/>
              </a:rPr>
              <a:t>VOCs</a:t>
            </a:r>
            <a:r>
              <a:rPr lang="nl-BE" dirty="0">
                <a:latin typeface="+mn-lt"/>
              </a:rPr>
              <a:t> in air </a:t>
            </a:r>
          </a:p>
        </p:txBody>
      </p:sp>
      <p:pic>
        <p:nvPicPr>
          <p:cNvPr id="25604" name="Picture 4" descr="http://www.equipcoservices.com/images/gilair3.jpg"/>
          <p:cNvPicPr>
            <a:picLocks noChangeAspect="1" noChangeArrowheads="1"/>
          </p:cNvPicPr>
          <p:nvPr/>
        </p:nvPicPr>
        <p:blipFill>
          <a:blip r:embed="rId5" cstate="print"/>
          <a:srcRect l="2917" t="3191" r="3696" b="7446"/>
          <a:stretch>
            <a:fillRect/>
          </a:stretch>
        </p:blipFill>
        <p:spPr bwMode="auto">
          <a:xfrm>
            <a:off x="1428750" y="4429125"/>
            <a:ext cx="2286000" cy="2000250"/>
          </a:xfrm>
          <a:prstGeom prst="rect">
            <a:avLst/>
          </a:prstGeom>
          <a:noFill/>
          <a:ln w="9525">
            <a:noFill/>
            <a:miter lim="800000"/>
            <a:headEnd/>
            <a:tailEnd/>
          </a:ln>
        </p:spPr>
      </p:pic>
      <p:sp>
        <p:nvSpPr>
          <p:cNvPr id="23557" name="TextBox 11"/>
          <p:cNvSpPr txBox="1">
            <a:spLocks noChangeArrowheads="1"/>
          </p:cNvSpPr>
          <p:nvPr/>
        </p:nvSpPr>
        <p:spPr bwMode="auto">
          <a:xfrm>
            <a:off x="571500" y="2214563"/>
            <a:ext cx="5286375" cy="2308225"/>
          </a:xfrm>
          <a:prstGeom prst="rect">
            <a:avLst/>
          </a:prstGeom>
          <a:noFill/>
          <a:ln w="9525">
            <a:noFill/>
            <a:miter lim="800000"/>
            <a:headEnd/>
            <a:tailEnd/>
          </a:ln>
        </p:spPr>
        <p:txBody>
          <a:bodyPr>
            <a:spAutoFit/>
          </a:bodyPr>
          <a:lstStyle/>
          <a:p>
            <a:pPr>
              <a:buFont typeface="Arial" charset="0"/>
              <a:buChar char="•"/>
              <a:defRPr/>
            </a:pPr>
            <a:r>
              <a:rPr lang="nl-BE" dirty="0" err="1">
                <a:latin typeface="+mn-lt"/>
              </a:rPr>
              <a:t>Ease</a:t>
            </a:r>
            <a:r>
              <a:rPr lang="nl-BE" dirty="0">
                <a:latin typeface="+mn-lt"/>
              </a:rPr>
              <a:t> of </a:t>
            </a:r>
            <a:r>
              <a:rPr lang="nl-BE" dirty="0" err="1">
                <a:latin typeface="+mn-lt"/>
              </a:rPr>
              <a:t>use</a:t>
            </a:r>
            <a:endParaRPr lang="nl-BE" dirty="0">
              <a:latin typeface="+mn-lt"/>
            </a:endParaRPr>
          </a:p>
          <a:p>
            <a:pPr>
              <a:buFont typeface="Arial" charset="0"/>
              <a:buChar char="•"/>
              <a:defRPr/>
            </a:pPr>
            <a:r>
              <a:rPr lang="nl-BE" dirty="0">
                <a:latin typeface="+mn-lt"/>
              </a:rPr>
              <a:t>No pump </a:t>
            </a:r>
            <a:r>
              <a:rPr lang="nl-BE" dirty="0" err="1">
                <a:latin typeface="+mn-lt"/>
              </a:rPr>
              <a:t>needed</a:t>
            </a:r>
            <a:r>
              <a:rPr lang="nl-BE" dirty="0">
                <a:latin typeface="+mn-lt"/>
              </a:rPr>
              <a:t>, </a:t>
            </a:r>
            <a:r>
              <a:rPr lang="nl-BE" dirty="0" err="1">
                <a:latin typeface="+mn-lt"/>
              </a:rPr>
              <a:t>no</a:t>
            </a:r>
            <a:r>
              <a:rPr lang="nl-BE" dirty="0">
                <a:latin typeface="+mn-lt"/>
              </a:rPr>
              <a:t> </a:t>
            </a:r>
            <a:r>
              <a:rPr lang="nl-BE" dirty="0" err="1">
                <a:latin typeface="+mn-lt"/>
              </a:rPr>
              <a:t>electricity</a:t>
            </a:r>
            <a:endParaRPr lang="nl-BE" dirty="0">
              <a:latin typeface="+mn-lt"/>
            </a:endParaRPr>
          </a:p>
          <a:p>
            <a:pPr>
              <a:buFont typeface="Arial" charset="0"/>
              <a:buChar char="•"/>
              <a:defRPr/>
            </a:pPr>
            <a:r>
              <a:rPr lang="nl-BE" dirty="0" err="1">
                <a:latin typeface="+mn-lt"/>
              </a:rPr>
              <a:t>Based</a:t>
            </a:r>
            <a:r>
              <a:rPr lang="nl-BE" dirty="0">
                <a:latin typeface="+mn-lt"/>
              </a:rPr>
              <a:t> </a:t>
            </a:r>
            <a:r>
              <a:rPr lang="nl-BE" dirty="0" err="1">
                <a:latin typeface="+mn-lt"/>
              </a:rPr>
              <a:t>on</a:t>
            </a:r>
            <a:r>
              <a:rPr lang="nl-BE" dirty="0">
                <a:latin typeface="+mn-lt"/>
              </a:rPr>
              <a:t> </a:t>
            </a:r>
            <a:r>
              <a:rPr lang="nl-BE" dirty="0" err="1">
                <a:latin typeface="+mn-lt"/>
              </a:rPr>
              <a:t>diffusion</a:t>
            </a:r>
            <a:endParaRPr lang="nl-BE" dirty="0">
              <a:latin typeface="+mn-lt"/>
            </a:endParaRPr>
          </a:p>
          <a:p>
            <a:pPr>
              <a:buFont typeface="Arial" charset="0"/>
              <a:buChar char="•"/>
              <a:defRPr/>
            </a:pPr>
            <a:r>
              <a:rPr lang="nl-BE" dirty="0" err="1">
                <a:latin typeface="+mn-lt"/>
              </a:rPr>
              <a:t>TWA-concentrations</a:t>
            </a:r>
            <a:endParaRPr lang="nl-BE" dirty="0">
              <a:latin typeface="+mn-lt"/>
            </a:endParaRPr>
          </a:p>
          <a:p>
            <a:pPr>
              <a:buFont typeface="Arial" charset="0"/>
              <a:buChar char="•"/>
              <a:defRPr/>
            </a:pPr>
            <a:r>
              <a:rPr lang="nl-BE" dirty="0">
                <a:latin typeface="+mn-lt"/>
              </a:rPr>
              <a:t>Different types </a:t>
            </a:r>
            <a:r>
              <a:rPr lang="nl-BE" dirty="0" err="1">
                <a:latin typeface="+mn-lt"/>
              </a:rPr>
              <a:t>available</a:t>
            </a:r>
            <a:endParaRPr lang="nl-BE" dirty="0">
              <a:latin typeface="+mn-lt"/>
            </a:endParaRPr>
          </a:p>
          <a:p>
            <a:pPr>
              <a:defRPr/>
            </a:pPr>
            <a:endParaRPr lang="en-US" dirty="0">
              <a:latin typeface="+mn-lt"/>
            </a:endParaRPr>
          </a:p>
        </p:txBody>
      </p:sp>
      <p:sp>
        <p:nvSpPr>
          <p:cNvPr id="11" name="Multiply 10"/>
          <p:cNvSpPr/>
          <p:nvPr/>
        </p:nvSpPr>
        <p:spPr>
          <a:xfrm>
            <a:off x="2000250" y="4357688"/>
            <a:ext cx="1428750" cy="207168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25607" name="Picture 2" descr="http://www.markes.com/uploaded/Image/diffusive%20tubes%20axial.jpg"/>
          <p:cNvPicPr>
            <a:picLocks noChangeAspect="1" noChangeArrowheads="1"/>
          </p:cNvPicPr>
          <p:nvPr/>
        </p:nvPicPr>
        <p:blipFill>
          <a:blip r:embed="rId6" cstate="print"/>
          <a:srcRect/>
          <a:stretch>
            <a:fillRect/>
          </a:stretch>
        </p:blipFill>
        <p:spPr bwMode="auto">
          <a:xfrm>
            <a:off x="6858000" y="2714625"/>
            <a:ext cx="1998663" cy="2557463"/>
          </a:xfrm>
          <a:prstGeom prst="rect">
            <a:avLst/>
          </a:prstGeom>
          <a:noFill/>
          <a:ln w="9525">
            <a:solidFill>
              <a:schemeClr val="accent1"/>
            </a:solidFill>
            <a:miter lim="800000"/>
            <a:headEnd/>
            <a:tailEnd/>
          </a:ln>
        </p:spPr>
      </p:pic>
      <p:sp>
        <p:nvSpPr>
          <p:cNvPr id="16" name="Rectangle 15"/>
          <p:cNvSpPr/>
          <p:nvPr/>
        </p:nvSpPr>
        <p:spPr>
          <a:xfrm>
            <a:off x="0" y="0"/>
            <a:ext cx="9144000" cy="785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grpSp>
        <p:nvGrpSpPr>
          <p:cNvPr id="2" name="Group 14"/>
          <p:cNvGrpSpPr>
            <a:grpSpLocks/>
          </p:cNvGrpSpPr>
          <p:nvPr/>
        </p:nvGrpSpPr>
        <p:grpSpPr bwMode="auto">
          <a:xfrm>
            <a:off x="285750" y="285750"/>
            <a:ext cx="4214813" cy="928688"/>
            <a:chOff x="285784" y="785794"/>
            <a:chExt cx="4214812" cy="928694"/>
          </a:xfrm>
        </p:grpSpPr>
        <p:sp>
          <p:nvSpPr>
            <p:cNvPr id="4" name="Pentagon 3"/>
            <p:cNvSpPr/>
            <p:nvPr/>
          </p:nvSpPr>
          <p:spPr>
            <a:xfrm>
              <a:off x="285784" y="785794"/>
              <a:ext cx="1928813" cy="92869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dirty="0">
                  <a:solidFill>
                    <a:schemeClr val="tx1"/>
                  </a:solidFill>
                </a:rPr>
                <a:t>Sampling</a:t>
              </a:r>
            </a:p>
          </p:txBody>
        </p:sp>
        <p:sp>
          <p:nvSpPr>
            <p:cNvPr id="5" name="Chevron 4"/>
            <p:cNvSpPr/>
            <p:nvPr/>
          </p:nvSpPr>
          <p:spPr>
            <a:xfrm>
              <a:off x="1714534" y="785794"/>
              <a:ext cx="2786062" cy="928694"/>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dirty="0">
                  <a:solidFill>
                    <a:schemeClr val="tx1"/>
                  </a:solidFill>
                </a:rPr>
                <a:t>Sample </a:t>
              </a:r>
              <a:r>
                <a:rPr lang="nl-BE" dirty="0" err="1">
                  <a:solidFill>
                    <a:schemeClr val="tx1"/>
                  </a:solidFill>
                </a:rPr>
                <a:t>preparation</a:t>
              </a:r>
              <a:endParaRPr lang="nl-BE" dirty="0">
                <a:solidFill>
                  <a:schemeClr val="tx1"/>
                </a:solidFill>
              </a:endParaRPr>
            </a:p>
          </p:txBody>
        </p:sp>
      </p:grpSp>
      <p:pic>
        <p:nvPicPr>
          <p:cNvPr id="25610" name="Picture 2" descr="http://t1.gstatic.com/images?q=tbn:FVndZB28F4fDBM:http://www.safetyexpress.com/images/product/3m-3721.jpg">
            <a:hlinkClick r:id="rId7"/>
          </p:cNvPr>
          <p:cNvPicPr>
            <a:picLocks noChangeAspect="1" noChangeArrowheads="1"/>
          </p:cNvPicPr>
          <p:nvPr/>
        </p:nvPicPr>
        <p:blipFill>
          <a:blip r:embed="rId8" cstate="print"/>
          <a:srcRect/>
          <a:stretch>
            <a:fillRect/>
          </a:stretch>
        </p:blipFill>
        <p:spPr bwMode="auto">
          <a:xfrm>
            <a:off x="5643563" y="500063"/>
            <a:ext cx="2071687" cy="2071687"/>
          </a:xfrm>
          <a:prstGeom prst="rect">
            <a:avLst/>
          </a:prstGeom>
          <a:noFill/>
          <a:ln w="9525">
            <a:noFill/>
            <a:miter lim="800000"/>
            <a:headEnd/>
            <a:tailEnd/>
          </a:ln>
        </p:spPr>
      </p:pic>
      <p:sp>
        <p:nvSpPr>
          <p:cNvPr id="25611" name="Slide Number Placeholder 1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r>
              <a:rPr lang="nl-NL" smtClean="0">
                <a:latin typeface="Times New Roman" charset="0"/>
              </a:rPr>
              <a:t>pa. </a:t>
            </a:r>
            <a:fld id="{B20F72D8-AF8E-4C40-B03B-049B9A3D44BF}" type="slidenum">
              <a:rPr lang="nl-NL" smtClean="0">
                <a:latin typeface="Times New Roman" charset="0"/>
              </a:rPr>
              <a:pPr/>
              <a:t>75</a:t>
            </a:fld>
            <a:r>
              <a:rPr lang="nl-NL" smtClean="0">
                <a:latin typeface="Times New Roman" charset="0"/>
              </a:rPr>
              <a:t> </a:t>
            </a:r>
          </a:p>
        </p:txBody>
      </p:sp>
      <p:sp>
        <p:nvSpPr>
          <p:cNvPr id="15" name="Rectangle 14"/>
          <p:cNvSpPr/>
          <p:nvPr/>
        </p:nvSpPr>
        <p:spPr>
          <a:xfrm>
            <a:off x="6858000" y="2643188"/>
            <a:ext cx="2071688" cy="2714625"/>
          </a:xfrm>
          <a:prstGeom prst="rect">
            <a:avLst/>
          </a:prstGeom>
          <a:noFill/>
          <a:ln w="730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Tree>
    <p:custDataLst>
      <p:tags r:id="rId1"/>
    </p:custData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pSp>
        <p:nvGrpSpPr>
          <p:cNvPr id="2" name="Group 8"/>
          <p:cNvGrpSpPr>
            <a:grpSpLocks/>
          </p:cNvGrpSpPr>
          <p:nvPr/>
        </p:nvGrpSpPr>
        <p:grpSpPr bwMode="auto">
          <a:xfrm>
            <a:off x="0" y="0"/>
            <a:ext cx="9144000" cy="1214438"/>
            <a:chOff x="0" y="-24"/>
            <a:chExt cx="9144000" cy="1214446"/>
          </a:xfrm>
        </p:grpSpPr>
        <p:sp>
          <p:nvSpPr>
            <p:cNvPr id="11" name="Rectangle 10"/>
            <p:cNvSpPr/>
            <p:nvPr/>
          </p:nvSpPr>
          <p:spPr>
            <a:xfrm>
              <a:off x="0" y="-24"/>
              <a:ext cx="9144000" cy="785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grpSp>
          <p:nvGrpSpPr>
            <p:cNvPr id="3" name="Group 14"/>
            <p:cNvGrpSpPr>
              <a:grpSpLocks/>
            </p:cNvGrpSpPr>
            <p:nvPr/>
          </p:nvGrpSpPr>
          <p:grpSpPr bwMode="auto">
            <a:xfrm>
              <a:off x="285784" y="285728"/>
              <a:ext cx="4214810" cy="928694"/>
              <a:chOff x="285784" y="785794"/>
              <a:chExt cx="4214810" cy="928694"/>
            </a:xfrm>
          </p:grpSpPr>
          <p:sp>
            <p:nvSpPr>
              <p:cNvPr id="13" name="Pentagon 3"/>
              <p:cNvSpPr/>
              <p:nvPr/>
            </p:nvSpPr>
            <p:spPr>
              <a:xfrm>
                <a:off x="285750" y="785794"/>
                <a:ext cx="1928813" cy="92869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dirty="0">
                    <a:solidFill>
                      <a:schemeClr val="tx1"/>
                    </a:solidFill>
                  </a:rPr>
                  <a:t>Sampling</a:t>
                </a:r>
              </a:p>
            </p:txBody>
          </p:sp>
          <p:sp>
            <p:nvSpPr>
              <p:cNvPr id="14" name="Chevron 13"/>
              <p:cNvSpPr/>
              <p:nvPr/>
            </p:nvSpPr>
            <p:spPr>
              <a:xfrm>
                <a:off x="1714500" y="785794"/>
                <a:ext cx="2786063" cy="928694"/>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dirty="0">
                    <a:solidFill>
                      <a:schemeClr val="tx1"/>
                    </a:solidFill>
                  </a:rPr>
                  <a:t>Sample </a:t>
                </a:r>
                <a:r>
                  <a:rPr lang="nl-BE" dirty="0" err="1">
                    <a:solidFill>
                      <a:schemeClr val="tx1"/>
                    </a:solidFill>
                  </a:rPr>
                  <a:t>preparation</a:t>
                </a:r>
                <a:endParaRPr lang="nl-BE" dirty="0">
                  <a:solidFill>
                    <a:schemeClr val="tx1"/>
                  </a:solidFill>
                </a:endParaRPr>
              </a:p>
            </p:txBody>
          </p:sp>
        </p:grpSp>
      </p:grpSp>
      <p:sp>
        <p:nvSpPr>
          <p:cNvPr id="17" name="Rectangle 16"/>
          <p:cNvSpPr/>
          <p:nvPr/>
        </p:nvSpPr>
        <p:spPr>
          <a:xfrm>
            <a:off x="981075" y="3929063"/>
            <a:ext cx="357188" cy="214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8" name="Rectangle 17"/>
          <p:cNvSpPr/>
          <p:nvPr/>
        </p:nvSpPr>
        <p:spPr>
          <a:xfrm>
            <a:off x="5072063" y="4286250"/>
            <a:ext cx="357187" cy="21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grpSp>
        <p:nvGrpSpPr>
          <p:cNvPr id="4" name="Group 18"/>
          <p:cNvGrpSpPr>
            <a:grpSpLocks/>
          </p:cNvGrpSpPr>
          <p:nvPr/>
        </p:nvGrpSpPr>
        <p:grpSpPr bwMode="auto">
          <a:xfrm>
            <a:off x="142875" y="2138363"/>
            <a:ext cx="6072188" cy="3433762"/>
            <a:chOff x="0" y="1638300"/>
            <a:chExt cx="6072188" cy="3433763"/>
          </a:xfrm>
        </p:grpSpPr>
        <p:pic>
          <p:nvPicPr>
            <p:cNvPr id="26637" name="Picture 2"/>
            <p:cNvPicPr>
              <a:picLocks noChangeAspect="1" noChangeArrowheads="1"/>
            </p:cNvPicPr>
            <p:nvPr/>
          </p:nvPicPr>
          <p:blipFill>
            <a:blip r:embed="rId4" cstate="print"/>
            <a:srcRect l="4494"/>
            <a:stretch>
              <a:fillRect/>
            </a:stretch>
          </p:blipFill>
          <p:spPr bwMode="auto">
            <a:xfrm>
              <a:off x="0" y="1638300"/>
              <a:ext cx="6072188" cy="3433763"/>
            </a:xfrm>
            <a:prstGeom prst="rect">
              <a:avLst/>
            </a:prstGeom>
            <a:noFill/>
            <a:ln w="9525">
              <a:noFill/>
              <a:miter lim="800000"/>
              <a:headEnd/>
              <a:tailEnd/>
            </a:ln>
          </p:spPr>
        </p:pic>
        <p:pic>
          <p:nvPicPr>
            <p:cNvPr id="26638" name="Picture 13"/>
            <p:cNvPicPr>
              <a:picLocks noChangeAspect="1" noChangeArrowheads="1"/>
            </p:cNvPicPr>
            <p:nvPr/>
          </p:nvPicPr>
          <p:blipFill>
            <a:blip r:embed="rId5" cstate="print"/>
            <a:srcRect/>
            <a:stretch>
              <a:fillRect/>
            </a:stretch>
          </p:blipFill>
          <p:spPr bwMode="auto">
            <a:xfrm>
              <a:off x="857224" y="3786190"/>
              <a:ext cx="304800" cy="304800"/>
            </a:xfrm>
            <a:prstGeom prst="rect">
              <a:avLst/>
            </a:prstGeom>
            <a:noFill/>
            <a:ln w="9525">
              <a:noFill/>
              <a:miter lim="800000"/>
              <a:headEnd/>
              <a:tailEnd/>
            </a:ln>
          </p:spPr>
        </p:pic>
        <p:pic>
          <p:nvPicPr>
            <p:cNvPr id="26639" name="Picture 14"/>
            <p:cNvPicPr>
              <a:picLocks noChangeAspect="1" noChangeArrowheads="1"/>
            </p:cNvPicPr>
            <p:nvPr/>
          </p:nvPicPr>
          <p:blipFill>
            <a:blip r:embed="rId6" cstate="print"/>
            <a:srcRect/>
            <a:stretch>
              <a:fillRect/>
            </a:stretch>
          </p:blipFill>
          <p:spPr bwMode="auto">
            <a:xfrm>
              <a:off x="5072066" y="4286256"/>
              <a:ext cx="352425" cy="371475"/>
            </a:xfrm>
            <a:prstGeom prst="rect">
              <a:avLst/>
            </a:prstGeom>
            <a:noFill/>
            <a:ln w="9525">
              <a:noFill/>
              <a:miter lim="800000"/>
              <a:headEnd/>
              <a:tailEnd/>
            </a:ln>
          </p:spPr>
        </p:pic>
      </p:grpSp>
      <p:sp>
        <p:nvSpPr>
          <p:cNvPr id="26631" name="Slide Number Placeholder 10"/>
          <p:cNvSpPr>
            <a:spLocks noGrp="1"/>
          </p:cNvSpPr>
          <p:nvPr>
            <p:ph type="sldNum" sz="quarter" idx="10"/>
          </p:nvPr>
        </p:nvSpPr>
        <p:spPr bwMode="auto">
          <a:xfrm>
            <a:off x="7286625" y="0"/>
            <a:ext cx="1781175" cy="357188"/>
          </a:xfrm>
          <a:noFill/>
          <a:ln>
            <a:miter lim="800000"/>
            <a:headEnd/>
            <a:tailEnd/>
          </a:ln>
        </p:spPr>
        <p:txBody>
          <a:bodyPr wrap="square" lIns="91440" tIns="45720" rIns="91440" bIns="45720" numCol="1" anchorCtr="0" compatLnSpc="1">
            <a:prstTxWarp prst="textNoShape">
              <a:avLst/>
            </a:prstTxWarp>
          </a:bodyPr>
          <a:lstStyle/>
          <a:p>
            <a:r>
              <a:rPr lang="nl-NL" smtClean="0">
                <a:solidFill>
                  <a:schemeClr val="tx1"/>
                </a:solidFill>
                <a:latin typeface="Times New Roman" charset="0"/>
              </a:rPr>
              <a:t> </a:t>
            </a:r>
            <a:fld id="{31274E1F-D287-4804-B07B-DBA0E1DC8338}" type="slidenum">
              <a:rPr lang="nl-NL" smtClean="0">
                <a:solidFill>
                  <a:schemeClr val="tx1"/>
                </a:solidFill>
                <a:latin typeface="Times New Roman" charset="0"/>
              </a:rPr>
              <a:pPr/>
              <a:t>76</a:t>
            </a:fld>
            <a:r>
              <a:rPr lang="nl-NL" smtClean="0">
                <a:solidFill>
                  <a:schemeClr val="tx1"/>
                </a:solidFill>
                <a:latin typeface="Times New Roman" charset="0"/>
              </a:rPr>
              <a:t> /47 </a:t>
            </a:r>
          </a:p>
        </p:txBody>
      </p:sp>
      <p:pic>
        <p:nvPicPr>
          <p:cNvPr id="26632" name="Picture 2" descr="http://www.markes.com/uploaded/image/workplace-monitoring_1_new1.jpg"/>
          <p:cNvPicPr>
            <a:picLocks noChangeAspect="1" noChangeArrowheads="1"/>
          </p:cNvPicPr>
          <p:nvPr/>
        </p:nvPicPr>
        <p:blipFill>
          <a:blip r:embed="rId7" cstate="print"/>
          <a:srcRect l="12329" t="28680" r="12329" b="57758"/>
          <a:stretch>
            <a:fillRect/>
          </a:stretch>
        </p:blipFill>
        <p:spPr bwMode="auto">
          <a:xfrm>
            <a:off x="2643188" y="1428750"/>
            <a:ext cx="3929062" cy="785813"/>
          </a:xfrm>
          <a:prstGeom prst="rect">
            <a:avLst/>
          </a:prstGeom>
          <a:noFill/>
          <a:ln w="9525">
            <a:noFill/>
            <a:miter lim="800000"/>
            <a:headEnd/>
            <a:tailEnd/>
          </a:ln>
        </p:spPr>
      </p:pic>
      <p:cxnSp>
        <p:nvCxnSpPr>
          <p:cNvPr id="21" name="Straight Connector 20"/>
          <p:cNvCxnSpPr>
            <a:stCxn id="19" idx="0"/>
          </p:cNvCxnSpPr>
          <p:nvPr/>
        </p:nvCxnSpPr>
        <p:spPr>
          <a:xfrm rot="10800000" flipV="1">
            <a:off x="2286000" y="1820863"/>
            <a:ext cx="357188" cy="75088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500438" y="1785938"/>
            <a:ext cx="1071562" cy="85725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26646" name="Picture 22"/>
          <p:cNvPicPr>
            <a:picLocks noChangeAspect="1" noChangeArrowheads="1"/>
          </p:cNvPicPr>
          <p:nvPr/>
        </p:nvPicPr>
        <p:blipFill>
          <a:blip r:embed="rId8" cstate="print"/>
          <a:srcRect t="11972" b="20187"/>
          <a:stretch>
            <a:fillRect/>
          </a:stretch>
        </p:blipFill>
        <p:spPr bwMode="auto">
          <a:xfrm>
            <a:off x="1285875" y="5429250"/>
            <a:ext cx="6357938" cy="1214438"/>
          </a:xfrm>
          <a:prstGeom prst="rect">
            <a:avLst/>
          </a:prstGeom>
          <a:noFill/>
          <a:ln w="9525">
            <a:noFill/>
            <a:miter lim="800000"/>
            <a:headEnd/>
            <a:tailEnd/>
          </a:ln>
        </p:spPr>
      </p:pic>
      <p:sp>
        <p:nvSpPr>
          <p:cNvPr id="16" name="Multiply 15"/>
          <p:cNvSpPr/>
          <p:nvPr/>
        </p:nvSpPr>
        <p:spPr>
          <a:xfrm>
            <a:off x="5500688" y="5143500"/>
            <a:ext cx="928687" cy="17145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par>
                                <p:cTn id="8" presetID="4" presetClass="entr" presetSubtype="16"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ox(in)">
                                      <p:cBhvr>
                                        <p:cTn id="10" dur="500"/>
                                        <p:tgtEl>
                                          <p:spTgt spid="23"/>
                                        </p:tgtEl>
                                      </p:cBhvr>
                                    </p:animEffect>
                                  </p:childTnLst>
                                </p:cTn>
                              </p:par>
                              <p:par>
                                <p:cTn id="11" presetID="4"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par>
                                <p:cTn id="14" presetID="4" presetClass="entr" presetSubtype="16" fill="hold" nodeType="withEffect">
                                  <p:stCondLst>
                                    <p:cond delay="0"/>
                                  </p:stCondLst>
                                  <p:childTnLst>
                                    <p:set>
                                      <p:cBhvr>
                                        <p:cTn id="15" dur="1" fill="hold">
                                          <p:stCondLst>
                                            <p:cond delay="0"/>
                                          </p:stCondLst>
                                        </p:cTn>
                                        <p:tgtEl>
                                          <p:spTgt spid="26646"/>
                                        </p:tgtEl>
                                        <p:attrNameLst>
                                          <p:attrName>style.visibility</p:attrName>
                                        </p:attrNameLst>
                                      </p:cBhvr>
                                      <p:to>
                                        <p:strVal val="visible"/>
                                      </p:to>
                                    </p:set>
                                    <p:animEffect transition="in" filter="box(in)">
                                      <p:cBhvr>
                                        <p:cTn id="16" dur="500"/>
                                        <p:tgtEl>
                                          <p:spTgt spid="26646"/>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ox(in)">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pSp>
        <p:nvGrpSpPr>
          <p:cNvPr id="2" name="Group 8"/>
          <p:cNvGrpSpPr>
            <a:grpSpLocks/>
          </p:cNvGrpSpPr>
          <p:nvPr/>
        </p:nvGrpSpPr>
        <p:grpSpPr bwMode="auto">
          <a:xfrm>
            <a:off x="0" y="0"/>
            <a:ext cx="9144000" cy="1214438"/>
            <a:chOff x="0" y="-24"/>
            <a:chExt cx="9144000" cy="1214446"/>
          </a:xfrm>
        </p:grpSpPr>
        <p:sp>
          <p:nvSpPr>
            <p:cNvPr id="11" name="Rectangle 10"/>
            <p:cNvSpPr/>
            <p:nvPr/>
          </p:nvSpPr>
          <p:spPr>
            <a:xfrm>
              <a:off x="0" y="-24"/>
              <a:ext cx="9144000" cy="785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grpSp>
          <p:nvGrpSpPr>
            <p:cNvPr id="3" name="Group 14"/>
            <p:cNvGrpSpPr>
              <a:grpSpLocks/>
            </p:cNvGrpSpPr>
            <p:nvPr/>
          </p:nvGrpSpPr>
          <p:grpSpPr bwMode="auto">
            <a:xfrm>
              <a:off x="285784" y="285728"/>
              <a:ext cx="4214810" cy="928694"/>
              <a:chOff x="285784" y="785794"/>
              <a:chExt cx="4214810" cy="928694"/>
            </a:xfrm>
          </p:grpSpPr>
          <p:sp>
            <p:nvSpPr>
              <p:cNvPr id="13" name="Pentagon 3"/>
              <p:cNvSpPr/>
              <p:nvPr/>
            </p:nvSpPr>
            <p:spPr>
              <a:xfrm>
                <a:off x="285750" y="785794"/>
                <a:ext cx="1928813" cy="92869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dirty="0">
                    <a:solidFill>
                      <a:schemeClr val="tx1"/>
                    </a:solidFill>
                  </a:rPr>
                  <a:t>Sampling</a:t>
                </a:r>
              </a:p>
            </p:txBody>
          </p:sp>
          <p:sp>
            <p:nvSpPr>
              <p:cNvPr id="14" name="Chevron 13"/>
              <p:cNvSpPr/>
              <p:nvPr/>
            </p:nvSpPr>
            <p:spPr>
              <a:xfrm>
                <a:off x="1714500" y="785794"/>
                <a:ext cx="2786063" cy="928694"/>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dirty="0">
                    <a:solidFill>
                      <a:schemeClr val="tx1"/>
                    </a:solidFill>
                  </a:rPr>
                  <a:t>Sample </a:t>
                </a:r>
                <a:r>
                  <a:rPr lang="nl-BE" dirty="0" err="1">
                    <a:solidFill>
                      <a:schemeClr val="tx1"/>
                    </a:solidFill>
                  </a:rPr>
                  <a:t>preparation</a:t>
                </a:r>
                <a:endParaRPr lang="nl-BE" dirty="0">
                  <a:solidFill>
                    <a:schemeClr val="tx1"/>
                  </a:solidFill>
                </a:endParaRPr>
              </a:p>
            </p:txBody>
          </p:sp>
        </p:grpSp>
      </p:grpSp>
      <p:sp>
        <p:nvSpPr>
          <p:cNvPr id="17" name="Rectangle 16"/>
          <p:cNvSpPr/>
          <p:nvPr/>
        </p:nvSpPr>
        <p:spPr>
          <a:xfrm>
            <a:off x="981075" y="3929063"/>
            <a:ext cx="357188" cy="214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8" name="Rectangle 17"/>
          <p:cNvSpPr/>
          <p:nvPr/>
        </p:nvSpPr>
        <p:spPr>
          <a:xfrm>
            <a:off x="5072063" y="4286250"/>
            <a:ext cx="357187" cy="21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grpSp>
        <p:nvGrpSpPr>
          <p:cNvPr id="4" name="Group 18"/>
          <p:cNvGrpSpPr>
            <a:grpSpLocks/>
          </p:cNvGrpSpPr>
          <p:nvPr/>
        </p:nvGrpSpPr>
        <p:grpSpPr bwMode="auto">
          <a:xfrm>
            <a:off x="142875" y="2138363"/>
            <a:ext cx="6072188" cy="3433762"/>
            <a:chOff x="0" y="1638300"/>
            <a:chExt cx="6072188" cy="3433763"/>
          </a:xfrm>
        </p:grpSpPr>
        <p:pic>
          <p:nvPicPr>
            <p:cNvPr id="27665" name="Picture 2"/>
            <p:cNvPicPr>
              <a:picLocks noChangeAspect="1" noChangeArrowheads="1"/>
            </p:cNvPicPr>
            <p:nvPr/>
          </p:nvPicPr>
          <p:blipFill>
            <a:blip r:embed="rId4" cstate="print"/>
            <a:srcRect l="4494"/>
            <a:stretch>
              <a:fillRect/>
            </a:stretch>
          </p:blipFill>
          <p:spPr bwMode="auto">
            <a:xfrm>
              <a:off x="0" y="1638300"/>
              <a:ext cx="6072188" cy="3433763"/>
            </a:xfrm>
            <a:prstGeom prst="rect">
              <a:avLst/>
            </a:prstGeom>
            <a:noFill/>
            <a:ln w="9525">
              <a:noFill/>
              <a:miter lim="800000"/>
              <a:headEnd/>
              <a:tailEnd/>
            </a:ln>
          </p:spPr>
        </p:pic>
        <p:pic>
          <p:nvPicPr>
            <p:cNvPr id="27666" name="Picture 13"/>
            <p:cNvPicPr>
              <a:picLocks noChangeAspect="1" noChangeArrowheads="1"/>
            </p:cNvPicPr>
            <p:nvPr/>
          </p:nvPicPr>
          <p:blipFill>
            <a:blip r:embed="rId5" cstate="print"/>
            <a:srcRect/>
            <a:stretch>
              <a:fillRect/>
            </a:stretch>
          </p:blipFill>
          <p:spPr bwMode="auto">
            <a:xfrm>
              <a:off x="857224" y="3786190"/>
              <a:ext cx="304800" cy="304800"/>
            </a:xfrm>
            <a:prstGeom prst="rect">
              <a:avLst/>
            </a:prstGeom>
            <a:noFill/>
            <a:ln w="9525">
              <a:noFill/>
              <a:miter lim="800000"/>
              <a:headEnd/>
              <a:tailEnd/>
            </a:ln>
          </p:spPr>
        </p:pic>
        <p:pic>
          <p:nvPicPr>
            <p:cNvPr id="27667" name="Picture 14"/>
            <p:cNvPicPr>
              <a:picLocks noChangeAspect="1" noChangeArrowheads="1"/>
            </p:cNvPicPr>
            <p:nvPr/>
          </p:nvPicPr>
          <p:blipFill>
            <a:blip r:embed="rId6" cstate="print"/>
            <a:srcRect/>
            <a:stretch>
              <a:fillRect/>
            </a:stretch>
          </p:blipFill>
          <p:spPr bwMode="auto">
            <a:xfrm>
              <a:off x="5072066" y="4286256"/>
              <a:ext cx="352425" cy="371475"/>
            </a:xfrm>
            <a:prstGeom prst="rect">
              <a:avLst/>
            </a:prstGeom>
            <a:noFill/>
            <a:ln w="9525">
              <a:noFill/>
              <a:miter lim="800000"/>
              <a:headEnd/>
              <a:tailEnd/>
            </a:ln>
          </p:spPr>
        </p:pic>
      </p:grpSp>
      <p:sp>
        <p:nvSpPr>
          <p:cNvPr id="27655" name="Slide Number Placeholder 10"/>
          <p:cNvSpPr>
            <a:spLocks noGrp="1"/>
          </p:cNvSpPr>
          <p:nvPr>
            <p:ph type="sldNum" sz="quarter" idx="10"/>
          </p:nvPr>
        </p:nvSpPr>
        <p:spPr bwMode="auto">
          <a:xfrm>
            <a:off x="7286625" y="0"/>
            <a:ext cx="1781175" cy="357188"/>
          </a:xfrm>
          <a:noFill/>
          <a:ln>
            <a:miter lim="800000"/>
            <a:headEnd/>
            <a:tailEnd/>
          </a:ln>
        </p:spPr>
        <p:txBody>
          <a:bodyPr wrap="square" lIns="91440" tIns="45720" rIns="91440" bIns="45720" numCol="1" anchorCtr="0" compatLnSpc="1">
            <a:prstTxWarp prst="textNoShape">
              <a:avLst/>
            </a:prstTxWarp>
          </a:bodyPr>
          <a:lstStyle/>
          <a:p>
            <a:r>
              <a:rPr lang="nl-NL" smtClean="0">
                <a:solidFill>
                  <a:schemeClr val="tx1"/>
                </a:solidFill>
                <a:latin typeface="Times New Roman" charset="0"/>
              </a:rPr>
              <a:t> </a:t>
            </a:r>
            <a:fld id="{1E2AD34A-E691-4337-853A-32DFB1A404FD}" type="slidenum">
              <a:rPr lang="nl-NL" smtClean="0">
                <a:solidFill>
                  <a:schemeClr val="tx1"/>
                </a:solidFill>
                <a:latin typeface="Times New Roman" charset="0"/>
              </a:rPr>
              <a:pPr/>
              <a:t>77</a:t>
            </a:fld>
            <a:r>
              <a:rPr lang="nl-NL" smtClean="0">
                <a:solidFill>
                  <a:schemeClr val="tx1"/>
                </a:solidFill>
                <a:latin typeface="Times New Roman" charset="0"/>
              </a:rPr>
              <a:t> /47 </a:t>
            </a:r>
          </a:p>
        </p:txBody>
      </p:sp>
      <p:pic>
        <p:nvPicPr>
          <p:cNvPr id="27656" name="Picture 2" descr="http://www.markes.com/uploaded/image/workplace-monitoring_1_new1.jpg"/>
          <p:cNvPicPr>
            <a:picLocks noChangeAspect="1" noChangeArrowheads="1"/>
          </p:cNvPicPr>
          <p:nvPr/>
        </p:nvPicPr>
        <p:blipFill>
          <a:blip r:embed="rId7" cstate="print"/>
          <a:srcRect l="12329" t="28680" r="12329" b="57758"/>
          <a:stretch>
            <a:fillRect/>
          </a:stretch>
        </p:blipFill>
        <p:spPr bwMode="auto">
          <a:xfrm>
            <a:off x="2643188" y="1428750"/>
            <a:ext cx="3929062" cy="785813"/>
          </a:xfrm>
          <a:prstGeom prst="rect">
            <a:avLst/>
          </a:prstGeom>
          <a:noFill/>
          <a:ln w="9525">
            <a:noFill/>
            <a:miter lim="800000"/>
            <a:headEnd/>
            <a:tailEnd/>
          </a:ln>
        </p:spPr>
      </p:pic>
      <p:cxnSp>
        <p:nvCxnSpPr>
          <p:cNvPr id="21" name="Straight Connector 20"/>
          <p:cNvCxnSpPr>
            <a:stCxn id="19" idx="0"/>
          </p:cNvCxnSpPr>
          <p:nvPr/>
        </p:nvCxnSpPr>
        <p:spPr>
          <a:xfrm rot="10800000" flipV="1">
            <a:off x="2286000" y="1820863"/>
            <a:ext cx="357188" cy="75088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500438" y="1785938"/>
            <a:ext cx="1071562" cy="85725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5" name="Group 26"/>
          <p:cNvGrpSpPr>
            <a:grpSpLocks/>
          </p:cNvGrpSpPr>
          <p:nvPr/>
        </p:nvGrpSpPr>
        <p:grpSpPr bwMode="auto">
          <a:xfrm>
            <a:off x="5575300" y="3214688"/>
            <a:ext cx="3568700" cy="1233487"/>
            <a:chOff x="5575868" y="3357562"/>
            <a:chExt cx="3568132" cy="1233105"/>
          </a:xfrm>
        </p:grpSpPr>
        <p:pic>
          <p:nvPicPr>
            <p:cNvPr id="27663" name="Picture 24"/>
            <p:cNvPicPr>
              <a:picLocks noChangeAspect="1" noChangeArrowheads="1"/>
            </p:cNvPicPr>
            <p:nvPr/>
          </p:nvPicPr>
          <p:blipFill>
            <a:blip r:embed="rId8" cstate="print"/>
            <a:srcRect/>
            <a:stretch>
              <a:fillRect/>
            </a:stretch>
          </p:blipFill>
          <p:spPr bwMode="auto">
            <a:xfrm>
              <a:off x="5575868" y="3357562"/>
              <a:ext cx="3568132" cy="1233105"/>
            </a:xfrm>
            <a:prstGeom prst="rect">
              <a:avLst/>
            </a:prstGeom>
            <a:noFill/>
            <a:ln w="9525">
              <a:noFill/>
              <a:miter lim="800000"/>
              <a:headEnd/>
              <a:tailEnd/>
            </a:ln>
          </p:spPr>
        </p:pic>
        <p:sp>
          <p:nvSpPr>
            <p:cNvPr id="26" name="Oval 25"/>
            <p:cNvSpPr/>
            <p:nvPr/>
          </p:nvSpPr>
          <p:spPr bwMode="auto">
            <a:xfrm>
              <a:off x="6644086" y="3714638"/>
              <a:ext cx="1642800" cy="856985"/>
            </a:xfrm>
            <a:prstGeom prst="ellipse">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pic>
        <p:nvPicPr>
          <p:cNvPr id="27660" name="Picture 22"/>
          <p:cNvPicPr>
            <a:picLocks noChangeAspect="1" noChangeArrowheads="1"/>
          </p:cNvPicPr>
          <p:nvPr/>
        </p:nvPicPr>
        <p:blipFill>
          <a:blip r:embed="rId9" cstate="print"/>
          <a:srcRect t="11972" b="20187"/>
          <a:stretch>
            <a:fillRect/>
          </a:stretch>
        </p:blipFill>
        <p:spPr bwMode="auto">
          <a:xfrm>
            <a:off x="1285875" y="5429250"/>
            <a:ext cx="6357938" cy="1214438"/>
          </a:xfrm>
          <a:prstGeom prst="rect">
            <a:avLst/>
          </a:prstGeom>
          <a:noFill/>
          <a:ln w="9525">
            <a:noFill/>
            <a:miter lim="800000"/>
            <a:headEnd/>
            <a:tailEnd/>
          </a:ln>
        </p:spPr>
      </p:pic>
      <p:sp>
        <p:nvSpPr>
          <p:cNvPr id="25" name="Multiply 24"/>
          <p:cNvSpPr/>
          <p:nvPr/>
        </p:nvSpPr>
        <p:spPr>
          <a:xfrm>
            <a:off x="5500688" y="5143500"/>
            <a:ext cx="928687" cy="17145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 name="Rectangle 21"/>
          <p:cNvSpPr/>
          <p:nvPr/>
        </p:nvSpPr>
        <p:spPr>
          <a:xfrm>
            <a:off x="2643188" y="5429250"/>
            <a:ext cx="1428750" cy="114300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a:p>
        </p:txBody>
      </p:sp>
      <p:sp>
        <p:nvSpPr>
          <p:cNvPr id="3" name="Text Placeholder 2"/>
          <p:cNvSpPr>
            <a:spLocks noGrp="1"/>
          </p:cNvSpPr>
          <p:nvPr>
            <p:ph type="body" sz="half" idx="1"/>
          </p:nvPr>
        </p:nvSpPr>
        <p:spPr/>
        <p:txBody>
          <a:bodyPr/>
          <a:lstStyle/>
          <a:p>
            <a:endParaRPr lang="nl-BE"/>
          </a:p>
        </p:txBody>
      </p:sp>
      <p:sp>
        <p:nvSpPr>
          <p:cNvPr id="4" name="Content Placeholder 3"/>
          <p:cNvSpPr>
            <a:spLocks noGrp="1"/>
          </p:cNvSpPr>
          <p:nvPr>
            <p:ph sz="half" idx="2"/>
          </p:nvPr>
        </p:nvSpPr>
        <p:spPr/>
        <p:txBody>
          <a:bodyPr/>
          <a:lstStyle/>
          <a:p>
            <a:endParaRPr lang="nl-BE"/>
          </a:p>
        </p:txBody>
      </p:sp>
    </p:spTree>
    <p:extLst>
      <p:ext uri="{BB962C8B-B14F-4D97-AF65-F5344CB8AC3E}">
        <p14:creationId xmlns:p14="http://schemas.microsoft.com/office/powerpoint/2010/main" xmlns="" val="64563129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76200"/>
            <a:ext cx="8229600" cy="838200"/>
          </a:xfrm>
        </p:spPr>
        <p:txBody>
          <a:bodyPr/>
          <a:lstStyle/>
          <a:p>
            <a:pPr eaLnBrk="1" hangingPunct="1"/>
            <a:r>
              <a:rPr lang="en-US" smtClean="0">
                <a:solidFill>
                  <a:schemeClr val="tx1"/>
                </a:solidFill>
              </a:rPr>
              <a:t>Major Indoor Pollutants</a:t>
            </a:r>
          </a:p>
        </p:txBody>
      </p:sp>
      <p:graphicFrame>
        <p:nvGraphicFramePr>
          <p:cNvPr id="91168" name="Group 32"/>
          <p:cNvGraphicFramePr>
            <a:graphicFrameLocks noGrp="1"/>
          </p:cNvGraphicFramePr>
          <p:nvPr>
            <p:ph type="tbl" idx="1"/>
          </p:nvPr>
        </p:nvGraphicFramePr>
        <p:xfrm>
          <a:off x="0" y="1295400"/>
          <a:ext cx="9144000" cy="4953002"/>
        </p:xfrm>
        <a:graphic>
          <a:graphicData uri="http://schemas.openxmlformats.org/drawingml/2006/table">
            <a:tbl>
              <a:tblPr/>
              <a:tblGrid>
                <a:gridCol w="2667000"/>
                <a:gridCol w="2917825"/>
                <a:gridCol w="3559175"/>
              </a:tblGrid>
              <a:tr h="960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1, 1, 1-Trichloroethane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Aerosol sprays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Dizziness, breathing irregularities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331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Asbestos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Pipe insulation, ceilings, floor tiles, oven mitts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Lung Cancer and asbestosis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960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Benzo</a:t>
                      </a:r>
                      <a:r>
                        <a:rPr kumimoji="0" lang="en-US" sz="2400" b="1" i="0" u="none" strike="noStrike" cap="none" normalizeH="0" baseline="0" smtClean="0">
                          <a:ln>
                            <a:noFill/>
                          </a:ln>
                          <a:solidFill>
                            <a:schemeClr val="tx1"/>
                          </a:solidFill>
                          <a:effectLst/>
                          <a:latin typeface="Symbol" pitchFamily="18" charset="2"/>
                        </a:rPr>
                        <a:t>-a-</a:t>
                      </a:r>
                      <a:r>
                        <a:rPr kumimoji="0" lang="en-US" sz="2400" b="1" i="0" u="none" strike="noStrike" cap="none" normalizeH="0" baseline="0" smtClean="0">
                          <a:ln>
                            <a:noFill/>
                          </a:ln>
                          <a:solidFill>
                            <a:schemeClr val="tx1"/>
                          </a:solidFill>
                          <a:effectLst/>
                          <a:latin typeface="Arial" charset="0"/>
                        </a:rPr>
                        <a:t>pyrene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Tobacco smoke, woodstoves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Lung Cancer</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700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Carbon Monoxide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Faulty furnaces, cigarette smoke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Headache, heartbeat irregularities, death, CO has 250x affinity for hemoglobin than O</a:t>
                      </a:r>
                      <a:r>
                        <a:rPr kumimoji="0" lang="en-US" sz="2400" b="1" i="0" u="none" strike="noStrike" cap="none" normalizeH="0" baseline="-25000" smtClean="0">
                          <a:ln>
                            <a:noFill/>
                          </a:ln>
                          <a:solidFill>
                            <a:schemeClr val="tx1"/>
                          </a:solidFill>
                          <a:effectLst/>
                          <a:latin typeface="Arial" charset="0"/>
                        </a:rPr>
                        <a:t>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4362" name="Text Box 28"/>
          <p:cNvSpPr txBox="1">
            <a:spLocks noChangeArrowheads="1"/>
          </p:cNvSpPr>
          <p:nvPr/>
        </p:nvSpPr>
        <p:spPr bwMode="auto">
          <a:xfrm>
            <a:off x="76200" y="776288"/>
            <a:ext cx="9067800" cy="519112"/>
          </a:xfrm>
          <a:prstGeom prst="rect">
            <a:avLst/>
          </a:prstGeom>
          <a:noFill/>
          <a:ln w="9525">
            <a:noFill/>
            <a:miter lim="800000"/>
            <a:headEnd/>
            <a:tailEnd/>
          </a:ln>
        </p:spPr>
        <p:txBody>
          <a:bodyPr>
            <a:spAutoFit/>
          </a:bodyPr>
          <a:lstStyle/>
          <a:p>
            <a:r>
              <a:rPr lang="en-US" sz="2800" b="1"/>
              <a:t>   Pollutant 	    Source 		      Health Effects</a:t>
            </a:r>
          </a:p>
        </p:txBody>
      </p:sp>
    </p:spTree>
    <p:extLst>
      <p:ext uri="{BB962C8B-B14F-4D97-AF65-F5344CB8AC3E}">
        <p14:creationId xmlns:p14="http://schemas.microsoft.com/office/powerpoint/2010/main" xmlns="" val="1646398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457200"/>
            <a:ext cx="7772400" cy="1143000"/>
          </a:xfrm>
        </p:spPr>
        <p:txBody>
          <a:bodyPr/>
          <a:lstStyle/>
          <a:p>
            <a:pPr eaLnBrk="1" hangingPunct="1"/>
            <a:r>
              <a:rPr lang="en-US" smtClean="0"/>
              <a:t>Particularly Susceptible People</a:t>
            </a:r>
          </a:p>
        </p:txBody>
      </p:sp>
      <p:sp>
        <p:nvSpPr>
          <p:cNvPr id="12291" name="Rectangle 3"/>
          <p:cNvSpPr>
            <a:spLocks noGrp="1" noChangeArrowheads="1"/>
          </p:cNvSpPr>
          <p:nvPr>
            <p:ph type="body" idx="1"/>
          </p:nvPr>
        </p:nvSpPr>
        <p:spPr>
          <a:xfrm>
            <a:off x="685800" y="1828800"/>
            <a:ext cx="7772400" cy="4419600"/>
          </a:xfrm>
        </p:spPr>
        <p:txBody>
          <a:bodyPr/>
          <a:lstStyle/>
          <a:p>
            <a:pPr eaLnBrk="1" hangingPunct="1">
              <a:lnSpc>
                <a:spcPct val="90000"/>
              </a:lnSpc>
            </a:pPr>
            <a:r>
              <a:rPr lang="en-US" sz="2800" smtClean="0"/>
              <a:t>A person’s susceptibility to a particular air pollutant also depends on genetic factors, lifestyle, and age.</a:t>
            </a:r>
          </a:p>
          <a:p>
            <a:pPr lvl="1" eaLnBrk="1" hangingPunct="1">
              <a:lnSpc>
                <a:spcPct val="90000"/>
              </a:lnSpc>
            </a:pPr>
            <a:r>
              <a:rPr lang="en-US" sz="2400" smtClean="0">
                <a:ea typeface="ＭＳ Ｐゴシック" charset="-128"/>
              </a:rPr>
              <a:t>Sometimes a matter of concentration rather than susceptibility.</a:t>
            </a:r>
          </a:p>
          <a:p>
            <a:pPr lvl="1" eaLnBrk="1" hangingPunct="1">
              <a:lnSpc>
                <a:spcPct val="90000"/>
              </a:lnSpc>
            </a:pPr>
            <a:r>
              <a:rPr lang="en-US" sz="2400" smtClean="0">
                <a:ea typeface="ＭＳ Ｐゴシック" charset="-128"/>
              </a:rPr>
              <a:t>Older people and children are generally more sensitive.</a:t>
            </a:r>
          </a:p>
          <a:p>
            <a:pPr lvl="1" eaLnBrk="1" hangingPunct="1">
              <a:lnSpc>
                <a:spcPct val="90000"/>
              </a:lnSpc>
            </a:pPr>
            <a:r>
              <a:rPr lang="en-US" sz="2400" smtClean="0">
                <a:ea typeface="ＭＳ Ｐゴシック" charset="-128"/>
              </a:rPr>
              <a:t>People suffering from chronic lung or respiratory diseases are more susceptible.</a:t>
            </a:r>
          </a:p>
          <a:p>
            <a:pPr lvl="1" eaLnBrk="1" hangingPunct="1">
              <a:lnSpc>
                <a:spcPct val="90000"/>
              </a:lnSpc>
            </a:pPr>
            <a:r>
              <a:rPr lang="en-US" sz="2400" smtClean="0">
                <a:ea typeface="ＭＳ Ｐゴシック" charset="-128"/>
              </a:rPr>
              <a:t>Individuals who have suppressed immune systems.</a:t>
            </a:r>
          </a:p>
          <a:p>
            <a:pPr lvl="1" eaLnBrk="1" hangingPunct="1">
              <a:lnSpc>
                <a:spcPct val="90000"/>
              </a:lnSpc>
            </a:pPr>
            <a:r>
              <a:rPr lang="en-US" sz="2400" smtClean="0">
                <a:ea typeface="ＭＳ Ｐゴシック" charset="-128"/>
              </a:rPr>
              <a:t>Some people, when exposed to chemicals, develop multiple chemical sensitivity (MCS).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90" name="Group 30"/>
          <p:cNvGraphicFramePr>
            <a:graphicFrameLocks noGrp="1"/>
          </p:cNvGraphicFramePr>
          <p:nvPr>
            <p:ph type="tbl" idx="1"/>
          </p:nvPr>
        </p:nvGraphicFramePr>
        <p:xfrm>
          <a:off x="0" y="838200"/>
          <a:ext cx="9144000" cy="5260023"/>
        </p:xfrm>
        <a:graphic>
          <a:graphicData uri="http://schemas.openxmlformats.org/drawingml/2006/table">
            <a:tbl>
              <a:tblPr/>
              <a:tblGrid>
                <a:gridCol w="2667000"/>
                <a:gridCol w="3321050"/>
                <a:gridCol w="3155950"/>
              </a:tblGrid>
              <a:tr h="1219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Chloroform</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Pulp and paper mills, water and wastewater plants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Cancer</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219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Formaldehyde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Paneling, particle board, furniture, carpeting, adhesives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Nausea, dizziness, irritation of throat, eyes, and lungs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Methylene chloride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Paint strippers and thinner – persistent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Nerve disorders, diabetes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Nitrogen oxides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Furnaces, stoves, fireplaces and vents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Headaches, irritated lungs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160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Para-dichlorobenzene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Air fresheners, mothballs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Cancer</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70816711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214" name="Group 30"/>
          <p:cNvGraphicFramePr>
            <a:graphicFrameLocks noGrp="1"/>
          </p:cNvGraphicFramePr>
          <p:nvPr>
            <p:ph type="tbl" idx="1"/>
          </p:nvPr>
        </p:nvGraphicFramePr>
        <p:xfrm>
          <a:off x="0" y="152400"/>
          <a:ext cx="9144000" cy="6290945"/>
        </p:xfrm>
        <a:graphic>
          <a:graphicData uri="http://schemas.openxmlformats.org/drawingml/2006/table">
            <a:tbl>
              <a:tblPr/>
              <a:tblGrid>
                <a:gridCol w="2471738"/>
                <a:gridCol w="3460750"/>
                <a:gridCol w="3211512"/>
              </a:tblGrid>
              <a:tr h="876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Radon – 222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Soil and rock near house foundation, concrete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Lung cancer</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76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Styrene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Carpets, plastics,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Kidney &amp; liver damage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266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Tetrachlor-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  ethylene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Dry-cleaning fluid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Nerve disorders, damage to liver and kidneys, cancer</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76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Tobacco Smoke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Cigarettes and other smoking sources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Lung cancer and heart disease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08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Organic Material (Living Organisms)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Dust mites, fungal and algal spores, dust (human skin), animal dander, hair, carpet fibers, fur</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Allergies, coughs, sneezing, eye irritation, sore throats, difficulty breathing</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254551202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a:p>
        </p:txBody>
      </p:sp>
      <p:sp>
        <p:nvSpPr>
          <p:cNvPr id="3" name="Table Placeholder 2"/>
          <p:cNvSpPr>
            <a:spLocks noGrp="1"/>
          </p:cNvSpPr>
          <p:nvPr>
            <p:ph type="tbl" idx="1"/>
          </p:nvPr>
        </p:nvSpPr>
        <p:spPr/>
      </p:sp>
    </p:spTree>
    <p:extLst>
      <p:ext uri="{BB962C8B-B14F-4D97-AF65-F5344CB8AC3E}">
        <p14:creationId xmlns:p14="http://schemas.microsoft.com/office/powerpoint/2010/main" xmlns="" val="3303858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4294967295"/>
          </p:nvPr>
        </p:nvSpPr>
        <p:spPr>
          <a:xfrm>
            <a:off x="8317089" y="6597650"/>
            <a:ext cx="826911" cy="260350"/>
          </a:xfrm>
          <a:prstGeom prst="rect">
            <a:avLst/>
          </a:prstGeom>
          <a:noFill/>
        </p:spPr>
        <p:txBody>
          <a:bodyPr/>
          <a:lstStyle/>
          <a:p>
            <a:fld id="{52DDFF02-375A-49F3-99F7-2C7A40ED1B47}" type="slidenum">
              <a:rPr lang="en-GB"/>
              <a:pPr/>
              <a:t>9</a:t>
            </a:fld>
            <a:endParaRPr lang="en-GB"/>
          </a:p>
        </p:txBody>
      </p:sp>
      <p:sp>
        <p:nvSpPr>
          <p:cNvPr id="666626" name="Rectangle 2"/>
          <p:cNvSpPr>
            <a:spLocks noGrp="1" noChangeArrowheads="1"/>
          </p:cNvSpPr>
          <p:nvPr>
            <p:ph type="title"/>
          </p:nvPr>
        </p:nvSpPr>
        <p:spPr bwMode="auto">
          <a:xfrm>
            <a:off x="220133" y="620714"/>
            <a:ext cx="8923867" cy="719137"/>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mtClean="0"/>
              <a:t>ENVIRONMENT AND POLLUTION</a:t>
            </a:r>
          </a:p>
        </p:txBody>
      </p:sp>
      <p:sp>
        <p:nvSpPr>
          <p:cNvPr id="666627" name="Rectangle 3"/>
          <p:cNvSpPr>
            <a:spLocks noGrp="1" noChangeArrowheads="1"/>
          </p:cNvSpPr>
          <p:nvPr>
            <p:ph type="body" sz="half" idx="1"/>
          </p:nvPr>
        </p:nvSpPr>
        <p:spPr>
          <a:xfrm>
            <a:off x="349956" y="1341439"/>
            <a:ext cx="7167034" cy="4465637"/>
          </a:xfrm>
        </p:spPr>
        <p:txBody>
          <a:bodyPr>
            <a:normAutofit lnSpcReduction="10000"/>
          </a:bodyPr>
          <a:lstStyle/>
          <a:p>
            <a:pPr eaLnBrk="1" hangingPunct="1">
              <a:buFont typeface="Wingdings" pitchFamily="2" charset="2"/>
              <a:buNone/>
              <a:defRPr/>
            </a:pPr>
            <a:r>
              <a:rPr lang="en-US" sz="2400" b="1" smtClean="0">
                <a:solidFill>
                  <a:srgbClr val="000099"/>
                </a:solidFill>
              </a:rPr>
              <a:t>Indoor environments also reflect </a:t>
            </a:r>
            <a:r>
              <a:rPr lang="en-US" sz="2400" b="1" u="sng" smtClean="0">
                <a:solidFill>
                  <a:srgbClr val="000099"/>
                </a:solidFill>
              </a:rPr>
              <a:t>outdoor</a:t>
            </a:r>
            <a:r>
              <a:rPr lang="en-US" sz="2400" b="1" smtClean="0">
                <a:solidFill>
                  <a:srgbClr val="000099"/>
                </a:solidFill>
              </a:rPr>
              <a:t> air quality</a:t>
            </a:r>
          </a:p>
          <a:p>
            <a:pPr eaLnBrk="1" hangingPunct="1">
              <a:buFont typeface="Wingdings" pitchFamily="2" charset="2"/>
              <a:buNone/>
              <a:defRPr/>
            </a:pPr>
            <a:endParaRPr lang="en-US" sz="2400" b="1" smtClean="0">
              <a:solidFill>
                <a:srgbClr val="000099"/>
              </a:solidFill>
            </a:endParaRPr>
          </a:p>
          <a:p>
            <a:pPr eaLnBrk="1" hangingPunct="1">
              <a:buFont typeface="Wingdings" pitchFamily="2" charset="2"/>
              <a:buChar char="v"/>
              <a:defRPr/>
            </a:pPr>
            <a:r>
              <a:rPr lang="en-US" sz="2400" smtClean="0">
                <a:effectLst/>
              </a:rPr>
              <a:t>Industrial or agricultural activities</a:t>
            </a:r>
          </a:p>
          <a:p>
            <a:pPr eaLnBrk="1" hangingPunct="1">
              <a:buFont typeface="Wingdings" pitchFamily="2" charset="2"/>
              <a:buChar char="v"/>
              <a:defRPr/>
            </a:pPr>
            <a:endParaRPr lang="en-US" sz="800" smtClean="0">
              <a:effectLst/>
            </a:endParaRPr>
          </a:p>
          <a:p>
            <a:pPr eaLnBrk="1" hangingPunct="1">
              <a:buFont typeface="Wingdings" pitchFamily="2" charset="2"/>
              <a:buChar char="v"/>
              <a:defRPr/>
            </a:pPr>
            <a:r>
              <a:rPr lang="en-US" sz="2400" smtClean="0">
                <a:effectLst/>
              </a:rPr>
              <a:t>Treatment of industrial effluents and domestic residues</a:t>
            </a:r>
          </a:p>
          <a:p>
            <a:pPr eaLnBrk="1" hangingPunct="1">
              <a:buFont typeface="Wingdings" pitchFamily="2" charset="2"/>
              <a:buChar char="v"/>
              <a:defRPr/>
            </a:pPr>
            <a:endParaRPr lang="en-GB" sz="800" smtClean="0">
              <a:effectLst/>
            </a:endParaRPr>
          </a:p>
          <a:p>
            <a:pPr eaLnBrk="1" hangingPunct="1">
              <a:buFont typeface="Wingdings" pitchFamily="2" charset="2"/>
              <a:buChar char="v"/>
              <a:defRPr/>
            </a:pPr>
            <a:r>
              <a:rPr lang="en-GB" sz="2400" smtClean="0">
                <a:effectLst/>
              </a:rPr>
              <a:t>Traffic</a:t>
            </a:r>
            <a:endParaRPr lang="en-US" sz="2400" smtClean="0">
              <a:effectLst/>
            </a:endParaRPr>
          </a:p>
          <a:p>
            <a:pPr eaLnBrk="1" hangingPunct="1">
              <a:buFont typeface="Wingdings" pitchFamily="2" charset="2"/>
              <a:buChar char="v"/>
              <a:defRPr/>
            </a:pPr>
            <a:endParaRPr lang="en-US" sz="800" smtClean="0">
              <a:effectLst/>
            </a:endParaRPr>
          </a:p>
          <a:p>
            <a:pPr eaLnBrk="1" hangingPunct="1">
              <a:buFont typeface="Wingdings" pitchFamily="2" charset="2"/>
              <a:buChar char="v"/>
              <a:defRPr/>
            </a:pPr>
            <a:r>
              <a:rPr lang="en-US" sz="2400" smtClean="0">
                <a:effectLst/>
              </a:rPr>
              <a:t>Solid waste management</a:t>
            </a:r>
          </a:p>
          <a:p>
            <a:pPr eaLnBrk="1" hangingPunct="1">
              <a:buFont typeface="Wingdings" pitchFamily="2" charset="2"/>
              <a:buChar char="v"/>
              <a:defRPr/>
            </a:pPr>
            <a:endParaRPr lang="en-US" sz="800" smtClean="0">
              <a:effectLst/>
            </a:endParaRPr>
          </a:p>
          <a:p>
            <a:pPr eaLnBrk="1" hangingPunct="1">
              <a:buFont typeface="Wingdings" pitchFamily="2" charset="2"/>
              <a:buChar char="v"/>
              <a:defRPr/>
            </a:pPr>
            <a:r>
              <a:rPr lang="en-US" sz="2400" smtClean="0">
                <a:effectLst/>
              </a:rPr>
              <a:t>Cottage industries</a:t>
            </a:r>
          </a:p>
          <a:p>
            <a:pPr eaLnBrk="1" hangingPunct="1">
              <a:buFont typeface="Wingdings" pitchFamily="2" charset="2"/>
              <a:buChar char="v"/>
              <a:defRPr/>
            </a:pPr>
            <a:endParaRPr lang="en-US" sz="800" smtClean="0">
              <a:effectLst/>
            </a:endParaRPr>
          </a:p>
          <a:p>
            <a:pPr eaLnBrk="1" hangingPunct="1">
              <a:buFont typeface="Wingdings" pitchFamily="2" charset="2"/>
              <a:buChar char="v"/>
              <a:defRPr/>
            </a:pPr>
            <a:r>
              <a:rPr lang="en-US" sz="2400" smtClean="0">
                <a:effectLst/>
              </a:rPr>
              <a:t>Chemical incidents and spills</a:t>
            </a:r>
            <a:r>
              <a:rPr lang="en-US" sz="2800" smtClean="0">
                <a:effectLst/>
              </a:rPr>
              <a:t> </a:t>
            </a:r>
          </a:p>
        </p:txBody>
      </p:sp>
      <p:sp>
        <p:nvSpPr>
          <p:cNvPr id="18437" name="Text Box 8"/>
          <p:cNvSpPr txBox="1">
            <a:spLocks noChangeArrowheads="1"/>
          </p:cNvSpPr>
          <p:nvPr/>
        </p:nvSpPr>
        <p:spPr bwMode="auto">
          <a:xfrm>
            <a:off x="3804356" y="6538914"/>
            <a:ext cx="832556" cy="244475"/>
          </a:xfrm>
          <a:prstGeom prst="rect">
            <a:avLst/>
          </a:prstGeom>
          <a:noFill/>
          <a:ln w="12700">
            <a:noFill/>
            <a:miter lim="800000"/>
            <a:headEnd/>
            <a:tailEnd/>
          </a:ln>
        </p:spPr>
        <p:txBody>
          <a:bodyPr>
            <a:spAutoFit/>
          </a:bodyPr>
          <a:lstStyle/>
          <a:p>
            <a:pPr algn="r">
              <a:spcBef>
                <a:spcPct val="50000"/>
              </a:spcBef>
            </a:pPr>
            <a:r>
              <a:rPr lang="en-GB" sz="1000" b="0" i="1"/>
              <a:t>WHO</a:t>
            </a:r>
            <a:endParaRPr lang="en-US" sz="1000" b="0" i="1"/>
          </a:p>
        </p:txBody>
      </p:sp>
      <p:pic>
        <p:nvPicPr>
          <p:cNvPr id="18438" name="Picture 10" descr="291"/>
          <p:cNvPicPr>
            <a:picLocks noChangeAspect="1" noChangeArrowheads="1"/>
          </p:cNvPicPr>
          <p:nvPr/>
        </p:nvPicPr>
        <p:blipFill>
          <a:blip r:embed="rId3" cstate="print"/>
          <a:srcRect/>
          <a:stretch>
            <a:fillRect/>
          </a:stretch>
        </p:blipFill>
        <p:spPr bwMode="auto">
          <a:xfrm>
            <a:off x="4635501" y="3571875"/>
            <a:ext cx="4161366" cy="3119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2|20.7"/>
</p:tagLst>
</file>

<file path=ppt/tags/tag2.xml><?xml version="1.0" encoding="utf-8"?>
<p:tagLst xmlns:a="http://schemas.openxmlformats.org/drawingml/2006/main" xmlns:r="http://schemas.openxmlformats.org/officeDocument/2006/relationships" xmlns:p="http://schemas.openxmlformats.org/presentationml/2006/main">
  <p:tag name="TIMING" val="|35.5"/>
</p:tagLst>
</file>

<file path=ppt/tags/tag3.xml><?xml version="1.0" encoding="utf-8"?>
<p:tagLst xmlns:a="http://schemas.openxmlformats.org/drawingml/2006/main" xmlns:r="http://schemas.openxmlformats.org/officeDocument/2006/relationships" xmlns:p="http://schemas.openxmlformats.org/presentationml/2006/main">
  <p:tag name="TIMING" val="|44.1|3.4|3.4"/>
</p:tagLst>
</file>

<file path=ppt/tags/tag4.xml><?xml version="1.0" encoding="utf-8"?>
<p:tagLst xmlns:a="http://schemas.openxmlformats.org/drawingml/2006/main" xmlns:r="http://schemas.openxmlformats.org/officeDocument/2006/relationships" xmlns:p="http://schemas.openxmlformats.org/presentationml/2006/main">
  <p:tag name="TIMING" val="|27.7"/>
</p:tagLst>
</file>

<file path=ppt/tags/tag5.xml><?xml version="1.0" encoding="utf-8"?>
<p:tagLst xmlns:a="http://schemas.openxmlformats.org/drawingml/2006/main" xmlns:r="http://schemas.openxmlformats.org/officeDocument/2006/relationships" xmlns:p="http://schemas.openxmlformats.org/presentationml/2006/main">
  <p:tag name="TIMING" val="|2.9|74"/>
</p:tagLst>
</file>

<file path=ppt/tags/tag6.xml><?xml version="1.0" encoding="utf-8"?>
<p:tagLst xmlns:a="http://schemas.openxmlformats.org/drawingml/2006/main" xmlns:r="http://schemas.openxmlformats.org/officeDocument/2006/relationships" xmlns:p="http://schemas.openxmlformats.org/presentationml/2006/main">
  <p:tag name="TIMING" val="|1.2|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1468</TotalTime>
  <Words>8221</Words>
  <Application>Microsoft Office PowerPoint</Application>
  <PresentationFormat>On-screen Show (4:3)</PresentationFormat>
  <Paragraphs>871</Paragraphs>
  <Slides>82</Slides>
  <Notes>50</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Office Theme</vt:lpstr>
      <vt:lpstr>Indoor air pollution</vt:lpstr>
      <vt:lpstr>LEARNING OBJECTIVES </vt:lpstr>
      <vt:lpstr>Slide 3</vt:lpstr>
      <vt:lpstr>INDOOR AIR QUALITY</vt:lpstr>
      <vt:lpstr>ADVERSE HEALTH EFFECTS OF AIR POLLUTANTS</vt:lpstr>
      <vt:lpstr>ADVERSE HEALTH EFFECTS OF AIR POLLUTANTS</vt:lpstr>
      <vt:lpstr>Building Occupants</vt:lpstr>
      <vt:lpstr>Particularly Susceptible People</vt:lpstr>
      <vt:lpstr>ENVIRONMENT AND POLLUTION</vt:lpstr>
      <vt:lpstr>Slide 10</vt:lpstr>
      <vt:lpstr>Slide 11</vt:lpstr>
      <vt:lpstr>Slide 12</vt:lpstr>
      <vt:lpstr>INDOOR AIR POLLUTION ALSO AFFECTS OUTDOOR AIR QUALITY</vt:lpstr>
      <vt:lpstr>Slide 14</vt:lpstr>
      <vt:lpstr>Slide 15</vt:lpstr>
      <vt:lpstr>Slide 16</vt:lpstr>
      <vt:lpstr>Slide 17</vt:lpstr>
      <vt:lpstr>   WHAT INTERVENTIONS ARE AVAILABLE TO REDUCE INDOOR AIR POLLUTION FROM SOLID FUELS?</vt:lpstr>
      <vt:lpstr>COMBUSTION PRODUCTS</vt:lpstr>
      <vt:lpstr>Slide 20</vt:lpstr>
      <vt:lpstr>CARBON MONOXIDE: THE "SILENT KILLER" A COMMON CAUSE OF ACUTE AND LETHAL POISONING</vt:lpstr>
      <vt:lpstr>CARBON MONOXIDE (CO): SOURCES</vt:lpstr>
      <vt:lpstr>Slide 23</vt:lpstr>
      <vt:lpstr>CARBON MONOXIDE POISONING CAN KILL  </vt:lpstr>
      <vt:lpstr>PREVENTION OF EXPOSURE TO CO </vt:lpstr>
      <vt:lpstr>Slide 26</vt:lpstr>
      <vt:lpstr>Slide 27</vt:lpstr>
      <vt:lpstr>Slide 28</vt:lpstr>
      <vt:lpstr>Slide 29</vt:lpstr>
      <vt:lpstr>Volatile Organic Compounds (VOCs)</vt:lpstr>
      <vt:lpstr>VOLATILE ORGANIC COMPOUNDS</vt:lpstr>
      <vt:lpstr>FORMALDEHYDE</vt:lpstr>
      <vt:lpstr>Slide 33</vt:lpstr>
      <vt:lpstr>Slide 34</vt:lpstr>
      <vt:lpstr>Slide 35</vt:lpstr>
      <vt:lpstr>VOLATILE ORGANIC COMPOUNDS: HEALTH EFFECTS</vt:lpstr>
      <vt:lpstr>SICK BUILDING SYNDROME</vt:lpstr>
      <vt:lpstr>Slide 38</vt:lpstr>
      <vt:lpstr>PESTICIDES </vt:lpstr>
      <vt:lpstr>PESTICIDES: INSECTICIDES</vt:lpstr>
      <vt:lpstr>MOSQUITO COILS</vt:lpstr>
      <vt:lpstr>Slide 42</vt:lpstr>
      <vt:lpstr>Environmental Tabacco smoke</vt:lpstr>
      <vt:lpstr>Slide 44</vt:lpstr>
      <vt:lpstr>Slide 45</vt:lpstr>
      <vt:lpstr>Slide 46</vt:lpstr>
      <vt:lpstr>RADON</vt:lpstr>
      <vt:lpstr>Slide 48</vt:lpstr>
      <vt:lpstr>IONIZING RADIATION</vt:lpstr>
      <vt:lpstr>PROTECTION FROM IONIZING RADIATION</vt:lpstr>
      <vt:lpstr>Geology and Radon Gas</vt:lpstr>
      <vt:lpstr>Slide 52</vt:lpstr>
      <vt:lpstr>How Does Radon Gas Enter Building?</vt:lpstr>
      <vt:lpstr>Slide 54</vt:lpstr>
      <vt:lpstr>Slide 55</vt:lpstr>
      <vt:lpstr>Slide 56</vt:lpstr>
      <vt:lpstr>BIOLOGICAL POLLUTANTS</vt:lpstr>
      <vt:lpstr>DUST MITES</vt:lpstr>
      <vt:lpstr>MOULDS</vt:lpstr>
      <vt:lpstr>CHEMICAL AGENTS PRODUCED BY MOULDS</vt:lpstr>
      <vt:lpstr>Slide 61</vt:lpstr>
      <vt:lpstr>Asbestos</vt:lpstr>
      <vt:lpstr>Slide 63</vt:lpstr>
      <vt:lpstr>Slide 64</vt:lpstr>
      <vt:lpstr>APPROACHES TO REDUCE INDOOR AIR POLLUTION</vt:lpstr>
      <vt:lpstr>We can reduce indoor air pollution</vt:lpstr>
      <vt:lpstr>Slide 67</vt:lpstr>
      <vt:lpstr>Analysis of VOC in air</vt:lpstr>
      <vt:lpstr>Slide 69</vt:lpstr>
      <vt:lpstr>Slide 70</vt:lpstr>
      <vt:lpstr>Slide 71</vt:lpstr>
      <vt:lpstr>Slide 72</vt:lpstr>
      <vt:lpstr>Slide 73</vt:lpstr>
      <vt:lpstr>Slide 74</vt:lpstr>
      <vt:lpstr>Slide 75</vt:lpstr>
      <vt:lpstr>Slide 76</vt:lpstr>
      <vt:lpstr>Slide 77</vt:lpstr>
      <vt:lpstr>Slide 78</vt:lpstr>
      <vt:lpstr>Major Indoor Pollutants</vt:lpstr>
      <vt:lpstr>Slide 80</vt:lpstr>
      <vt:lpstr>Slide 81</vt:lpstr>
      <vt:lpstr>Slide 82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Indoor air pollution</dc:title>
  <dc:creator>cawalgra</dc:creator>
  <cp:lastModifiedBy>Acer f</cp:lastModifiedBy>
  <cp:revision>109</cp:revision>
  <dcterms:created xsi:type="dcterms:W3CDTF">2013-10-02T18:24:03Z</dcterms:created>
  <dcterms:modified xsi:type="dcterms:W3CDTF">2015-09-27T18:12:04Z</dcterms:modified>
</cp:coreProperties>
</file>