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303" r:id="rId2"/>
    <p:sldId id="304" r:id="rId3"/>
    <p:sldId id="305" r:id="rId4"/>
    <p:sldId id="306" r:id="rId5"/>
    <p:sldId id="256" r:id="rId6"/>
    <p:sldId id="281" r:id="rId7"/>
    <p:sldId id="307" r:id="rId8"/>
    <p:sldId id="308" r:id="rId9"/>
    <p:sldId id="295" r:id="rId10"/>
    <p:sldId id="297" r:id="rId11"/>
    <p:sldId id="299" r:id="rId12"/>
    <p:sldId id="300" r:id="rId13"/>
    <p:sldId id="301" r:id="rId14"/>
    <p:sldId id="309" r:id="rId15"/>
    <p:sldId id="302" r:id="rId16"/>
    <p:sldId id="280" r:id="rId17"/>
    <p:sldId id="283" r:id="rId18"/>
    <p:sldId id="286" r:id="rId19"/>
    <p:sldId id="310" r:id="rId20"/>
    <p:sldId id="266" r:id="rId21"/>
    <p:sldId id="267" r:id="rId22"/>
    <p:sldId id="311" r:id="rId23"/>
    <p:sldId id="268" r:id="rId24"/>
    <p:sldId id="312" r:id="rId25"/>
    <p:sldId id="269" r:id="rId26"/>
    <p:sldId id="270" r:id="rId27"/>
    <p:sldId id="271" r:id="rId28"/>
    <p:sldId id="272" r:id="rId29"/>
    <p:sldId id="292" r:id="rId30"/>
    <p:sldId id="293" r:id="rId31"/>
    <p:sldId id="282" r:id="rId32"/>
    <p:sldId id="275" r:id="rId33"/>
    <p:sldId id="284" r:id="rId34"/>
    <p:sldId id="313" r:id="rId35"/>
    <p:sldId id="285" r:id="rId36"/>
    <p:sldId id="276" r:id="rId37"/>
    <p:sldId id="277" r:id="rId38"/>
    <p:sldId id="278" r:id="rId39"/>
  </p:sldIdLst>
  <p:sldSz cx="9144000" cy="6858000" type="screen4x3"/>
  <p:notesSz cx="6858000" cy="9144000"/>
  <p:custDataLst>
    <p:tags r:id="rId41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9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A3D9-27A4-4E77-8EA0-FDD0A23D443F}" type="datetimeFigureOut">
              <a:rPr lang="nl-BE" smtClean="0"/>
              <a:pPr/>
              <a:t>5/11/2015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6D56B-43EB-4375-A7D8-1923C46FDEB0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40556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4EDE-B90F-4D0D-A19F-493D59ABE474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3236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1E2-089A-4B66-BFCC-B8BE69B5CD14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9770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512A-B754-451C-95AA-17AF51681A86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1170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A53B-0F75-4AE6-8A66-E050707B0662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0320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E306-61D0-4982-9475-B1439CF77DA9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5530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1068-9D50-4D37-872A-F6A1B2182BB9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4522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A5E-2F04-4552-9EC3-F133E89D1579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648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2A81-076F-4C9A-8B30-533F688B8C57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7435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1180-C11B-4363-9971-8D51651D2164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191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FF0E-3D7F-494C-840F-D583A2ECF402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7739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F06-FDC4-4257-A829-553D3B5F82F9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750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8277-7F01-42B5-AB8E-DC5D4006CDBD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4924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973E-93C4-4DED-9AAF-C0E6F4D266E8}" type="datetime1">
              <a:rPr lang="nl-NL" smtClean="0"/>
              <a:pPr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FF5B-7529-8B4F-B7D6-C1B12F43598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2978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tags" Target="../tags/tag24.xml"/><Relationship Id="rId7" Type="http://schemas.openxmlformats.org/officeDocument/2006/relationships/oleObject" Target="../embeddings/oleObject3.bin"/><Relationship Id="rId2" Type="http://schemas.openxmlformats.org/officeDocument/2006/relationships/tags" Target="../tags/tag23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tags" Target="../tags/tag35.xml"/><Relationship Id="rId7" Type="http://schemas.openxmlformats.org/officeDocument/2006/relationships/oleObject" Target="../embeddings/oleObject4.bin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46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vmlDrawing" Target="../drawings/vmlDrawing6.v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1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Biotechnological</a:t>
            </a:r>
            <a:r>
              <a:rPr lang="nl-NL" dirty="0" smtClean="0"/>
              <a:t> processes: </a:t>
            </a:r>
            <a:r>
              <a:rPr lang="nl-NL" dirty="0" err="1" smtClean="0"/>
              <a:t>calculation</a:t>
            </a:r>
            <a:r>
              <a:rPr lang="nl-NL" dirty="0" smtClean="0"/>
              <a:t> </a:t>
            </a:r>
            <a:r>
              <a:rPr lang="nl-NL" dirty="0" err="1" smtClean="0"/>
              <a:t>exercises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5608-DF34-634A-B386-329C1F4D1234}" type="slidenum">
              <a:rPr lang="nl-NL" smtClean="0"/>
              <a:pPr/>
              <a:t>1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94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Reaction</a:t>
            </a:r>
            <a:r>
              <a:rPr lang="nl-NL" dirty="0" smtClean="0"/>
              <a:t> </a:t>
            </a:r>
            <a:r>
              <a:rPr lang="nl-NL" dirty="0" err="1" smtClean="0"/>
              <a:t>stoichiometry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Half </a:t>
            </a:r>
            <a:r>
              <a:rPr lang="nl-NL" dirty="0" err="1" smtClean="0"/>
              <a:t>reactions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Electron </a:t>
            </a:r>
            <a:r>
              <a:rPr lang="nl-NL" dirty="0" err="1" smtClean="0"/>
              <a:t>balance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Carbon/</a:t>
            </a:r>
            <a:r>
              <a:rPr lang="nl-NL" dirty="0" err="1" smtClean="0"/>
              <a:t>nitrogen</a:t>
            </a:r>
            <a:r>
              <a:rPr lang="nl-NL" dirty="0" smtClean="0"/>
              <a:t>/</a:t>
            </a:r>
            <a:r>
              <a:rPr lang="nl-NL" dirty="0" err="1" smtClean="0"/>
              <a:t>sulfur</a:t>
            </a:r>
            <a:r>
              <a:rPr lang="nl-NL" dirty="0" smtClean="0"/>
              <a:t>/</a:t>
            </a:r>
            <a:r>
              <a:rPr lang="nl-NL" dirty="0" err="1" smtClean="0"/>
              <a:t>phosphorus</a:t>
            </a:r>
            <a:r>
              <a:rPr lang="nl-NL" dirty="0" smtClean="0"/>
              <a:t> </a:t>
            </a:r>
            <a:r>
              <a:rPr lang="nl-NL" dirty="0" err="1" smtClean="0"/>
              <a:t>balance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 smtClean="0"/>
              <a:t>Oxygen</a:t>
            </a:r>
            <a:r>
              <a:rPr lang="nl-NL" dirty="0" smtClean="0"/>
              <a:t> </a:t>
            </a:r>
            <a:r>
              <a:rPr lang="nl-NL" dirty="0" err="1" smtClean="0"/>
              <a:t>balance</a:t>
            </a:r>
            <a:r>
              <a:rPr lang="nl-NL" dirty="0" smtClean="0"/>
              <a:t>: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 smtClean="0"/>
              <a:t>Hydrogen</a:t>
            </a:r>
            <a:r>
              <a:rPr lang="nl-NL" dirty="0" smtClean="0"/>
              <a:t> </a:t>
            </a:r>
            <a:r>
              <a:rPr lang="nl-NL" dirty="0" err="1" smtClean="0"/>
              <a:t>balance</a:t>
            </a:r>
            <a:r>
              <a:rPr lang="nl-NL" dirty="0" smtClean="0"/>
              <a:t>: </a:t>
            </a:r>
            <a:r>
              <a:rPr lang="nl-NL" dirty="0" err="1" smtClean="0"/>
              <a:t>protons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Charge </a:t>
            </a:r>
            <a:r>
              <a:rPr lang="nl-NL" dirty="0" err="1" smtClean="0"/>
              <a:t>balance</a:t>
            </a:r>
            <a:r>
              <a:rPr lang="nl-NL" dirty="0" smtClean="0"/>
              <a:t> as </a:t>
            </a:r>
            <a:r>
              <a:rPr lang="nl-NL" dirty="0" err="1" smtClean="0"/>
              <a:t>final</a:t>
            </a:r>
            <a:r>
              <a:rPr lang="nl-NL" dirty="0" smtClean="0"/>
              <a:t> check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r>
              <a:rPr lang="nl-NL" dirty="0" smtClean="0">
                <a:sym typeface="Wingdings"/>
              </a:rPr>
              <a:t> e.g. </a:t>
            </a:r>
            <a:r>
              <a:rPr lang="nl-NL" dirty="0" err="1" smtClean="0">
                <a:sym typeface="Wingdings"/>
              </a:rPr>
              <a:t>Acetate</a:t>
            </a:r>
            <a:r>
              <a:rPr lang="nl-NL" dirty="0" smtClean="0">
                <a:sym typeface="Wingdings"/>
              </a:rPr>
              <a:t> to </a:t>
            </a:r>
            <a:r>
              <a:rPr lang="nl-NL" dirty="0" err="1" smtClean="0">
                <a:sym typeface="Wingdings"/>
              </a:rPr>
              <a:t>bicarbonate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conversion</a:t>
            </a:r>
            <a:r>
              <a:rPr lang="nl-NL" dirty="0" smtClean="0">
                <a:sym typeface="Wingdings"/>
              </a:rPr>
              <a:t> (</a:t>
            </a:r>
            <a:r>
              <a:rPr lang="nl-NL" dirty="0" err="1" smtClean="0">
                <a:sym typeface="Wingdings"/>
              </a:rPr>
              <a:t>oxidation</a:t>
            </a:r>
            <a:r>
              <a:rPr lang="nl-NL" dirty="0" smtClean="0">
                <a:sym typeface="Wingdings"/>
              </a:rPr>
              <a:t> half </a:t>
            </a:r>
            <a:r>
              <a:rPr lang="nl-NL" dirty="0" err="1" smtClean="0">
                <a:sym typeface="Wingdings"/>
              </a:rPr>
              <a:t>reaction</a:t>
            </a:r>
            <a:r>
              <a:rPr lang="nl-NL" dirty="0" smtClean="0">
                <a:sym typeface="Wingdings"/>
              </a:rPr>
              <a:t>, </a:t>
            </a:r>
            <a:r>
              <a:rPr lang="nl-NL" dirty="0" err="1" smtClean="0">
                <a:sym typeface="Wingdings"/>
              </a:rPr>
              <a:t>notes</a:t>
            </a:r>
            <a:r>
              <a:rPr lang="nl-NL" dirty="0" smtClean="0">
                <a:sym typeface="Wingdings"/>
              </a:rPr>
              <a:t> p 6)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33400" y="4819650"/>
            <a:ext cx="8153400" cy="1162050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358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r>
              <a:rPr lang="nl-NL" dirty="0" smtClean="0"/>
              <a:t> 1: </a:t>
            </a:r>
            <a:r>
              <a:rPr lang="nl-NL" dirty="0" err="1" smtClean="0"/>
              <a:t>nitrification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Nitrification</a:t>
            </a:r>
            <a:r>
              <a:rPr lang="nl-NL" dirty="0" smtClean="0"/>
              <a:t>: conversion of NH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+</a:t>
            </a:r>
            <a:r>
              <a:rPr lang="nl-NL" dirty="0" smtClean="0"/>
              <a:t> to NO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</a:p>
          <a:p>
            <a:pPr lvl="1"/>
            <a:r>
              <a:rPr lang="nl-NL" dirty="0" smtClean="0"/>
              <a:t>Oxidation </a:t>
            </a:r>
            <a:r>
              <a:rPr lang="nl-NL" dirty="0" err="1" smtClean="0"/>
              <a:t>reaction</a:t>
            </a:r>
            <a:endParaRPr lang="nl-NL" dirty="0" smtClean="0"/>
          </a:p>
          <a:p>
            <a:pPr lvl="2"/>
            <a:r>
              <a:rPr lang="nl-NL" dirty="0" err="1" smtClean="0"/>
              <a:t>Electrons</a:t>
            </a:r>
            <a:r>
              <a:rPr lang="nl-NL" dirty="0" smtClean="0"/>
              <a:t>: NH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+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8e</a:t>
            </a:r>
            <a:r>
              <a:rPr lang="nl-NL" baseline="30000" dirty="0" smtClean="0">
                <a:sym typeface="Wingdings"/>
              </a:rPr>
              <a:t>-</a:t>
            </a:r>
          </a:p>
          <a:p>
            <a:pPr lvl="2"/>
            <a:r>
              <a:rPr lang="nl-NL" dirty="0" err="1" smtClean="0">
                <a:sym typeface="Wingdings"/>
              </a:rPr>
              <a:t>Nitrogen</a:t>
            </a:r>
            <a:r>
              <a:rPr lang="nl-NL" dirty="0" smtClean="0">
                <a:sym typeface="Wingdings"/>
              </a:rPr>
              <a:t>: NH</a:t>
            </a:r>
            <a:r>
              <a:rPr lang="nl-NL" baseline="-25000" dirty="0" smtClean="0">
                <a:sym typeface="Wingdings"/>
              </a:rPr>
              <a:t>4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+ 8 e</a:t>
            </a:r>
            <a:r>
              <a:rPr lang="nl-NL" baseline="30000" dirty="0" smtClean="0">
                <a:sym typeface="Wingdings"/>
              </a:rPr>
              <a:t>-</a:t>
            </a:r>
          </a:p>
          <a:p>
            <a:pPr lvl="2"/>
            <a:r>
              <a:rPr lang="nl-NL" dirty="0" err="1" smtClean="0">
                <a:sym typeface="Wingdings"/>
              </a:rPr>
              <a:t>Oxygen</a:t>
            </a:r>
            <a:r>
              <a:rPr lang="nl-NL" dirty="0" smtClean="0">
                <a:sym typeface="Wingdings"/>
              </a:rPr>
              <a:t>: NH</a:t>
            </a:r>
            <a:r>
              <a:rPr lang="nl-NL" baseline="-25000" dirty="0" smtClean="0">
                <a:sym typeface="Wingdings"/>
              </a:rPr>
              <a:t>4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+ 3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 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+ 8 e</a:t>
            </a:r>
            <a:r>
              <a:rPr lang="nl-NL" baseline="30000" dirty="0" smtClean="0">
                <a:sym typeface="Wingdings"/>
              </a:rPr>
              <a:t>-</a:t>
            </a:r>
          </a:p>
          <a:p>
            <a:pPr lvl="2"/>
            <a:r>
              <a:rPr lang="nl-NL" dirty="0" err="1" smtClean="0">
                <a:sym typeface="Wingdings"/>
              </a:rPr>
              <a:t>Hydrogen</a:t>
            </a:r>
            <a:r>
              <a:rPr lang="nl-NL" dirty="0" smtClean="0">
                <a:sym typeface="Wingdings"/>
              </a:rPr>
              <a:t>: NH</a:t>
            </a:r>
            <a:r>
              <a:rPr lang="nl-NL" baseline="-25000" dirty="0" smtClean="0">
                <a:sym typeface="Wingdings"/>
              </a:rPr>
              <a:t>4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+ 3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 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+ 10 H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+ 8 e</a:t>
            </a:r>
            <a:r>
              <a:rPr lang="nl-NL" baseline="30000" dirty="0" smtClean="0">
                <a:sym typeface="Wingdings"/>
              </a:rPr>
              <a:t>-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457200" y="1533525"/>
            <a:ext cx="8153400" cy="1162050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651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r>
              <a:rPr lang="nl-NL" dirty="0" smtClean="0"/>
              <a:t> 1: </a:t>
            </a:r>
            <a:r>
              <a:rPr lang="nl-NL" dirty="0" err="1" smtClean="0"/>
              <a:t>nitrification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Reduction </a:t>
            </a:r>
            <a:r>
              <a:rPr lang="nl-NL" dirty="0" err="1" smtClean="0"/>
              <a:t>reaction</a:t>
            </a:r>
            <a:r>
              <a:rPr lang="nl-NL" dirty="0" smtClean="0"/>
              <a:t>: reduction of O</a:t>
            </a:r>
            <a:r>
              <a:rPr lang="nl-NL" baseline="-25000" dirty="0" smtClean="0"/>
              <a:t>2</a:t>
            </a:r>
            <a:r>
              <a:rPr lang="nl-NL" dirty="0" smtClean="0"/>
              <a:t> to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lvl="2"/>
            <a:r>
              <a:rPr lang="nl-NL" dirty="0" err="1" smtClean="0"/>
              <a:t>Electrons</a:t>
            </a:r>
            <a:r>
              <a:rPr lang="nl-NL" dirty="0" smtClean="0"/>
              <a:t>: O</a:t>
            </a:r>
            <a:r>
              <a:rPr lang="nl-NL" baseline="-25000" dirty="0" smtClean="0"/>
              <a:t>2</a:t>
            </a:r>
            <a:r>
              <a:rPr lang="nl-NL" dirty="0" smtClean="0"/>
              <a:t> + 4e</a:t>
            </a:r>
            <a:r>
              <a:rPr lang="nl-NL" baseline="30000" dirty="0" smtClean="0"/>
              <a:t>-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</a:t>
            </a:r>
          </a:p>
          <a:p>
            <a:pPr lvl="2"/>
            <a:r>
              <a:rPr lang="nl-NL" dirty="0" err="1" smtClean="0">
                <a:sym typeface="Wingdings"/>
              </a:rPr>
              <a:t>Oxygen</a:t>
            </a:r>
            <a:r>
              <a:rPr lang="nl-NL" dirty="0" smtClean="0">
                <a:sym typeface="Wingdings"/>
              </a:rPr>
              <a:t>: O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+ 4e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 2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</a:t>
            </a:r>
          </a:p>
          <a:p>
            <a:pPr lvl="2"/>
            <a:r>
              <a:rPr lang="nl-NL" dirty="0" err="1" smtClean="0">
                <a:sym typeface="Wingdings"/>
              </a:rPr>
              <a:t>Hydrogen</a:t>
            </a:r>
            <a:r>
              <a:rPr lang="nl-NL" dirty="0" smtClean="0">
                <a:sym typeface="Wingdings"/>
              </a:rPr>
              <a:t>: O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+ 4e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+ 4H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 2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</a:t>
            </a:r>
          </a:p>
          <a:p>
            <a:pPr lvl="2"/>
            <a:endParaRPr lang="nl-NL" dirty="0">
              <a:sym typeface="Wingdings"/>
            </a:endParaRPr>
          </a:p>
          <a:p>
            <a:pPr lvl="2">
              <a:buFont typeface="Wingdings" charset="0"/>
              <a:buChar char="è"/>
            </a:pPr>
            <a:r>
              <a:rPr lang="nl-NL" dirty="0" smtClean="0">
                <a:sym typeface="Wingdings"/>
              </a:rPr>
              <a:t>Complete </a:t>
            </a:r>
            <a:r>
              <a:rPr lang="nl-NL" dirty="0" err="1" smtClean="0">
                <a:sym typeface="Wingdings"/>
              </a:rPr>
              <a:t>reaction</a:t>
            </a:r>
            <a:r>
              <a:rPr lang="nl-NL" dirty="0" smtClean="0">
                <a:sym typeface="Wingdings"/>
              </a:rPr>
              <a:t> = </a:t>
            </a:r>
            <a:r>
              <a:rPr lang="nl-NL" dirty="0" err="1" smtClean="0">
                <a:sym typeface="Wingdings"/>
              </a:rPr>
              <a:t>sum</a:t>
            </a:r>
            <a:r>
              <a:rPr lang="nl-NL" dirty="0" smtClean="0">
                <a:sym typeface="Wingdings"/>
              </a:rPr>
              <a:t> of </a:t>
            </a:r>
            <a:r>
              <a:rPr lang="nl-NL" dirty="0" err="1" smtClean="0">
                <a:sym typeface="Wingdings"/>
              </a:rPr>
              <a:t>oxidation</a:t>
            </a:r>
            <a:r>
              <a:rPr lang="nl-NL" dirty="0" smtClean="0">
                <a:sym typeface="Wingdings"/>
              </a:rPr>
              <a:t> and reduction</a:t>
            </a:r>
          </a:p>
          <a:p>
            <a:pPr lvl="2">
              <a:buFont typeface="Wingdings" charset="0"/>
              <a:buChar char="è"/>
            </a:pPr>
            <a:endParaRPr lang="nl-NL" dirty="0">
              <a:sym typeface="Wingdings"/>
            </a:endParaRPr>
          </a:p>
          <a:p>
            <a:pPr marL="914400" lvl="2" indent="0">
              <a:buNone/>
            </a:pPr>
            <a:r>
              <a:rPr lang="nl-NL" dirty="0" smtClean="0">
                <a:sym typeface="Wingdings"/>
              </a:rPr>
              <a:t>Or…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12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350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r>
              <a:rPr lang="nl-NL" dirty="0" smtClean="0"/>
              <a:t> 1: </a:t>
            </a:r>
            <a:r>
              <a:rPr lang="nl-NL" dirty="0" err="1" smtClean="0"/>
              <a:t>nitrification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Complete </a:t>
            </a:r>
            <a:r>
              <a:rPr lang="nl-NL" dirty="0" err="1" smtClean="0"/>
              <a:t>reaction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Electrons</a:t>
            </a:r>
            <a:r>
              <a:rPr lang="nl-NL" dirty="0" smtClean="0"/>
              <a:t>: ammonia (8), </a:t>
            </a:r>
            <a:r>
              <a:rPr lang="nl-NL" dirty="0" err="1" smtClean="0"/>
              <a:t>oxygen</a:t>
            </a:r>
            <a:r>
              <a:rPr lang="nl-NL" dirty="0" smtClean="0"/>
              <a:t> (4)</a:t>
            </a:r>
          </a:p>
          <a:p>
            <a:pPr marL="914400" lvl="2" indent="0">
              <a:buNone/>
            </a:pPr>
            <a:r>
              <a:rPr lang="nl-NL" dirty="0" smtClean="0"/>
              <a:t>NH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+</a:t>
            </a:r>
            <a:r>
              <a:rPr lang="nl-NL" dirty="0" smtClean="0"/>
              <a:t> + 2O</a:t>
            </a:r>
            <a:r>
              <a:rPr lang="nl-NL" baseline="-25000" dirty="0" smtClean="0"/>
              <a:t>2</a:t>
            </a:r>
          </a:p>
          <a:p>
            <a:pPr lvl="1"/>
            <a:r>
              <a:rPr lang="nl-NL" dirty="0" err="1" smtClean="0"/>
              <a:t>Nitrogen</a:t>
            </a:r>
            <a:r>
              <a:rPr lang="nl-NL" dirty="0" smtClean="0"/>
              <a:t>: NH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+</a:t>
            </a:r>
            <a:r>
              <a:rPr lang="nl-NL" dirty="0" smtClean="0"/>
              <a:t> + 2O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</a:p>
          <a:p>
            <a:pPr lvl="1"/>
            <a:r>
              <a:rPr lang="nl-NL" dirty="0" err="1" smtClean="0">
                <a:sym typeface="Wingdings"/>
              </a:rPr>
              <a:t>Oxygen</a:t>
            </a:r>
            <a:r>
              <a:rPr lang="nl-NL" dirty="0" smtClean="0">
                <a:sym typeface="Wingdings"/>
              </a:rPr>
              <a:t>: NH</a:t>
            </a:r>
            <a:r>
              <a:rPr lang="nl-NL" baseline="-25000" dirty="0" smtClean="0">
                <a:sym typeface="Wingdings"/>
              </a:rPr>
              <a:t>4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+ 2O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</a:t>
            </a:r>
          </a:p>
          <a:p>
            <a:pPr lvl="1"/>
            <a:r>
              <a:rPr lang="nl-NL" dirty="0" err="1" smtClean="0">
                <a:sym typeface="Wingdings"/>
              </a:rPr>
              <a:t>Hydrogen</a:t>
            </a:r>
            <a:r>
              <a:rPr lang="nl-NL" dirty="0" smtClean="0">
                <a:sym typeface="Wingdings"/>
              </a:rPr>
              <a:t>: NH</a:t>
            </a:r>
            <a:r>
              <a:rPr lang="nl-NL" baseline="-25000" dirty="0" smtClean="0">
                <a:sym typeface="Wingdings"/>
              </a:rPr>
              <a:t>4</a:t>
            </a:r>
            <a:r>
              <a:rPr lang="nl-NL" baseline="30000" dirty="0" smtClean="0">
                <a:sym typeface="Wingdings"/>
              </a:rPr>
              <a:t>+</a:t>
            </a:r>
            <a:r>
              <a:rPr lang="nl-NL" dirty="0" smtClean="0">
                <a:sym typeface="Wingdings"/>
              </a:rPr>
              <a:t> + 2O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 NO</a:t>
            </a:r>
            <a:r>
              <a:rPr lang="nl-NL" baseline="-25000" dirty="0" smtClean="0">
                <a:sym typeface="Wingdings"/>
              </a:rPr>
              <a:t>3</a:t>
            </a:r>
            <a:r>
              <a:rPr lang="nl-NL" baseline="30000" dirty="0" smtClean="0">
                <a:sym typeface="Wingdings"/>
              </a:rPr>
              <a:t>-</a:t>
            </a:r>
            <a:r>
              <a:rPr lang="nl-NL" dirty="0" smtClean="0">
                <a:sym typeface="Wingdings"/>
              </a:rPr>
              <a:t> + H</a:t>
            </a:r>
            <a:r>
              <a:rPr lang="nl-NL" baseline="-25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O + 2H</a:t>
            </a:r>
            <a:r>
              <a:rPr lang="nl-NL" baseline="30000" dirty="0" smtClean="0">
                <a:sym typeface="Wingdings"/>
              </a:rPr>
              <a:t>+</a:t>
            </a:r>
            <a:endParaRPr lang="nl-NL" baseline="30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13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35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8151" y="809625"/>
            <a:ext cx="846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3600" smtClean="0"/>
              <a:t>Halfreactions: how much electrons involved?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/>
              <a:t>Gram organic compounds </a:t>
            </a:r>
            <a:r>
              <a:rPr lang="nl-NL" sz="3600">
                <a:sym typeface="Wingdings" panose="05000000000000000000" pitchFamily="2" charset="2"/>
              </a:rPr>
              <a:t> gram COD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/>
              <a:t>‘Energy state’ of the electrons in a halfreaction (~redoxpotential)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Which combinations of halfreactions can thermodynamically occur?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How much energy can be released by specific reactions?</a:t>
            </a:r>
            <a:endParaRPr lang="en-US" sz="3600"/>
          </a:p>
        </p:txBody>
      </p:sp>
      <p:sp>
        <p:nvSpPr>
          <p:cNvPr id="6" name="Rechthoek 5"/>
          <p:cNvSpPr/>
          <p:nvPr/>
        </p:nvSpPr>
        <p:spPr>
          <a:xfrm>
            <a:off x="180975" y="1971674"/>
            <a:ext cx="8153400" cy="581025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8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Calculation</a:t>
            </a:r>
            <a:r>
              <a:rPr lang="nl-NL" dirty="0" smtClean="0"/>
              <a:t> of the COD of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organic</a:t>
            </a:r>
            <a:r>
              <a:rPr lang="nl-NL" dirty="0" smtClean="0"/>
              <a:t> molecule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See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r>
              <a:rPr lang="nl-NL" dirty="0" smtClean="0"/>
              <a:t> course </a:t>
            </a:r>
            <a:r>
              <a:rPr lang="nl-NL" dirty="0" err="1" smtClean="0"/>
              <a:t>notes</a:t>
            </a:r>
            <a:r>
              <a:rPr lang="nl-NL" dirty="0" smtClean="0"/>
              <a:t> p. 51</a:t>
            </a:r>
          </a:p>
          <a:p>
            <a:r>
              <a:rPr lang="nl-NL" dirty="0" smtClean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 smtClean="0"/>
              <a:t>Calculate</a:t>
            </a:r>
            <a:r>
              <a:rPr lang="nl-NL" dirty="0" smtClean="0"/>
              <a:t> the </a:t>
            </a:r>
            <a:r>
              <a:rPr lang="nl-NL" dirty="0" err="1" smtClean="0"/>
              <a:t>degree</a:t>
            </a:r>
            <a:r>
              <a:rPr lang="nl-NL" dirty="0" smtClean="0"/>
              <a:t> of reduction of </a:t>
            </a:r>
            <a:r>
              <a:rPr lang="nl-NL" smtClean="0"/>
              <a:t>the molecule (mol e-?)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smtClean="0"/>
              <a:t>4 mol e</a:t>
            </a:r>
            <a:r>
              <a:rPr lang="nl-NL" baseline="30000" smtClean="0"/>
              <a:t>-</a:t>
            </a:r>
            <a:r>
              <a:rPr lang="nl-NL" smtClean="0"/>
              <a:t> per mol O</a:t>
            </a:r>
            <a:r>
              <a:rPr lang="nl-NL" baseline="-25000" smtClean="0"/>
              <a:t>2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mtClean="0"/>
              <a:t>32 g COD per mol O</a:t>
            </a:r>
            <a:r>
              <a:rPr lang="nl-NL" baseline="-25000" smtClean="0"/>
              <a:t>2</a:t>
            </a:r>
            <a:endParaRPr lang="nl-NL" baseline="-25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smtClean="0"/>
              <a:t>Divide </a:t>
            </a:r>
            <a:r>
              <a:rPr lang="nl-NL" dirty="0" smtClean="0"/>
              <a:t>by the </a:t>
            </a:r>
            <a:r>
              <a:rPr lang="nl-NL" dirty="0" err="1" smtClean="0"/>
              <a:t>molecular</a:t>
            </a:r>
            <a:r>
              <a:rPr lang="nl-NL" dirty="0" smtClean="0"/>
              <a:t> </a:t>
            </a:r>
            <a:r>
              <a:rPr lang="nl-NL" dirty="0" err="1" smtClean="0"/>
              <a:t>weight</a:t>
            </a:r>
            <a:r>
              <a:rPr lang="nl-NL" dirty="0" smtClean="0"/>
              <a:t>:</a:t>
            </a:r>
          </a:p>
          <a:p>
            <a:pPr lvl="1">
              <a:buFont typeface="Wingdings"/>
              <a:buChar char="è"/>
            </a:pPr>
            <a:r>
              <a:rPr lang="nl-NL" smtClean="0">
                <a:sym typeface="Wingdings"/>
              </a:rPr>
              <a:t>Result </a:t>
            </a:r>
            <a:r>
              <a:rPr lang="nl-NL" dirty="0" smtClean="0">
                <a:sym typeface="Wingdings"/>
              </a:rPr>
              <a:t>= g COD/ </a:t>
            </a:r>
            <a:r>
              <a:rPr lang="nl-NL" smtClean="0">
                <a:sym typeface="Wingdings"/>
              </a:rPr>
              <a:t>g substrate</a:t>
            </a:r>
          </a:p>
          <a:p>
            <a:pPr lvl="1">
              <a:buFont typeface="Wingdings"/>
              <a:buChar char="è"/>
            </a:pPr>
            <a:endParaRPr lang="nl-NL">
              <a:sym typeface="Wingdings"/>
            </a:endParaRPr>
          </a:p>
          <a:p>
            <a:pPr marL="457200" lvl="1" indent="0">
              <a:buNone/>
            </a:pPr>
            <a:r>
              <a:rPr lang="nl-NL" smtClean="0">
                <a:sym typeface="Wingdings"/>
              </a:rPr>
              <a:t>Acetate: 59,04 g/mol</a:t>
            </a:r>
          </a:p>
          <a:p>
            <a:pPr marL="457200" lvl="1" indent="0">
              <a:buNone/>
            </a:pPr>
            <a:r>
              <a:rPr lang="nl-NL" smtClean="0">
                <a:sym typeface="Wingdings"/>
              </a:rPr>
              <a:t>Ethanol: 46,01 g/mol</a:t>
            </a:r>
          </a:p>
          <a:p>
            <a:pPr marL="457200" lvl="1" indent="0">
              <a:buNone/>
            </a:pPr>
            <a:r>
              <a:rPr lang="nl-NL" smtClean="0">
                <a:sym typeface="Wingdings"/>
              </a:rPr>
              <a:t>Glucose: 180,16 g/mol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15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84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Calculate the COD of ethanol </a:t>
            </a:r>
            <a:br>
              <a:rPr lang="nl-BE" dirty="0" smtClean="0"/>
            </a:br>
            <a:r>
              <a:rPr lang="nl-BE" dirty="0" smtClean="0"/>
              <a:t>(g COD/g ethanol)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106357934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84" name="Chart" r:id="rId8" imgW="4571926" imgH="514342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442346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smtClean="0"/>
              <a:t>1,39 g COD/g ethanol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96 g COD/g ethanol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2,09 g COD/g ethanol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2,29 g COD/g ethanol</a:t>
            </a:r>
          </a:p>
          <a:p>
            <a:pPr marL="514350" indent="-514350">
              <a:buFont typeface="Arial"/>
              <a:buAutoNum type="arabicPeriod"/>
            </a:pPr>
            <a:r>
              <a:rPr lang="nl-NL" dirty="0"/>
              <a:t>?</a:t>
            </a:r>
            <a:endParaRPr lang="nl-BE" dirty="0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3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</a:t>
              </a:r>
              <a:endParaRPr lang="nl-BE" b="1">
                <a:latin typeface="Tahoma"/>
              </a:endParaRPr>
            </a:p>
          </p:txBody>
        </p:sp>
      </p:grpSp>
      <p:sp>
        <p:nvSpPr>
          <p:cNvPr id="14" name="CAI1"/>
          <p:cNvSpPr/>
          <p:nvPr>
            <p:custDataLst>
              <p:tags r:id="rId6"/>
            </p:custDataLst>
          </p:nvPr>
        </p:nvSpPr>
        <p:spPr>
          <a:xfrm rot="10800000">
            <a:off x="81280" y="28754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16</a:t>
            </a:fld>
            <a:endParaRPr lang="nl-NL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1707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Solution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Ethanol</a:t>
            </a:r>
          </a:p>
          <a:p>
            <a:pPr lvl="1"/>
            <a:r>
              <a:rPr lang="nl-BE" dirty="0" smtClean="0"/>
              <a:t>Electrons: 2 X (+4) + 6 X (+1) + 1 X (-2) </a:t>
            </a:r>
          </a:p>
          <a:p>
            <a:pPr lvl="1">
              <a:buNone/>
            </a:pPr>
            <a:r>
              <a:rPr lang="nl-BE" dirty="0" smtClean="0"/>
              <a:t>					= 12 mol e</a:t>
            </a:r>
            <a:r>
              <a:rPr lang="nl-BE" baseline="30000" dirty="0" smtClean="0"/>
              <a:t>-</a:t>
            </a:r>
            <a:r>
              <a:rPr lang="nl-BE" dirty="0" smtClean="0"/>
              <a:t>/mol ethanol</a:t>
            </a:r>
          </a:p>
          <a:p>
            <a:pPr lvl="1"/>
            <a:r>
              <a:rPr lang="nl-BE" dirty="0" smtClean="0"/>
              <a:t>COD </a:t>
            </a:r>
            <a:r>
              <a:rPr lang="nl-BE" smtClean="0"/>
              <a:t>= 12 /4 X 32 </a:t>
            </a:r>
            <a:r>
              <a:rPr lang="nl-BE" dirty="0" smtClean="0"/>
              <a:t>= 96 g COD/mol ethanol</a:t>
            </a:r>
          </a:p>
          <a:p>
            <a:pPr lvl="1"/>
            <a:r>
              <a:rPr lang="nl-BE" dirty="0" smtClean="0"/>
              <a:t>COD/weight = </a:t>
            </a:r>
          </a:p>
          <a:p>
            <a:pPr lvl="1">
              <a:buNone/>
            </a:pPr>
            <a:r>
              <a:rPr lang="nl-BE" dirty="0" smtClean="0"/>
              <a:t>	</a:t>
            </a:r>
          </a:p>
          <a:p>
            <a:pPr lvl="1">
              <a:buNone/>
            </a:pPr>
            <a:r>
              <a:rPr lang="nl-BE" dirty="0" smtClean="0"/>
              <a:t>	= 2,09 g COD/ g ethanol</a:t>
            </a:r>
          </a:p>
          <a:p>
            <a:r>
              <a:rPr lang="nl-BE" dirty="0" smtClean="0"/>
              <a:t>Acetate</a:t>
            </a:r>
            <a:r>
              <a:rPr lang="nl-BE" smtClean="0"/>
              <a:t>: 1,08 </a:t>
            </a:r>
            <a:r>
              <a:rPr lang="nl-BE" dirty="0" smtClean="0"/>
              <a:t>g COD/g</a:t>
            </a:r>
          </a:p>
          <a:p>
            <a:r>
              <a:rPr lang="nl-BE" dirty="0" smtClean="0"/>
              <a:t>Glucose: 1,06 g COD/g</a:t>
            </a: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5059" y="3699299"/>
            <a:ext cx="2363373" cy="801492"/>
          </a:xfrm>
          <a:prstGeom prst="rect">
            <a:avLst/>
          </a:prstGeom>
          <a:noFill/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17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774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Do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understand</a:t>
            </a:r>
            <a:r>
              <a:rPr lang="nl-BE" dirty="0" smtClean="0"/>
              <a:t> the concept of COD </a:t>
            </a:r>
            <a:r>
              <a:rPr lang="nl-BE" dirty="0" err="1" smtClean="0"/>
              <a:t>calculations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the GRS?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142137803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180" name="Chart" r:id="rId7" imgW="4571926" imgH="514342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err="1" smtClean="0"/>
              <a:t>Yes</a:t>
            </a:r>
            <a:endParaRPr lang="nl-BE" dirty="0" smtClean="0"/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No</a:t>
            </a:r>
            <a:endParaRPr lang="nl-BE" dirty="0"/>
          </a:p>
        </p:txBody>
      </p:sp>
      <p:sp>
        <p:nvSpPr>
          <p:cNvPr id="6" name="Kruis 5">
            <a:hlinkClick r:id="rId8" action="ppaction://hlinksldjump"/>
          </p:cNvPr>
          <p:cNvSpPr/>
          <p:nvPr/>
        </p:nvSpPr>
        <p:spPr>
          <a:xfrm>
            <a:off x="787791" y="3488788"/>
            <a:ext cx="1097280" cy="1012874"/>
          </a:xfrm>
          <a:prstGeom prst="plus">
            <a:avLst>
              <a:gd name="adj" fmla="val 378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hlinkClick r:id="rId9" action="ppaction://hlinksldjump"/>
          </p:cNvPr>
          <p:cNvSpPr/>
          <p:nvPr/>
        </p:nvSpPr>
        <p:spPr>
          <a:xfrm>
            <a:off x="2897945" y="3854548"/>
            <a:ext cx="1280160" cy="3094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4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2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</a:t>
              </a:r>
              <a:endParaRPr lang="nl-BE" b="1">
                <a:latin typeface="Tahoma"/>
              </a:endParaRPr>
            </a:p>
          </p:txBody>
        </p:sp>
      </p:grp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18</a:t>
            </a:fld>
            <a:endParaRPr lang="nl-NL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8151" y="809625"/>
            <a:ext cx="846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3600" smtClean="0"/>
              <a:t>Halfreactions: how much electrons involved?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/>
              <a:t>Gram organic compounds </a:t>
            </a:r>
            <a:r>
              <a:rPr lang="nl-NL" sz="3600">
                <a:sym typeface="Wingdings" panose="05000000000000000000" pitchFamily="2" charset="2"/>
              </a:rPr>
              <a:t> gram COD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/>
              <a:t>‘Energy state’ of the electrons in a halfreaction (~redoxpotential)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Which combinations of halfreactions can thermodynamically occur?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How much energy can be released by specific reactions?</a:t>
            </a:r>
            <a:endParaRPr lang="en-US" sz="3600"/>
          </a:p>
        </p:txBody>
      </p:sp>
      <p:sp>
        <p:nvSpPr>
          <p:cNvPr id="6" name="Rechthoek 5"/>
          <p:cNvSpPr/>
          <p:nvPr/>
        </p:nvSpPr>
        <p:spPr>
          <a:xfrm>
            <a:off x="180975" y="2438399"/>
            <a:ext cx="8153400" cy="1143001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4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nl-NL" dirty="0" smtClean="0"/>
              <a:t>General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293813"/>
            <a:ext cx="8565155" cy="5440362"/>
          </a:xfrm>
        </p:spPr>
        <p:txBody>
          <a:bodyPr>
            <a:normAutofit fontScale="85000" lnSpcReduction="10000"/>
          </a:bodyPr>
          <a:lstStyle/>
          <a:p>
            <a:r>
              <a:rPr lang="nl-NL" sz="3800" smtClean="0"/>
              <a:t>Lecturers: Peter Clauwaert en Jan Arends</a:t>
            </a:r>
          </a:p>
          <a:p>
            <a:endParaRPr lang="en-US" sz="3800" smtClean="0"/>
          </a:p>
          <a:p>
            <a:r>
              <a:rPr lang="en-US" sz="3800" smtClean="0"/>
              <a:t>Questions: peter.clauwaert@ugent.be</a:t>
            </a:r>
          </a:p>
          <a:p>
            <a:endParaRPr lang="en-US" sz="3800" smtClean="0"/>
          </a:p>
          <a:p>
            <a:r>
              <a:rPr lang="en-US" sz="3800" smtClean="0"/>
              <a:t>Computer exercises: Dries Seuntjens (dries.seuntjens@ugent.be)</a:t>
            </a:r>
          </a:p>
          <a:p>
            <a:endParaRPr lang="en-US" sz="3800" smtClean="0"/>
          </a:p>
          <a:p>
            <a:pPr marL="0" indent="0">
              <a:buNone/>
            </a:pPr>
            <a:r>
              <a:rPr lang="en-US" sz="3800" b="1" smtClean="0">
                <a:sym typeface="Wingdings" pitchFamily="2" charset="2"/>
              </a:rPr>
              <a:t> Put [Biotech] in the subject</a:t>
            </a:r>
            <a:endParaRPr lang="en-US" sz="3800" b="1" smtClean="0"/>
          </a:p>
          <a:p>
            <a:pPr marL="0" indent="0">
              <a:buNone/>
            </a:pPr>
            <a:endParaRPr lang="en-US" sz="3800" smtClean="0"/>
          </a:p>
          <a:p>
            <a:r>
              <a:rPr lang="en-US" sz="3800" smtClean="0"/>
              <a:t>Course notes : VLK cursusdienst. New version!</a:t>
            </a:r>
          </a:p>
          <a:p>
            <a:endParaRPr lang="en-US" sz="3800" smtClean="0"/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5608-DF34-634A-B386-329C1F4D1234}" type="slidenum">
              <a:rPr lang="nl-NL" smtClean="0"/>
              <a:pPr/>
              <a:t>2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253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Gibbs energy per electron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ΔG’</a:t>
            </a:r>
            <a:r>
              <a:rPr lang="nl-NL" baseline="-25000" smtClean="0"/>
              <a:t>r</a:t>
            </a:r>
            <a:r>
              <a:rPr lang="nl-NL" smtClean="0"/>
              <a:t> </a:t>
            </a:r>
            <a:r>
              <a:rPr lang="nl-NL" dirty="0" smtClean="0"/>
              <a:t>: Gibbs free energy for production of the molecule</a:t>
            </a:r>
          </a:p>
          <a:p>
            <a:pPr lvl="1"/>
            <a:r>
              <a:rPr lang="nl-NL" dirty="0" err="1" smtClean="0"/>
              <a:t>Calculated</a:t>
            </a:r>
            <a:r>
              <a:rPr lang="nl-NL" dirty="0" smtClean="0"/>
              <a:t> with </a:t>
            </a:r>
            <a:r>
              <a:rPr lang="nl-NL" dirty="0" err="1" smtClean="0"/>
              <a:t>conventional</a:t>
            </a:r>
            <a:r>
              <a:rPr lang="nl-NL" dirty="0" smtClean="0"/>
              <a:t> values, </a:t>
            </a:r>
            <a:r>
              <a:rPr lang="nl-NL" dirty="0" err="1" smtClean="0"/>
              <a:t>after</a:t>
            </a:r>
            <a:r>
              <a:rPr lang="nl-NL" dirty="0" smtClean="0"/>
              <a:t> production with the </a:t>
            </a:r>
            <a:r>
              <a:rPr lang="nl-NL" dirty="0" err="1" smtClean="0"/>
              <a:t>reference</a:t>
            </a:r>
            <a:r>
              <a:rPr lang="nl-NL" dirty="0" smtClean="0"/>
              <a:t> </a:t>
            </a:r>
            <a:r>
              <a:rPr lang="nl-NL" dirty="0" err="1" smtClean="0"/>
              <a:t>substances</a:t>
            </a:r>
            <a:r>
              <a:rPr lang="nl-NL" dirty="0" smtClean="0"/>
              <a:t> (</a:t>
            </a:r>
            <a:r>
              <a:rPr lang="nl-NL" dirty="0" err="1" smtClean="0"/>
              <a:t>bicarbonate</a:t>
            </a:r>
            <a:r>
              <a:rPr lang="nl-NL" dirty="0" smtClean="0"/>
              <a:t>, </a:t>
            </a:r>
            <a:r>
              <a:rPr lang="nl-NL" dirty="0" err="1" smtClean="0"/>
              <a:t>nitrate</a:t>
            </a:r>
            <a:r>
              <a:rPr lang="nl-NL" dirty="0" smtClean="0"/>
              <a:t>, …)</a:t>
            </a:r>
          </a:p>
          <a:p>
            <a:pPr lvl="1"/>
            <a:endParaRPr lang="nl-NL" dirty="0" smtClean="0"/>
          </a:p>
          <a:p>
            <a:r>
              <a:rPr lang="nl-NL" smtClean="0"/>
              <a:t>ΔG’</a:t>
            </a:r>
            <a:r>
              <a:rPr lang="nl-NL" baseline="-25000" smtClean="0"/>
              <a:t>e</a:t>
            </a:r>
            <a:r>
              <a:rPr lang="nl-NL" smtClean="0"/>
              <a:t> </a:t>
            </a:r>
            <a:r>
              <a:rPr lang="nl-NL" dirty="0" smtClean="0"/>
              <a:t>: Gibbs free energy per electron</a:t>
            </a:r>
          </a:p>
          <a:p>
            <a:pPr lvl="1"/>
            <a:r>
              <a:rPr lang="nl-NL" dirty="0" err="1" smtClean="0"/>
              <a:t>Divide</a:t>
            </a:r>
            <a:r>
              <a:rPr lang="nl-NL" dirty="0" smtClean="0"/>
              <a:t> </a:t>
            </a:r>
            <a:r>
              <a:rPr lang="nl-NL" dirty="0" err="1" smtClean="0"/>
              <a:t>ΔG</a:t>
            </a:r>
            <a:r>
              <a:rPr lang="nl-NL" baseline="-25000" dirty="0" err="1" smtClean="0"/>
              <a:t>r</a:t>
            </a:r>
            <a:r>
              <a:rPr lang="nl-NL" dirty="0" smtClean="0"/>
              <a:t> by the </a:t>
            </a:r>
            <a:r>
              <a:rPr lang="nl-NL" dirty="0" err="1" smtClean="0"/>
              <a:t>degree</a:t>
            </a:r>
            <a:r>
              <a:rPr lang="nl-NL" dirty="0" smtClean="0"/>
              <a:t> of reduction (</a:t>
            </a:r>
            <a:r>
              <a:rPr lang="nl-NL" dirty="0" err="1" smtClean="0"/>
              <a:t>γ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20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642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Simplifying</a:t>
            </a:r>
            <a:r>
              <a:rPr lang="nl-NL" dirty="0" smtClean="0"/>
              <a:t> </a:t>
            </a:r>
            <a:r>
              <a:rPr lang="nl-NL" dirty="0" err="1" smtClean="0"/>
              <a:t>thermodynamical</a:t>
            </a:r>
            <a:r>
              <a:rPr lang="nl-NL" dirty="0" smtClean="0"/>
              <a:t> </a:t>
            </a:r>
            <a:r>
              <a:rPr lang="nl-NL" dirty="0" err="1" smtClean="0"/>
              <a:t>reactions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smtClean="0"/>
                  <a:t>Calculate</a:t>
                </a:r>
                <a:r>
                  <a:rPr lang="nl-NL" smtClean="0"/>
                  <a:t/>
                </a:r>
                <a:r>
                  <a:rPr lang="nl-NL" smtClean="0"/>
                  <a:t>ΔG’</a:t>
                </a:r>
                <a:r>
                  <a:rPr lang="nl-NL" baseline="-25000" smtClean="0"/>
                  <a:t>r</a:t>
                </a:r>
                <a:r>
                  <a:rPr lang="nl-NL" smtClean="0"/>
                  <a:t/>
                </a:r>
                <a:r>
                  <a:rPr lang="nl-NL" dirty="0" smtClean="0"/>
                  <a:t>of a </a:t>
                </a:r>
                <a:r>
                  <a:rPr lang="nl-NL" dirty="0" err="1" smtClean="0"/>
                  <a:t>reaction</a:t>
                </a:r>
                <a:r>
                  <a:rPr lang="nl-NL" dirty="0" smtClean="0"/>
                  <a:t> by </a:t>
                </a:r>
                <a:r>
                  <a:rPr lang="nl-NL" dirty="0" err="1" smtClean="0"/>
                  <a:t>multiplying</a:t>
                </a:r>
                <a:r>
                  <a:rPr lang="nl-NL" dirty="0" smtClean="0"/>
                  <a:t/>
                </a:r>
                <a:r>
                  <a:rPr lang="nl-NL" smtClean="0"/>
                  <a:t>the </a:t>
                </a:r>
                <a:r>
                  <a:rPr lang="nl-NL" smtClean="0"/>
                  <a:t>ΔG’</a:t>
                </a:r>
                <a:r>
                  <a:rPr lang="nl-NL" baseline="-25000" smtClean="0"/>
                  <a:t>e</a:t>
                </a:r>
                <a:r>
                  <a:rPr lang="nl-NL" smtClean="0"/>
                  <a:t/>
                </a:r>
                <a:r>
                  <a:rPr lang="nl-NL" dirty="0" smtClean="0"/>
                  <a:t>with the </a:t>
                </a:r>
                <a:r>
                  <a:rPr lang="nl-NL" dirty="0" err="1" smtClean="0"/>
                  <a:t>degrees</a:t>
                </a:r>
                <a:r>
                  <a:rPr lang="nl-NL" dirty="0" smtClean="0"/>
                  <a:t> of reduction and </a:t>
                </a:r>
                <a:r>
                  <a:rPr lang="nl-NL" dirty="0" err="1" smtClean="0"/>
                  <a:t>reaction</a:t>
                </a:r>
                <a:r>
                  <a:rPr lang="nl-NL" dirty="0" smtClean="0"/>
                  <a:t/>
                </a:r>
                <a:r>
                  <a:rPr lang="nl-NL" dirty="0" err="1" smtClean="0"/>
                  <a:t>coëfficient</a:t>
                </a:r>
                <a:endParaRPr lang="nl-NL" dirty="0" smtClean="0"/>
              </a:p>
              <a:p>
                <a:endParaRPr lang="nl-NL" dirty="0"/>
              </a:p>
              <a:p>
                <a:r>
                  <a:rPr lang="nl-NL" dirty="0" err="1" smtClean="0"/>
                  <a:t>Reaction</a:t>
                </a:r>
                <a:r>
                  <a:rPr lang="nl-NL" dirty="0" smtClean="0"/>
                  <a:t/>
                </a:r>
                <a:r>
                  <a:rPr lang="nl-NL" dirty="0" err="1" smtClean="0"/>
                  <a:t>potentials</a:t>
                </a:r>
                <a:r>
                  <a:rPr lang="nl-NL" dirty="0" smtClean="0"/>
                  <a:t> can be </a:t>
                </a:r>
                <a:r>
                  <a:rPr lang="nl-NL" err="1" smtClean="0"/>
                  <a:t>calculated</a:t>
                </a:r>
                <a:r>
                  <a:rPr lang="nl-NL" smtClean="0"/>
                  <a:t/>
                </a:r>
                <a:r>
                  <a:rPr lang="nl-NL" smtClean="0"/>
                  <a:t>accordingly</a:t>
                </a:r>
              </a:p>
              <a:p>
                <a:r>
                  <a:rPr lang="nl-NL" smtClean="0"/>
                  <a:t>E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nl-NL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/>
                              </a:rPr>
                              <m:t>𝑟</m:t>
                            </m:r>
                          </m:sub>
                          <m:sup>
                            <m:r>
                              <a:rPr lang="nl-NL" b="0" i="1" smtClean="0">
                                <a:latin typeface="Cambria Math"/>
                              </a:rPr>
                              <m:t>°′</m:t>
                            </m:r>
                          </m:sup>
                        </m:sSubSup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𝑛𝐹</m:t>
                        </m:r>
                      </m:den>
                    </m:f>
                  </m:oMath>
                </a14:m>
                <a:r>
                  <a:rPr lang="nl-NL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/>
                          </a:rPr>
                        </m:ctrlPr>
                      </m:fPr>
                      <m:num>
                        <m:r>
                          <a:rPr lang="nl-NL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nl-NL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nl-NL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nl-NL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  <m:sup>
                            <m:r>
                              <a:rPr lang="nl-NL" i="1">
                                <a:latin typeface="Cambria Math"/>
                              </a:rPr>
                              <m:t>°′</m:t>
                            </m:r>
                          </m:sup>
                        </m:sSubSup>
                      </m:num>
                      <m:den>
                        <m:r>
                          <a:rPr lang="nl-NL" i="1">
                            <a:latin typeface="Cambria Math"/>
                          </a:rPr>
                          <m:t>𝐹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21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823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8151" y="809625"/>
            <a:ext cx="846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3600" smtClean="0"/>
              <a:t>Halfreactions: how much electrons involved?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/>
              <a:t>Gram organic compounds </a:t>
            </a:r>
            <a:r>
              <a:rPr lang="nl-NL" sz="3600">
                <a:sym typeface="Wingdings" panose="05000000000000000000" pitchFamily="2" charset="2"/>
              </a:rPr>
              <a:t> gram COD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/>
              <a:t>‘Energy state’ of the electrons in a halfreaction (~redoxpotential)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Which combinations of halfreactions can thermodynamically occur?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How much energy can be released by specific reactions?</a:t>
            </a:r>
            <a:endParaRPr lang="en-US" sz="3600"/>
          </a:p>
        </p:txBody>
      </p:sp>
      <p:sp>
        <p:nvSpPr>
          <p:cNvPr id="6" name="Rechthoek 5"/>
          <p:cNvSpPr/>
          <p:nvPr/>
        </p:nvSpPr>
        <p:spPr>
          <a:xfrm>
            <a:off x="180975" y="3581400"/>
            <a:ext cx="8153400" cy="1143001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5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Concentration </a:t>
            </a:r>
            <a:r>
              <a:rPr lang="nl-NL" dirty="0" err="1" smtClean="0"/>
              <a:t>effects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</a:t>
            </a:r>
            <a:r>
              <a:rPr lang="nl-NL" dirty="0" err="1" smtClean="0"/>
              <a:t>onditions</a:t>
            </a:r>
            <a:r>
              <a:rPr lang="nl-NL" dirty="0" smtClean="0"/>
              <a:t> can </a:t>
            </a:r>
            <a:r>
              <a:rPr lang="nl-NL" dirty="0" err="1" smtClean="0"/>
              <a:t>differ</a:t>
            </a:r>
            <a:r>
              <a:rPr lang="nl-NL" dirty="0" smtClean="0"/>
              <a:t> from 1 </a:t>
            </a:r>
            <a:r>
              <a:rPr lang="nl-NL" dirty="0" err="1" smtClean="0"/>
              <a:t>atm</a:t>
            </a:r>
            <a:r>
              <a:rPr lang="nl-NL" dirty="0" smtClean="0"/>
              <a:t>, 298.15 K, 1 mol/L and </a:t>
            </a:r>
            <a:r>
              <a:rPr lang="nl-NL" smtClean="0"/>
              <a:t>pH 7</a:t>
            </a:r>
            <a:endParaRPr lang="nl-NL" dirty="0" smtClean="0"/>
          </a:p>
          <a:p>
            <a:r>
              <a:rPr lang="nl-NL" dirty="0" smtClean="0"/>
              <a:t>If </a:t>
            </a:r>
            <a:r>
              <a:rPr lang="nl-NL" dirty="0" err="1" smtClean="0"/>
              <a:t>not</a:t>
            </a:r>
            <a:r>
              <a:rPr lang="nl-NL" dirty="0" smtClean="0"/>
              <a:t>: correct:</a:t>
            </a:r>
          </a:p>
          <a:p>
            <a:pPr lvl="1"/>
            <a:r>
              <a:rPr lang="nl-NL" dirty="0" err="1" smtClean="0"/>
              <a:t>Temperature</a:t>
            </a:r>
            <a:endParaRPr lang="nl-NL" dirty="0" smtClean="0"/>
          </a:p>
          <a:p>
            <a:pPr lvl="1"/>
            <a:r>
              <a:rPr lang="nl-NL" dirty="0" smtClean="0"/>
              <a:t>Concentration</a:t>
            </a:r>
          </a:p>
          <a:p>
            <a:pPr lvl="1"/>
            <a:r>
              <a:rPr lang="nl-NL" dirty="0" err="1" smtClean="0"/>
              <a:t>Partial</a:t>
            </a:r>
            <a:r>
              <a:rPr lang="nl-NL" dirty="0" smtClean="0"/>
              <a:t> </a:t>
            </a:r>
            <a:r>
              <a:rPr lang="nl-NL" dirty="0" err="1" smtClean="0"/>
              <a:t>pressure</a:t>
            </a:r>
            <a:endParaRPr lang="nl-NL" dirty="0" smtClean="0"/>
          </a:p>
          <a:p>
            <a:pPr lvl="1"/>
            <a:r>
              <a:rPr lang="nl-NL" smtClean="0"/>
              <a:t>pH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 smtClean="0">
                <a:sym typeface="Wingdings"/>
              </a:rPr>
              <a:t> Part 1.4 + </a:t>
            </a:r>
            <a:r>
              <a:rPr lang="nl-NL" dirty="0" err="1" smtClean="0">
                <a:sym typeface="Wingdings"/>
              </a:rPr>
              <a:t>exercise</a:t>
            </a:r>
            <a:r>
              <a:rPr lang="nl-NL" dirty="0" smtClean="0">
                <a:sym typeface="Wingdings"/>
              </a:rPr>
              <a:t> 3 (@</a:t>
            </a:r>
            <a:r>
              <a:rPr lang="nl-NL" smtClean="0">
                <a:sym typeface="Wingdings"/>
              </a:rPr>
              <a:t>home) [-27 kJ/mol]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23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328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8151" y="809625"/>
            <a:ext cx="846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3600" smtClean="0"/>
              <a:t>Halfreactions: how much electrons involved?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/>
              <a:t>Gram organic compounds </a:t>
            </a:r>
            <a:r>
              <a:rPr lang="nl-NL" sz="3600">
                <a:sym typeface="Wingdings" panose="05000000000000000000" pitchFamily="2" charset="2"/>
              </a:rPr>
              <a:t> gram COD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/>
              <a:t>‘Energy state’ of the electrons in a halfreaction (~redoxpotential)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Which combinations of halfreactions can thermodynamically occur?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How much energy can be released by specific reactions?</a:t>
            </a:r>
            <a:endParaRPr lang="en-US" sz="3600"/>
          </a:p>
        </p:txBody>
      </p:sp>
      <p:sp>
        <p:nvSpPr>
          <p:cNvPr id="6" name="Rechthoek 5"/>
          <p:cNvSpPr/>
          <p:nvPr/>
        </p:nvSpPr>
        <p:spPr>
          <a:xfrm>
            <a:off x="295275" y="4744938"/>
            <a:ext cx="8153400" cy="1143001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7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Stoichiometry</a:t>
            </a:r>
            <a:r>
              <a:rPr lang="nl-NL" dirty="0" smtClean="0"/>
              <a:t> in WWTP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Organic</a:t>
            </a:r>
            <a:r>
              <a:rPr lang="nl-NL" dirty="0" smtClean="0"/>
              <a:t> matter </a:t>
            </a:r>
            <a:r>
              <a:rPr lang="nl-NL" dirty="0" err="1" smtClean="0"/>
              <a:t>removal</a:t>
            </a:r>
            <a:endParaRPr lang="nl-NL" dirty="0"/>
          </a:p>
          <a:p>
            <a:pPr lvl="1"/>
            <a:r>
              <a:rPr lang="nl-NL" dirty="0" err="1" smtClean="0"/>
              <a:t>Domestic</a:t>
            </a:r>
            <a:r>
              <a:rPr lang="nl-NL" dirty="0" smtClean="0"/>
              <a:t> waste: C</a:t>
            </a:r>
            <a:r>
              <a:rPr lang="nl-NL" baseline="-25000" dirty="0" smtClean="0"/>
              <a:t>10</a:t>
            </a:r>
            <a:r>
              <a:rPr lang="nl-NL" dirty="0" smtClean="0"/>
              <a:t>H</a:t>
            </a:r>
            <a:r>
              <a:rPr lang="nl-NL" baseline="-25000" dirty="0" smtClean="0"/>
              <a:t>19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r>
              <a:rPr lang="nl-NL" dirty="0" smtClean="0"/>
              <a:t>N, glucose as </a:t>
            </a:r>
            <a:r>
              <a:rPr lang="nl-NL" dirty="0" err="1" smtClean="0"/>
              <a:t>simplification</a:t>
            </a:r>
            <a:endParaRPr lang="nl-NL" dirty="0" smtClean="0"/>
          </a:p>
          <a:p>
            <a:pPr lvl="1"/>
            <a:r>
              <a:rPr lang="nl-NL" dirty="0" smtClean="0"/>
              <a:t>Aerobic: O</a:t>
            </a:r>
            <a:r>
              <a:rPr lang="nl-NL" baseline="-25000" dirty="0" smtClean="0"/>
              <a:t>2</a:t>
            </a:r>
            <a:r>
              <a:rPr lang="nl-NL" dirty="0" smtClean="0"/>
              <a:t> as electron acceptor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</p:txBody>
      </p:sp>
      <p:pic>
        <p:nvPicPr>
          <p:cNvPr id="13" name="Afbeelding 12" descr="Schermafbeelding 2012-10-08 om 15.18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4088819"/>
            <a:ext cx="7810500" cy="182880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25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9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Stoichiometry</a:t>
            </a:r>
            <a:r>
              <a:rPr lang="nl-NL" dirty="0" smtClean="0"/>
              <a:t> in WWTP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dirty="0" err="1" smtClean="0"/>
              <a:t>Anoxic</a:t>
            </a:r>
            <a:r>
              <a:rPr lang="nl-NL" dirty="0" smtClean="0"/>
              <a:t>/</a:t>
            </a:r>
            <a:r>
              <a:rPr lang="nl-NL" dirty="0" err="1" smtClean="0"/>
              <a:t>Anaerobic</a:t>
            </a:r>
            <a:r>
              <a:rPr lang="nl-NL" dirty="0" smtClean="0"/>
              <a:t>: HCO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  <a:r>
              <a:rPr lang="nl-NL" dirty="0" smtClean="0"/>
              <a:t> as electron acceptor; </a:t>
            </a:r>
            <a:r>
              <a:rPr lang="nl-NL" dirty="0" err="1" smtClean="0"/>
              <a:t>thermodynamically</a:t>
            </a:r>
            <a:r>
              <a:rPr lang="nl-NL" dirty="0" smtClean="0"/>
              <a:t> 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favourable</a:t>
            </a:r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Other electron </a:t>
            </a:r>
            <a:r>
              <a:rPr lang="nl-NL" dirty="0" err="1" smtClean="0"/>
              <a:t>acceptors</a:t>
            </a:r>
            <a:r>
              <a:rPr lang="nl-NL" dirty="0" smtClean="0"/>
              <a:t>: 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removal</a:t>
            </a:r>
            <a:r>
              <a:rPr lang="nl-NL" dirty="0" smtClean="0"/>
              <a:t> of </a:t>
            </a:r>
            <a:r>
              <a:rPr lang="nl-NL" dirty="0" err="1" smtClean="0"/>
              <a:t>nutrients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 descr="Schermafbeelding 2012-10-08 om 15.33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100" y="2536690"/>
            <a:ext cx="8051800" cy="2603500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26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683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Stoichiometry</a:t>
            </a:r>
            <a:r>
              <a:rPr lang="nl-NL" dirty="0" smtClean="0"/>
              <a:t> in WWTP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Nitrogen</a:t>
            </a:r>
            <a:r>
              <a:rPr lang="nl-NL" dirty="0" smtClean="0"/>
              <a:t> </a:t>
            </a:r>
            <a:r>
              <a:rPr lang="nl-NL" dirty="0" err="1" smtClean="0"/>
              <a:t>removal</a:t>
            </a:r>
            <a:endParaRPr lang="nl-NL" dirty="0" smtClean="0"/>
          </a:p>
          <a:p>
            <a:pPr lvl="1"/>
            <a:r>
              <a:rPr lang="nl-NL" dirty="0" err="1" smtClean="0"/>
              <a:t>Nitrification</a:t>
            </a:r>
            <a:r>
              <a:rPr lang="nl-NL" dirty="0" smtClean="0"/>
              <a:t>: </a:t>
            </a:r>
            <a:r>
              <a:rPr lang="nl-NL" dirty="0" err="1" smtClean="0"/>
              <a:t>autotrophic</a:t>
            </a:r>
            <a:r>
              <a:rPr lang="nl-NL" dirty="0" smtClean="0"/>
              <a:t> bacteria</a:t>
            </a:r>
            <a:endParaRPr lang="nl-NL" dirty="0"/>
          </a:p>
        </p:txBody>
      </p:sp>
      <p:pic>
        <p:nvPicPr>
          <p:cNvPr id="4" name="Afbeelding 3" descr="Schermafbeelding 2012-10-08 om 15.40.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100" y="2848295"/>
            <a:ext cx="8039100" cy="1854200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27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008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Stoichiometry</a:t>
            </a:r>
            <a:r>
              <a:rPr lang="nl-NL" dirty="0" smtClean="0"/>
              <a:t> in WWTP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Nitrogen</a:t>
            </a:r>
            <a:r>
              <a:rPr lang="nl-NL" dirty="0" smtClean="0"/>
              <a:t> </a:t>
            </a:r>
            <a:r>
              <a:rPr lang="nl-NL" dirty="0" err="1" smtClean="0"/>
              <a:t>removal</a:t>
            </a:r>
            <a:endParaRPr lang="nl-NL" dirty="0" smtClean="0"/>
          </a:p>
          <a:p>
            <a:pPr lvl="1"/>
            <a:r>
              <a:rPr lang="nl-NL" dirty="0" err="1" smtClean="0"/>
              <a:t>Denitrification</a:t>
            </a:r>
            <a:r>
              <a:rPr lang="nl-NL" dirty="0" smtClean="0"/>
              <a:t>: </a:t>
            </a:r>
            <a:r>
              <a:rPr lang="nl-NL" dirty="0" err="1" smtClean="0"/>
              <a:t>hetertrophic</a:t>
            </a:r>
            <a:r>
              <a:rPr lang="nl-NL" dirty="0" smtClean="0"/>
              <a:t> bacteria: </a:t>
            </a:r>
            <a:r>
              <a:rPr lang="nl-NL" dirty="0" err="1" smtClean="0"/>
              <a:t>need</a:t>
            </a:r>
            <a:r>
              <a:rPr lang="nl-NL" dirty="0" smtClean="0"/>
              <a:t> a carbon source!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1108652"/>
              </p:ext>
            </p:extLst>
          </p:nvPr>
        </p:nvGraphicFramePr>
        <p:xfrm>
          <a:off x="182880" y="3398360"/>
          <a:ext cx="8763000" cy="2230488"/>
        </p:xfrm>
        <a:graphic>
          <a:graphicData uri="http://schemas.openxmlformats.org/drawingml/2006/table">
            <a:tbl>
              <a:tblPr firstRow="1" firstCol="1" bandRow="1"/>
              <a:tblGrid>
                <a:gridCol w="5766533"/>
                <a:gridCol w="2996467"/>
              </a:tblGrid>
              <a:tr h="31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∆G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0’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(kJ/mol)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5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5 * (Glucose + 12 H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O 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sym typeface="Wingdings 3"/>
                        </a:rPr>
                        <a:t>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6 HCO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+ 30 H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+ 24 e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24 * (NO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+ 6 H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+ 5 e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sym typeface="Wingdings 3"/>
                        </a:rPr>
                        <a:t>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0.5 N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+ 3 H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----------------------------------------------------------------------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5 Glucose + 24 NO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12 N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+ 6 H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+ 12 H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O + 30 HCO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aseline="30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-954)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-361)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---------------------------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-13434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81000" y="5541863"/>
            <a:ext cx="8153400" cy="1143001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647700" y="5734050"/>
            <a:ext cx="7743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/>
              <a:t>How much glucose is needed per gram of nitrate-N removed?</a:t>
            </a:r>
            <a:endParaRPr lang="en-US" sz="2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421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Do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understand</a:t>
            </a:r>
            <a:r>
              <a:rPr lang="nl-BE" dirty="0" smtClean="0"/>
              <a:t> the term NO</a:t>
            </a:r>
            <a:r>
              <a:rPr lang="nl-BE" baseline="-25000" dirty="0" smtClean="0"/>
              <a:t>3</a:t>
            </a:r>
            <a:r>
              <a:rPr lang="nl-BE" baseline="30000" dirty="0" smtClean="0"/>
              <a:t>-</a:t>
            </a:r>
            <a:r>
              <a:rPr lang="nl-BE" dirty="0" smtClean="0"/>
              <a:t>-N?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231926351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1012" name="Chart" r:id="rId7" imgW="4571926" imgH="514342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err="1" smtClean="0"/>
              <a:t>Yes</a:t>
            </a:r>
            <a:endParaRPr lang="nl-BE" dirty="0" smtClean="0"/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No</a:t>
            </a:r>
            <a:endParaRPr lang="nl-BE" dirty="0"/>
          </a:p>
        </p:txBody>
      </p:sp>
      <p:sp>
        <p:nvSpPr>
          <p:cNvPr id="5" name="Kruis 4">
            <a:hlinkClick r:id="rId8" action="ppaction://hlinksldjump"/>
          </p:cNvPr>
          <p:cNvSpPr/>
          <p:nvPr/>
        </p:nvSpPr>
        <p:spPr>
          <a:xfrm>
            <a:off x="787791" y="3488788"/>
            <a:ext cx="1097280" cy="1012874"/>
          </a:xfrm>
          <a:prstGeom prst="plus">
            <a:avLst>
              <a:gd name="adj" fmla="val 378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hthoek 5">
            <a:hlinkClick r:id="rId9" action="ppaction://hlinksldjump"/>
          </p:cNvPr>
          <p:cNvSpPr/>
          <p:nvPr/>
        </p:nvSpPr>
        <p:spPr>
          <a:xfrm>
            <a:off x="2897945" y="3854548"/>
            <a:ext cx="1280160" cy="3094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0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8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</a:t>
              </a:r>
              <a:endParaRPr lang="nl-BE" b="1" dirty="0">
                <a:latin typeface="Tahoma"/>
              </a:endParaRPr>
            </a:p>
          </p:txBody>
        </p:sp>
      </p:grp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29</a:t>
            </a:fld>
            <a:endParaRPr lang="nl-NL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5927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1143000"/>
          </a:xfrm>
        </p:spPr>
        <p:txBody>
          <a:bodyPr/>
          <a:lstStyle/>
          <a:p>
            <a:r>
              <a:rPr lang="nl-NL" dirty="0" smtClean="0"/>
              <a:t>General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Goal: getting insight in biotechnological processes in wastewater treatment by making calculations</a:t>
            </a:r>
          </a:p>
          <a:p>
            <a:endParaRPr lang="en-US" smtClean="0"/>
          </a:p>
          <a:p>
            <a:r>
              <a:rPr lang="en-US" smtClean="0"/>
              <a:t>Actively making exercises during courses, no passive listening </a:t>
            </a:r>
          </a:p>
          <a:p>
            <a:pPr lvl="1"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 bring your calculator</a:t>
            </a:r>
          </a:p>
          <a:p>
            <a:endParaRPr lang="en-US" smtClean="0"/>
          </a:p>
          <a:p>
            <a:r>
              <a:rPr lang="en-US" smtClean="0"/>
              <a:t>Open book exercise during exam</a:t>
            </a:r>
          </a:p>
          <a:p>
            <a:pPr lvl="1"/>
            <a:r>
              <a:rPr lang="en-US" smtClean="0"/>
              <a:t>Course notes can be taken with you</a:t>
            </a:r>
          </a:p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5608-DF34-634A-B386-329C1F4D1234}" type="slidenum">
              <a:rPr lang="nl-NL" smtClean="0"/>
              <a:pPr/>
              <a:t>3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065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NO</a:t>
            </a:r>
            <a:r>
              <a:rPr lang="nl-BE" baseline="-25000" dirty="0" smtClean="0"/>
              <a:t>3</a:t>
            </a:r>
            <a:r>
              <a:rPr lang="nl-BE" baseline="30000" dirty="0" smtClean="0"/>
              <a:t>-</a:t>
            </a:r>
            <a:r>
              <a:rPr lang="nl-BE" dirty="0" smtClean="0"/>
              <a:t>-N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Nitrogen</a:t>
            </a:r>
            <a:endParaRPr lang="nl-BE" dirty="0" smtClean="0"/>
          </a:p>
          <a:p>
            <a:r>
              <a:rPr lang="nl-BE" dirty="0" smtClean="0"/>
              <a:t>“</a:t>
            </a:r>
            <a:r>
              <a:rPr lang="nl-BE" dirty="0" err="1" smtClean="0"/>
              <a:t>Origin</a:t>
            </a:r>
            <a:r>
              <a:rPr lang="nl-BE" dirty="0" smtClean="0"/>
              <a:t>” of </a:t>
            </a:r>
            <a:r>
              <a:rPr lang="nl-BE" dirty="0" err="1" smtClean="0"/>
              <a:t>nitrogen</a:t>
            </a:r>
            <a:r>
              <a:rPr lang="nl-BE" dirty="0" smtClean="0"/>
              <a:t> source is </a:t>
            </a:r>
            <a:r>
              <a:rPr lang="nl-BE" dirty="0" err="1" smtClean="0"/>
              <a:t>added</a:t>
            </a:r>
            <a:endParaRPr lang="nl-BE" dirty="0" smtClean="0"/>
          </a:p>
          <a:p>
            <a:r>
              <a:rPr lang="nl-BE" dirty="0" smtClean="0"/>
              <a:t>e.g. NH</a:t>
            </a:r>
            <a:r>
              <a:rPr lang="nl-BE" baseline="-25000" dirty="0" smtClean="0"/>
              <a:t>4</a:t>
            </a:r>
            <a:r>
              <a:rPr lang="nl-BE" baseline="30000" dirty="0" smtClean="0"/>
              <a:t>+</a:t>
            </a:r>
            <a:r>
              <a:rPr lang="nl-BE" dirty="0" smtClean="0"/>
              <a:t>-N, NO</a:t>
            </a:r>
            <a:r>
              <a:rPr lang="nl-BE" baseline="-25000" dirty="0" smtClean="0"/>
              <a:t>3</a:t>
            </a:r>
            <a:r>
              <a:rPr lang="nl-BE" baseline="30000" dirty="0" smtClean="0"/>
              <a:t>-</a:t>
            </a:r>
            <a:r>
              <a:rPr lang="nl-BE" dirty="0" smtClean="0"/>
              <a:t>-N</a:t>
            </a:r>
          </a:p>
          <a:p>
            <a:r>
              <a:rPr lang="nl-BE" dirty="0" err="1"/>
              <a:t>Only</a:t>
            </a:r>
            <a:r>
              <a:rPr lang="nl-BE" dirty="0"/>
              <a:t> take </a:t>
            </a:r>
            <a:r>
              <a:rPr lang="nl-BE" dirty="0" err="1"/>
              <a:t>molecular</a:t>
            </a:r>
            <a:r>
              <a:rPr lang="nl-BE" dirty="0"/>
              <a:t> </a:t>
            </a:r>
            <a:r>
              <a:rPr lang="nl-BE" dirty="0" err="1"/>
              <a:t>mass</a:t>
            </a:r>
            <a:r>
              <a:rPr lang="nl-BE" dirty="0"/>
              <a:t> of N </a:t>
            </a:r>
            <a:r>
              <a:rPr lang="nl-BE" dirty="0" err="1"/>
              <a:t>into</a:t>
            </a:r>
            <a:r>
              <a:rPr lang="nl-BE" dirty="0"/>
              <a:t> account, no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 smtClean="0"/>
              <a:t>elements</a:t>
            </a:r>
            <a:endParaRPr lang="nl-BE" dirty="0" smtClean="0"/>
          </a:p>
          <a:p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compounds</a:t>
            </a:r>
            <a:r>
              <a:rPr lang="nl-BE" dirty="0" smtClean="0"/>
              <a:t>: SO</a:t>
            </a:r>
            <a:r>
              <a:rPr lang="nl-BE" baseline="-25000" dirty="0" smtClean="0"/>
              <a:t>4</a:t>
            </a:r>
            <a:r>
              <a:rPr lang="nl-BE" baseline="30000" dirty="0" smtClean="0"/>
              <a:t>2-</a:t>
            </a:r>
            <a:r>
              <a:rPr lang="nl-BE" dirty="0" smtClean="0"/>
              <a:t>-S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30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568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How much glucose is needed per g N removed (through denitrification)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59742533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131" name="Chart" r:id="rId8" imgW="4571926" imgH="514342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smtClean="0"/>
              <a:t>2,68 g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0,60 g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0,21 g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12,86 g</a:t>
            </a:r>
          </a:p>
          <a:p>
            <a:pPr marL="514350" indent="-514350">
              <a:buFont typeface="Arial"/>
              <a:buAutoNum type="arabicPeriod"/>
            </a:pPr>
            <a:r>
              <a:rPr lang="nl-NL" dirty="0"/>
              <a:t>?</a:t>
            </a:r>
            <a:endParaRPr lang="nl-BE" dirty="0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3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</a:t>
              </a:r>
              <a:endParaRPr lang="nl-BE" b="1">
                <a:latin typeface="Tahoma"/>
              </a:endParaRPr>
            </a:p>
          </p:txBody>
        </p:sp>
      </p:grpSp>
      <p:sp>
        <p:nvSpPr>
          <p:cNvPr id="14" name="CAI1"/>
          <p:cNvSpPr/>
          <p:nvPr>
            <p:custDataLst>
              <p:tags r:id="rId6"/>
            </p:custDataLst>
          </p:nvPr>
        </p:nvSpPr>
        <p:spPr>
          <a:xfrm rot="10800000">
            <a:off x="14224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31</a:t>
            </a:fld>
            <a:endParaRPr lang="nl-NL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6408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5 mol glucose per 24 mol N </a:t>
            </a:r>
          </a:p>
          <a:p>
            <a:pPr marL="0" indent="0">
              <a:buNone/>
            </a:pPr>
            <a:r>
              <a:rPr lang="nl-NL" dirty="0" smtClean="0"/>
              <a:t>= 900 g glucose per 336 g N </a:t>
            </a:r>
          </a:p>
          <a:p>
            <a:pPr marL="0" indent="0">
              <a:buNone/>
            </a:pPr>
            <a:r>
              <a:rPr lang="nl-NL" dirty="0" smtClean="0"/>
              <a:t>= 2,68 g glucose per g 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32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928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Calculate the price of methanol per kg NO</a:t>
            </a:r>
            <a:r>
              <a:rPr lang="nl-BE" baseline="-25000" dirty="0" smtClean="0"/>
              <a:t>3</a:t>
            </a:r>
            <a:r>
              <a:rPr lang="nl-BE" baseline="30000" dirty="0" smtClean="0"/>
              <a:t>-</a:t>
            </a:r>
            <a:r>
              <a:rPr lang="nl-BE" dirty="0" smtClean="0"/>
              <a:t>-N removed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410729179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155" name="Chart" r:id="rId8" imgW="4571926" imgH="5143422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smtClean="0"/>
              <a:t>0,80 €/kg N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0,15 €/kg N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0,67 €/kg N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1,00 €/kg N</a:t>
            </a:r>
          </a:p>
          <a:p>
            <a:pPr marL="514350" indent="-514350">
              <a:buFont typeface="Arial"/>
              <a:buAutoNum type="arabicPeriod"/>
            </a:pPr>
            <a:r>
              <a:rPr lang="nl-NL" dirty="0"/>
              <a:t>?</a:t>
            </a:r>
            <a:endParaRPr lang="nl-BE" dirty="0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3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</a:t>
              </a:r>
              <a:endParaRPr lang="nl-BE" b="1">
                <a:latin typeface="Tahoma"/>
              </a:endParaRPr>
            </a:p>
          </p:txBody>
        </p:sp>
      </p:grpSp>
      <p:sp>
        <p:nvSpPr>
          <p:cNvPr id="14" name="CAI1"/>
          <p:cNvSpPr/>
          <p:nvPr>
            <p:custDataLst>
              <p:tags r:id="rId6"/>
            </p:custDataLst>
          </p:nvPr>
        </p:nvSpPr>
        <p:spPr>
          <a:xfrm rot="10800000">
            <a:off x="81280" y="28754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33</a:t>
            </a:fld>
            <a:endParaRPr lang="nl-NL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39742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Methanol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32,04 g/mol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81972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Exercise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BE" dirty="0"/>
              <a:t>	 </a:t>
            </a:r>
            <a:endParaRPr lang="nl-NL" dirty="0"/>
          </a:p>
          <a:p>
            <a:pPr marL="0" indent="0">
              <a:buNone/>
            </a:pPr>
            <a:r>
              <a:rPr lang="it-IT" dirty="0" smtClean="0"/>
              <a:t>5 (</a:t>
            </a:r>
            <a:r>
              <a:rPr lang="it-IT" dirty="0" err="1"/>
              <a:t>Methanol</a:t>
            </a:r>
            <a:r>
              <a:rPr lang="it-IT" dirty="0"/>
              <a:t> + 2 H</a:t>
            </a:r>
            <a:r>
              <a:rPr lang="it-IT" baseline="-25000" dirty="0"/>
              <a:t>2</a:t>
            </a:r>
            <a:r>
              <a:rPr lang="it-IT" dirty="0"/>
              <a:t>O </a:t>
            </a:r>
            <a:r>
              <a:rPr lang="nl-BE" dirty="0">
                <a:sym typeface="Wingdings 3"/>
              </a:rPr>
              <a:t></a:t>
            </a:r>
            <a:r>
              <a:rPr lang="it-IT" dirty="0"/>
              <a:t> HCO</a:t>
            </a:r>
            <a:r>
              <a:rPr lang="it-IT" baseline="-25000" dirty="0"/>
              <a:t>3</a:t>
            </a:r>
            <a:r>
              <a:rPr lang="it-IT" baseline="30000" dirty="0"/>
              <a:t>- </a:t>
            </a:r>
            <a:r>
              <a:rPr lang="it-IT" dirty="0"/>
              <a:t>+ 7 H</a:t>
            </a:r>
            <a:r>
              <a:rPr lang="it-IT" baseline="30000" dirty="0"/>
              <a:t>+</a:t>
            </a:r>
            <a:r>
              <a:rPr lang="it-IT" dirty="0"/>
              <a:t> + 6 </a:t>
            </a:r>
            <a:r>
              <a:rPr lang="it-IT" dirty="0" smtClean="0"/>
              <a:t>e</a:t>
            </a:r>
            <a:r>
              <a:rPr lang="it-IT" baseline="30000" dirty="0"/>
              <a:t> </a:t>
            </a:r>
            <a:r>
              <a:rPr lang="it-IT" dirty="0" smtClean="0"/>
              <a:t>    </a:t>
            </a:r>
            <a:r>
              <a:rPr lang="nl-BE" dirty="0" smtClean="0"/>
              <a:t>)</a:t>
            </a:r>
            <a:endParaRPr lang="nl-NL" dirty="0"/>
          </a:p>
          <a:p>
            <a:pPr marL="0" indent="0">
              <a:buNone/>
            </a:pPr>
            <a:r>
              <a:rPr lang="nl-BE" u="sng" dirty="0"/>
              <a:t> </a:t>
            </a:r>
            <a:r>
              <a:rPr lang="nl-BE" u="sng" dirty="0" smtClean="0"/>
              <a:t>6 (</a:t>
            </a:r>
            <a:r>
              <a:rPr lang="nl-BE" u="sng" dirty="0"/>
              <a:t>NO</a:t>
            </a:r>
            <a:r>
              <a:rPr lang="nl-BE" u="sng" baseline="-25000" dirty="0"/>
              <a:t>3</a:t>
            </a:r>
            <a:r>
              <a:rPr lang="nl-BE" u="sng" baseline="30000" dirty="0"/>
              <a:t>-</a:t>
            </a:r>
            <a:r>
              <a:rPr lang="nl-BE" u="sng" dirty="0"/>
              <a:t> + 6 H</a:t>
            </a:r>
            <a:r>
              <a:rPr lang="nl-BE" u="sng" baseline="30000" dirty="0"/>
              <a:t>+</a:t>
            </a:r>
            <a:r>
              <a:rPr lang="nl-BE" u="sng" dirty="0"/>
              <a:t> + 5 e</a:t>
            </a:r>
            <a:r>
              <a:rPr lang="nl-BE" u="sng" baseline="30000" dirty="0"/>
              <a:t>-</a:t>
            </a:r>
            <a:r>
              <a:rPr lang="nl-BE" u="sng" dirty="0"/>
              <a:t> </a:t>
            </a:r>
            <a:r>
              <a:rPr lang="nl-BE" u="sng" dirty="0">
                <a:sym typeface="Wingdings 3"/>
              </a:rPr>
              <a:t></a:t>
            </a:r>
            <a:r>
              <a:rPr lang="nl-BE" u="sng" dirty="0"/>
              <a:t> 0.5 N</a:t>
            </a:r>
            <a:r>
              <a:rPr lang="nl-BE" u="sng" baseline="-25000" dirty="0"/>
              <a:t>2</a:t>
            </a:r>
            <a:r>
              <a:rPr lang="nl-BE" u="sng" dirty="0"/>
              <a:t> + 3 </a:t>
            </a:r>
            <a:r>
              <a:rPr lang="nl-BE" u="sng" dirty="0" smtClean="0"/>
              <a:t>H</a:t>
            </a:r>
            <a:r>
              <a:rPr lang="nl-BE" u="sng" baseline="-25000" dirty="0" smtClean="0"/>
              <a:t>2</a:t>
            </a:r>
            <a:r>
              <a:rPr lang="nl-BE" u="sng" dirty="0" smtClean="0"/>
              <a:t>O</a:t>
            </a:r>
            <a:r>
              <a:rPr lang="nl-NL" u="sng" dirty="0"/>
              <a:t>	</a:t>
            </a:r>
            <a:r>
              <a:rPr lang="nl-NL" u="sng" dirty="0" smtClean="0"/>
              <a:t>	</a:t>
            </a:r>
            <a:r>
              <a:rPr lang="nl-BE" u="sng" dirty="0" smtClean="0"/>
              <a:t>  )</a:t>
            </a:r>
            <a:endParaRPr lang="nl-NL" u="sng" dirty="0"/>
          </a:p>
          <a:p>
            <a:pPr marL="0" indent="0">
              <a:buNone/>
            </a:pPr>
            <a:r>
              <a:rPr lang="nl-NL" dirty="0"/>
              <a:t> </a:t>
            </a:r>
            <a:r>
              <a:rPr lang="nl-BE" dirty="0" smtClean="0"/>
              <a:t>5 </a:t>
            </a:r>
            <a:r>
              <a:rPr lang="nl-BE" dirty="0"/>
              <a:t>Methanol + 6 NO</a:t>
            </a:r>
            <a:r>
              <a:rPr lang="nl-BE" baseline="-25000" dirty="0"/>
              <a:t>3</a:t>
            </a:r>
            <a:r>
              <a:rPr lang="nl-BE" baseline="30000" dirty="0"/>
              <a:t>-</a:t>
            </a:r>
            <a:r>
              <a:rPr lang="nl-BE" dirty="0"/>
              <a:t> + H</a:t>
            </a:r>
            <a:r>
              <a:rPr lang="nl-BE" baseline="30000" dirty="0"/>
              <a:t>+</a:t>
            </a:r>
            <a:r>
              <a:rPr lang="nl-BE" dirty="0"/>
              <a:t> </a:t>
            </a:r>
            <a:r>
              <a:rPr lang="nl-BE" dirty="0">
                <a:sym typeface="Wingdings"/>
              </a:rPr>
              <a:t></a:t>
            </a:r>
            <a:r>
              <a:rPr lang="nl-BE" dirty="0"/>
              <a:t> 3 N</a:t>
            </a:r>
            <a:r>
              <a:rPr lang="nl-BE" baseline="-25000" dirty="0"/>
              <a:t>2</a:t>
            </a:r>
            <a:r>
              <a:rPr lang="nl-BE" dirty="0"/>
              <a:t> + 5 HCO</a:t>
            </a:r>
            <a:r>
              <a:rPr lang="nl-BE" baseline="-25000" dirty="0"/>
              <a:t>3</a:t>
            </a:r>
            <a:r>
              <a:rPr lang="nl-BE" baseline="30000" dirty="0"/>
              <a:t>-</a:t>
            </a:r>
            <a:r>
              <a:rPr lang="nl-BE" dirty="0"/>
              <a:t> + 8 </a:t>
            </a:r>
            <a:r>
              <a:rPr lang="nl-BE" dirty="0" smtClean="0"/>
              <a:t>H</a:t>
            </a:r>
            <a:r>
              <a:rPr lang="nl-BE" baseline="-25000" dirty="0" smtClean="0"/>
              <a:t>2</a:t>
            </a:r>
            <a:r>
              <a:rPr lang="nl-BE" dirty="0" smtClean="0"/>
              <a:t>O</a:t>
            </a:r>
          </a:p>
          <a:p>
            <a:pPr marL="0" indent="0">
              <a:buNone/>
            </a:pPr>
            <a:endParaRPr lang="nl-BE" dirty="0"/>
          </a:p>
          <a:p>
            <a:pPr>
              <a:buFont typeface="Wingdings" charset="0"/>
              <a:buChar char="à"/>
            </a:pPr>
            <a:r>
              <a:rPr lang="nl-NL" dirty="0" smtClean="0">
                <a:sym typeface="Wingdings"/>
              </a:rPr>
              <a:t>5 mol methanol per 6 mol N </a:t>
            </a:r>
          </a:p>
          <a:p>
            <a:pPr marL="0" indent="0">
              <a:buNone/>
            </a:pPr>
            <a:r>
              <a:rPr lang="nl-NL" dirty="0">
                <a:sym typeface="Wingdings"/>
              </a:rPr>
              <a:t>	</a:t>
            </a:r>
            <a:r>
              <a:rPr lang="nl-NL" dirty="0" smtClean="0">
                <a:sym typeface="Wingdings"/>
              </a:rPr>
              <a:t>= 160 g methanol per 84 g N </a:t>
            </a:r>
          </a:p>
          <a:p>
            <a:pPr marL="0" indent="0">
              <a:buNone/>
            </a:pPr>
            <a:r>
              <a:rPr lang="nl-NL" dirty="0">
                <a:sym typeface="Wingdings"/>
              </a:rPr>
              <a:t>	</a:t>
            </a:r>
            <a:r>
              <a:rPr lang="nl-NL" dirty="0" smtClean="0">
                <a:sym typeface="Wingdings"/>
              </a:rPr>
              <a:t>= 1,90 g methanol per g N</a:t>
            </a:r>
          </a:p>
          <a:p>
            <a:pPr>
              <a:buFont typeface="Wingdings" charset="0"/>
              <a:buChar char="à"/>
            </a:pPr>
            <a:r>
              <a:rPr lang="nl-NL" dirty="0" smtClean="0">
                <a:sym typeface="Wingdings"/>
              </a:rPr>
              <a:t>€ 0,67 per kg N </a:t>
            </a:r>
            <a:r>
              <a:rPr lang="nl-NL" dirty="0" err="1" smtClean="0">
                <a:sym typeface="Wingdings"/>
              </a:rPr>
              <a:t>removed</a:t>
            </a:r>
            <a:endParaRPr lang="nl-NL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nl-NL" dirty="0" smtClean="0">
                <a:sym typeface="Wingdings"/>
              </a:rPr>
              <a:t>Glucose: € 0,8 per kg N </a:t>
            </a:r>
            <a:r>
              <a:rPr lang="nl-NL" dirty="0" err="1" smtClean="0">
                <a:sym typeface="Wingdings"/>
              </a:rPr>
              <a:t>removed</a:t>
            </a:r>
            <a:endParaRPr lang="nl-NL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nl-NL" dirty="0" smtClean="0">
                <a:sym typeface="Wingdings"/>
              </a:rPr>
              <a:t>Methanol = </a:t>
            </a:r>
            <a:r>
              <a:rPr lang="nl-NL" dirty="0" err="1" smtClean="0">
                <a:sym typeface="Wingdings"/>
              </a:rPr>
              <a:t>cheaper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than</a:t>
            </a:r>
            <a:r>
              <a:rPr lang="nl-NL" dirty="0" smtClean="0">
                <a:sym typeface="Wingdings"/>
              </a:rPr>
              <a:t> glucose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35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10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Stoichiometry</a:t>
            </a:r>
            <a:r>
              <a:rPr lang="nl-NL" dirty="0" smtClean="0"/>
              <a:t> in WWTP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Sulfur</a:t>
            </a:r>
            <a:r>
              <a:rPr lang="nl-NL" dirty="0" smtClean="0"/>
              <a:t> </a:t>
            </a:r>
            <a:r>
              <a:rPr lang="nl-NL" dirty="0" err="1" smtClean="0"/>
              <a:t>removal</a:t>
            </a:r>
            <a:r>
              <a:rPr lang="nl-NL" dirty="0" smtClean="0"/>
              <a:t>: reduction to sulfide</a:t>
            </a:r>
          </a:p>
          <a:p>
            <a:r>
              <a:rPr lang="nl-NL" dirty="0" smtClean="0"/>
              <a:t>In </a:t>
            </a:r>
            <a:r>
              <a:rPr lang="nl-NL" dirty="0" err="1" smtClean="0"/>
              <a:t>sewer</a:t>
            </a:r>
            <a:r>
              <a:rPr lang="nl-NL" dirty="0" smtClean="0"/>
              <a:t> systems: </a:t>
            </a:r>
            <a:r>
              <a:rPr lang="nl-NL" dirty="0" err="1" smtClean="0"/>
              <a:t>corrosion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to </a:t>
            </a:r>
            <a:r>
              <a:rPr lang="nl-NL" dirty="0" err="1" smtClean="0"/>
              <a:t>formation</a:t>
            </a:r>
            <a:r>
              <a:rPr lang="nl-NL" dirty="0" smtClean="0"/>
              <a:t> of H</a:t>
            </a:r>
            <a:r>
              <a:rPr lang="nl-NL" baseline="-25000" dirty="0" smtClean="0"/>
              <a:t>2</a:t>
            </a:r>
            <a:r>
              <a:rPr lang="nl-NL" dirty="0" smtClean="0"/>
              <a:t>S </a:t>
            </a:r>
            <a:r>
              <a:rPr lang="nl-NL" dirty="0" smtClean="0">
                <a:sym typeface="Wingdings"/>
              </a:rPr>
              <a:t> to be </a:t>
            </a:r>
            <a:r>
              <a:rPr lang="nl-NL" dirty="0" err="1" smtClean="0">
                <a:sym typeface="Wingdings"/>
              </a:rPr>
              <a:t>avoided</a:t>
            </a:r>
            <a:r>
              <a:rPr lang="nl-NL" dirty="0" smtClean="0">
                <a:sym typeface="Wingdings"/>
              </a:rPr>
              <a:t>!</a:t>
            </a:r>
            <a:endParaRPr lang="nl-NL" dirty="0"/>
          </a:p>
        </p:txBody>
      </p:sp>
      <p:pic>
        <p:nvPicPr>
          <p:cNvPr id="4" name="Afbeelding 3" descr="Schermafbeelding 2012-10-09 om 10.50.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100" y="3570280"/>
            <a:ext cx="8547100" cy="1816100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36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836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Biomass</a:t>
            </a:r>
            <a:r>
              <a:rPr lang="nl-NL" dirty="0" smtClean="0"/>
              <a:t> production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Previous</a:t>
            </a:r>
            <a:r>
              <a:rPr lang="nl-NL" dirty="0" smtClean="0"/>
              <a:t> </a:t>
            </a:r>
            <a:r>
              <a:rPr lang="nl-NL" dirty="0" err="1" smtClean="0"/>
              <a:t>reactions</a:t>
            </a:r>
            <a:r>
              <a:rPr lang="nl-NL" dirty="0" smtClean="0"/>
              <a:t> = </a:t>
            </a:r>
            <a:r>
              <a:rPr lang="nl-NL" dirty="0" err="1" smtClean="0"/>
              <a:t>Catabolic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to </a:t>
            </a:r>
            <a:r>
              <a:rPr lang="nl-NL" dirty="0" err="1" smtClean="0"/>
              <a:t>include</a:t>
            </a:r>
            <a:r>
              <a:rPr lang="nl-NL" dirty="0" smtClean="0"/>
              <a:t> </a:t>
            </a:r>
            <a:r>
              <a:rPr lang="nl-NL" dirty="0" err="1" smtClean="0"/>
              <a:t>anabolic</a:t>
            </a:r>
            <a:r>
              <a:rPr lang="nl-NL" dirty="0" smtClean="0"/>
              <a:t> </a:t>
            </a:r>
            <a:r>
              <a:rPr lang="nl-NL" dirty="0" err="1" smtClean="0"/>
              <a:t>reactions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bacteria </a:t>
            </a:r>
            <a:r>
              <a:rPr lang="nl-NL" dirty="0" err="1" smtClean="0">
                <a:sym typeface="Wingdings"/>
              </a:rPr>
              <a:t>use</a:t>
            </a:r>
            <a:r>
              <a:rPr lang="nl-NL" dirty="0" smtClean="0">
                <a:sym typeface="Wingdings"/>
              </a:rPr>
              <a:t> part of the electron donor for </a:t>
            </a:r>
            <a:r>
              <a:rPr lang="nl-NL" dirty="0" err="1" smtClean="0">
                <a:sym typeface="Wingdings"/>
              </a:rPr>
              <a:t>biomass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synthesis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37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854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Biomass</a:t>
            </a:r>
            <a:r>
              <a:rPr lang="nl-NL" dirty="0" smtClean="0"/>
              <a:t> production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996133"/>
            <a:ext cx="8229600" cy="2513651"/>
          </a:xfrm>
        </p:spPr>
        <p:txBody>
          <a:bodyPr/>
          <a:lstStyle/>
          <a:p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biomass</a:t>
            </a:r>
            <a:r>
              <a:rPr lang="nl-NL" dirty="0" smtClean="0"/>
              <a:t> production in the </a:t>
            </a:r>
            <a:r>
              <a:rPr lang="nl-NL" dirty="0" err="1" smtClean="0"/>
              <a:t>anaerobic</a:t>
            </a:r>
            <a:r>
              <a:rPr lang="nl-NL" dirty="0" smtClean="0"/>
              <a:t> system = big advantage!</a:t>
            </a:r>
          </a:p>
          <a:p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sludge</a:t>
            </a:r>
            <a:r>
              <a:rPr lang="nl-NL" dirty="0" smtClean="0"/>
              <a:t> production = 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sludge</a:t>
            </a:r>
            <a:r>
              <a:rPr lang="nl-NL" dirty="0" smtClean="0"/>
              <a:t> to be </a:t>
            </a:r>
            <a:r>
              <a:rPr lang="nl-NL" dirty="0" err="1" smtClean="0"/>
              <a:t>removed</a:t>
            </a:r>
            <a:endParaRPr lang="nl-NL" dirty="0"/>
          </a:p>
        </p:txBody>
      </p:sp>
      <p:pic>
        <p:nvPicPr>
          <p:cNvPr id="5" name="Afbeelding 4" descr="Schermafbeelding 2012-10-09 om 10.53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089" y="1282726"/>
            <a:ext cx="7603849" cy="2713407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38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153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do we meet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5608-DF34-634A-B386-329C1F4D1234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629400" y="555942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ZIE LIJSTEN OP MINERVA VOOR GROEPSINDELING</a:t>
            </a:r>
            <a:endParaRPr lang="nl-BE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038" y="1319213"/>
            <a:ext cx="8894762" cy="358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956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Stoichiometry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5</a:t>
            </a:fld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99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BE" smtClean="0"/>
              <a:t>Choose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option</a:t>
            </a:r>
            <a:endParaRPr lang="nl-BE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2926852080"/>
              </p:ext>
            </p:extLst>
          </p:nvPr>
        </p:nvGraphicFramePr>
        <p:xfrm>
          <a:off x="5365750" y="2095500"/>
          <a:ext cx="2857500" cy="4541838"/>
        </p:xfrm>
        <a:graphic>
          <a:graphicData uri="http://schemas.openxmlformats.org/presentationml/2006/ole">
            <p:oleObj spid="_x0000_s2109" name="Chart" r:id="rId7" imgW="4571946" imgH="5143608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nl-BE" dirty="0" smtClean="0"/>
              <a:t>Bachelor </a:t>
            </a:r>
            <a:r>
              <a:rPr lang="nl-BE" dirty="0" err="1" smtClean="0"/>
              <a:t>Bio-Ir</a:t>
            </a:r>
            <a:r>
              <a:rPr lang="nl-BE" dirty="0" smtClean="0"/>
              <a:t> milieu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Bachelor </a:t>
            </a:r>
            <a:r>
              <a:rPr lang="nl-BE" dirty="0" err="1" smtClean="0"/>
              <a:t>Bio-Ir</a:t>
            </a:r>
            <a:r>
              <a:rPr lang="nl-BE" dirty="0" smtClean="0"/>
              <a:t> </a:t>
            </a:r>
            <a:r>
              <a:rPr lang="nl-BE" dirty="0" err="1" smtClean="0"/>
              <a:t>Ch</a:t>
            </a:r>
            <a:r>
              <a:rPr lang="nl-BE" dirty="0" smtClean="0"/>
              <a:t> &amp; V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err="1" smtClean="0"/>
              <a:t>Bio-Ir</a:t>
            </a:r>
            <a:r>
              <a:rPr lang="nl-BE" dirty="0" smtClean="0"/>
              <a:t> (keuzevak)</a:t>
            </a:r>
          </a:p>
          <a:p>
            <a:pPr marL="514350" indent="-514350">
              <a:buFont typeface="Arial"/>
              <a:buAutoNum type="arabicPeriod"/>
            </a:pPr>
            <a:r>
              <a:rPr lang="nl-BE" dirty="0" smtClean="0"/>
              <a:t>Andere</a:t>
            </a:r>
          </a:p>
        </p:txBody>
      </p:sp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2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nl-BE" b="1" smtClean="0">
                  <a:latin typeface="Tahoma"/>
                </a:rPr>
                <a:t>10</a:t>
              </a:r>
              <a:endParaRPr lang="nl-BE" b="1">
                <a:latin typeface="Tahoma"/>
              </a:endParaRPr>
            </a:p>
          </p:txBody>
        </p:sp>
      </p:grp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6</a:t>
            </a:fld>
            <a:endParaRPr lang="nl-NL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583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41986" name="Picture 2" descr="http://sustainable.colruytgroup.com/fileadmin/_processed_/csm_Hyundai_ix35_waterstofwagen_klein_8c130a62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37" y="171450"/>
            <a:ext cx="3495226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572000" y="495299"/>
            <a:ext cx="411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In July 2013, Colruyt Group became the first company in Belgium to own a Hyundai ix35 that runs on </a:t>
            </a:r>
            <a:r>
              <a:rPr lang="en-US" sz="3200" smtClean="0"/>
              <a:t>hydrogen</a:t>
            </a:r>
          </a:p>
          <a:p>
            <a:endParaRPr lang="nl-NL" sz="3200"/>
          </a:p>
          <a:p>
            <a:endParaRPr lang="nl-NL" sz="3200" smtClean="0"/>
          </a:p>
          <a:p>
            <a:r>
              <a:rPr lang="nl-NL" sz="3200" smtClean="0"/>
              <a:t>Microorganisms</a:t>
            </a:r>
            <a:endParaRPr lang="en-US" sz="3200"/>
          </a:p>
        </p:txBody>
      </p:sp>
      <p:pic>
        <p:nvPicPr>
          <p:cNvPr id="41988" name="Picture 4" descr="https://groups.oist.jp/sites/default/files/imce/u224/Mizuho_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38" y="3796212"/>
            <a:ext cx="3495225" cy="251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56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8151" y="809625"/>
            <a:ext cx="846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3600" smtClean="0"/>
              <a:t>Halfreactions: how much electrons involved?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/>
              <a:t>Gram organic compounds </a:t>
            </a:r>
            <a:r>
              <a:rPr lang="nl-NL" sz="3600">
                <a:sym typeface="Wingdings" panose="05000000000000000000" pitchFamily="2" charset="2"/>
              </a:rPr>
              <a:t> gram COD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/>
              <a:t>‘Energy state’ of the electrons in a halfreaction (~redoxpotential)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Which combinations of halfreactions can thermodynamically occur?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3600" smtClean="0">
                <a:sym typeface="Wingdings" panose="05000000000000000000" pitchFamily="2" charset="2"/>
              </a:rPr>
              <a:t>How much energy can be released by specific reactions?</a:t>
            </a:r>
            <a:endParaRPr lang="en-US" sz="3600"/>
          </a:p>
        </p:txBody>
      </p:sp>
      <p:sp>
        <p:nvSpPr>
          <p:cNvPr id="6" name="Rechthoek 5"/>
          <p:cNvSpPr/>
          <p:nvPr/>
        </p:nvSpPr>
        <p:spPr>
          <a:xfrm>
            <a:off x="180975" y="809625"/>
            <a:ext cx="8153400" cy="1162050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5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Growth</a:t>
            </a:r>
            <a:r>
              <a:rPr lang="nl-NL" dirty="0" smtClean="0"/>
              <a:t> </a:t>
            </a:r>
            <a:r>
              <a:rPr lang="nl-NL" dirty="0" err="1" smtClean="0"/>
              <a:t>reference</a:t>
            </a:r>
            <a:r>
              <a:rPr lang="nl-NL" dirty="0" smtClean="0"/>
              <a:t> system (GRS)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" y="1600200"/>
            <a:ext cx="5057774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Gibbs energy is zero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stable</a:t>
            </a:r>
            <a:r>
              <a:rPr lang="nl-NL" dirty="0" smtClean="0"/>
              <a:t> end products in </a:t>
            </a:r>
            <a:r>
              <a:rPr lang="nl-NL" dirty="0" err="1" smtClean="0"/>
              <a:t>microbial</a:t>
            </a:r>
            <a:r>
              <a:rPr lang="nl-NL" dirty="0" smtClean="0"/>
              <a:t> systems</a:t>
            </a:r>
          </a:p>
          <a:p>
            <a:pPr lvl="1"/>
            <a:r>
              <a:rPr lang="nl-NL" b="1" dirty="0" smtClean="0"/>
              <a:t>HCO</a:t>
            </a:r>
            <a:r>
              <a:rPr lang="nl-NL" b="1" baseline="-25000" dirty="0" smtClean="0"/>
              <a:t>3</a:t>
            </a:r>
            <a:r>
              <a:rPr lang="nl-NL" b="1" baseline="30000" dirty="0" smtClean="0"/>
              <a:t>-</a:t>
            </a:r>
            <a:r>
              <a:rPr lang="nl-NL" b="1" dirty="0" smtClean="0"/>
              <a:t>, SO</a:t>
            </a:r>
            <a:r>
              <a:rPr lang="nl-NL" b="1" baseline="-25000" dirty="0" smtClean="0"/>
              <a:t>4</a:t>
            </a:r>
            <a:r>
              <a:rPr lang="nl-NL" b="1" baseline="30000" dirty="0" smtClean="0"/>
              <a:t>2-</a:t>
            </a:r>
            <a:r>
              <a:rPr lang="nl-NL" b="1" dirty="0" smtClean="0"/>
              <a:t>, NO</a:t>
            </a:r>
            <a:r>
              <a:rPr lang="nl-NL" b="1" baseline="-25000" dirty="0" smtClean="0"/>
              <a:t>3</a:t>
            </a:r>
            <a:r>
              <a:rPr lang="nl-NL" b="1" baseline="30000" dirty="0" smtClean="0"/>
              <a:t>-</a:t>
            </a:r>
            <a:r>
              <a:rPr lang="nl-NL" b="1" dirty="0" smtClean="0"/>
              <a:t>, H</a:t>
            </a:r>
            <a:r>
              <a:rPr lang="nl-NL" b="1" baseline="-25000" dirty="0" smtClean="0"/>
              <a:t>2</a:t>
            </a:r>
            <a:r>
              <a:rPr lang="nl-NL" b="1" dirty="0" smtClean="0"/>
              <a:t>O</a:t>
            </a:r>
            <a:r>
              <a:rPr lang="nl-NL" b="1" smtClean="0"/>
              <a:t>, H</a:t>
            </a:r>
            <a:r>
              <a:rPr lang="nl-NL" b="1" baseline="30000" smtClean="0"/>
              <a:t>+</a:t>
            </a:r>
            <a:endParaRPr lang="nl-NL" b="1" baseline="30000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At </a:t>
            </a:r>
            <a:r>
              <a:rPr lang="nl-NL" dirty="0" err="1" smtClean="0"/>
              <a:t>biochemical</a:t>
            </a:r>
            <a:r>
              <a:rPr lang="nl-NL" dirty="0" smtClean="0"/>
              <a:t> standard </a:t>
            </a:r>
            <a:r>
              <a:rPr lang="nl-NL" dirty="0" err="1" smtClean="0"/>
              <a:t>conditions</a:t>
            </a:r>
            <a:endParaRPr lang="nl-NL" dirty="0" smtClean="0"/>
          </a:p>
          <a:p>
            <a:pPr lvl="1"/>
            <a:r>
              <a:rPr lang="nl-NL" dirty="0" smtClean="0"/>
              <a:t>1 </a:t>
            </a:r>
            <a:r>
              <a:rPr lang="nl-NL" dirty="0" err="1" smtClean="0"/>
              <a:t>atm</a:t>
            </a:r>
            <a:r>
              <a:rPr lang="nl-NL" dirty="0" smtClean="0"/>
              <a:t>, 298.15K, </a:t>
            </a:r>
            <a:r>
              <a:rPr lang="nl-NL" b="1" u="sng" dirty="0" err="1" smtClean="0"/>
              <a:t>pH</a:t>
            </a:r>
            <a:r>
              <a:rPr lang="nl-NL" b="1" u="sng" dirty="0" smtClean="0"/>
              <a:t> 7</a:t>
            </a:r>
            <a:r>
              <a:rPr lang="nl-NL" dirty="0" smtClean="0"/>
              <a:t>, 1 mol/L</a:t>
            </a:r>
          </a:p>
          <a:p>
            <a:pPr lvl="1"/>
            <a:endParaRPr lang="nl-NL" dirty="0"/>
          </a:p>
          <a:p>
            <a:pPr lvl="1">
              <a:buFont typeface="Wingdings"/>
              <a:buChar char="è"/>
            </a:pPr>
            <a:r>
              <a:rPr lang="nl-NL" smtClean="0">
                <a:sym typeface="Wingdings"/>
              </a:rPr>
              <a:t>Never </a:t>
            </a:r>
            <a:r>
              <a:rPr lang="nl-NL" dirty="0" smtClean="0">
                <a:sym typeface="Wingdings"/>
              </a:rPr>
              <a:t>mix these values with </a:t>
            </a:r>
            <a:r>
              <a:rPr lang="nl-NL" dirty="0" err="1" smtClean="0">
                <a:sym typeface="Wingdings"/>
              </a:rPr>
              <a:t>conventional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thermodynamical</a:t>
            </a:r>
            <a:r>
              <a:rPr lang="nl-NL" dirty="0" smtClean="0">
                <a:sym typeface="Wingdings"/>
              </a:rPr>
              <a:t> </a:t>
            </a:r>
            <a:r>
              <a:rPr lang="nl-NL" smtClean="0">
                <a:sym typeface="Wingdings"/>
              </a:rPr>
              <a:t>data!</a:t>
            </a:r>
          </a:p>
          <a:p>
            <a:pPr lvl="1">
              <a:buFont typeface="Wingdings"/>
              <a:buChar char="è"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FF5B-7529-8B4F-B7D6-C1B12F435980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5486399" y="1631949"/>
            <a:ext cx="3257551" cy="452596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smtClean="0">
                <a:solidFill>
                  <a:schemeClr val="bg1"/>
                </a:solidFill>
              </a:rPr>
              <a:t>See also table 1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C	+4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H	+1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O	-2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S 	+6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P	+5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N	+5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-		+1</a:t>
            </a:r>
          </a:p>
          <a:p>
            <a:pPr lvl="1"/>
            <a:r>
              <a:rPr lang="nl-NL" b="1" smtClean="0">
                <a:solidFill>
                  <a:schemeClr val="bg1"/>
                </a:solidFill>
              </a:rPr>
              <a:t>+	-1</a:t>
            </a:r>
          </a:p>
          <a:p>
            <a:pPr lvl="1"/>
            <a:endParaRPr lang="nl-NL" b="1" smtClean="0">
              <a:solidFill>
                <a:schemeClr val="bg1"/>
              </a:solidFill>
            </a:endParaRPr>
          </a:p>
          <a:p>
            <a:pPr lvl="1"/>
            <a:endParaRPr lang="nl-NL" b="1" smtClean="0">
              <a:solidFill>
                <a:schemeClr val="bg1"/>
              </a:solidFill>
            </a:endParaRPr>
          </a:p>
          <a:p>
            <a:pPr marL="457200" lvl="1" indent="0">
              <a:buFont typeface="Arial"/>
              <a:buNone/>
            </a:pPr>
            <a:endParaRPr lang="nl-NL" b="1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907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EXPANDSHOWBAR" val="True"/>
  <p:tag name="WASPOLLED" val="87B077366E7F46D2815B2CEEE513BD3B"/>
  <p:tag name="TPVERSION" val="5"/>
  <p:tag name="TPFULLVERSION" val="5.4.1.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2C508976DA144EA91B36EA8AB3E87AC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alculate the COD of ethanol  (g COD/g ethanol)"/>
  <p:tag name="ANSWERSALIAS" val="1,39 g COD/g ethanol|smicln|96 g COD/g ethanol|smicln|2,09 g COD/g ethanol|smicln|2,29 g COD/g ethanol"/>
  <p:tag name="SLIDEORDER" val="2"/>
  <p:tag name="SLIDEGUID" val="8738D6EDD5804CFBB951794CDCB3613D"/>
  <p:tag name="COUNTDOWNSECONDS" val="30"/>
  <p:tag name="COUNTDOWNHEIGHT" val="80"/>
  <p:tag name="COUNTDOWNWIDTH" val="100"/>
  <p:tag name="TOTALRESPONSES" val="0"/>
  <p:tag name="RESTORECOUNTDOWNTIMER" val="False"/>
  <p:tag name="RESPONSESGATHERED" val="False"/>
  <p:tag name="ANONYMOUSTEMP" val="False"/>
  <p:tag name="VALUES" val="Incorrect|smicln|Incorrect|smicln|Correct|smicln|Incorrect"/>
  <p:tag name="TYPE" val="MultiChoiceSlide"/>
  <p:tag name="RESULTS" val="Calculate the COD of ethanol (g COD/g ethanol)[;crlf;]58[;]62[;]58[;]False[;]56[;][;crlf;]3,05172413793103[;]3[;]0,289018183004142[;]0,0835315101070155[;crlf;]0[;]-1[;]1,39 g COD/g ethanol1[;]1,39 g COD/g ethanol[;][;crlf;]0[;]-1[;]96 g COD/g ethanol2[;]96 g COD/g ethanol[;][;crlf;]56[;]1[;]2,09 g COD/g ethanol3[;]2,09 g COD/g ethanol[;][;crlf;]1[;]-1[;]2,29 g COD/g ethanol4[;]2,29 g COD/g ethanol[;][;crlf;]1[;]-1[;]?5[;]?[;]"/>
  <p:tag name="HASRESULTS" val="True"/>
  <p:tag name="TPQUESTIONXML" val="﻿&lt;?xml version=&quot;1.0&quot; encoding=&quot;utf-8&quot;?&gt;&#10;&lt;questionlist&gt;&#10;    &lt;properties&gt;&#10;        &lt;guid&gt;732316D975BD4B04AEEE2D03D1F16C86&lt;/guid&gt;&#10;        &lt;description /&gt;&#10;        &lt;date&gt;10/28/2015 9:46:2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0189753C9C14214B45B2F4E194FEF28&lt;/guid&gt;&#10;            &lt;repollguid&gt;BA1366DEC7E5495C95821E4E1866FECF&lt;/repollguid&gt;&#10;            &lt;sourceid&gt;B154D95E095B439C8201C88D138D40A5&lt;/sourceid&gt;&#10;            &lt;questiontext&gt;Calculate the COD of ethanol (g COD/g ethanol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C86332025564D7795B2ED3D13C8256E&lt;/guid&gt;&#10;                    &lt;answertext&gt;1,39 g COD/g ethanol&lt;/answertext&gt;&#10;                    &lt;valuetype&gt;-1&lt;/valuetype&gt;&#10;                &lt;/answer&gt;&#10;                &lt;answer&gt;&#10;                    &lt;guid&gt;FE76D03BF59848949B9B99647304DE3C&lt;/guid&gt;&#10;                    &lt;answertext&gt;96 g COD/g ethanol&lt;/answertext&gt;&#10;                    &lt;valuetype&gt;-1&lt;/valuetype&gt;&#10;                &lt;/answer&gt;&#10;                &lt;answer&gt;&#10;                    &lt;guid&gt;BA742647CA234724A4E7F608985D4B14&lt;/guid&gt;&#10;                    &lt;answertext&gt;2,09 g COD/g ethanol&lt;/answertext&gt;&#10;                    &lt;valuetype&gt;1&lt;/valuetype&gt;&#10;                &lt;/answer&gt;&#10;                &lt;answer&gt;&#10;                    &lt;guid&gt;605E2A9366B347148DE341D7FDB07C22&lt;/guid&gt;&#10;                    &lt;answertext&gt;2,29 g COD/g ethanol&lt;/answertext&gt;&#10;                    &lt;valuetype&gt;-1&lt;/valuetype&gt;&#10;                &lt;/answer&gt;&#10;                &lt;answer&gt;&#10;                    &lt;guid&gt;44CD4A2683F841D1BA2E6CF6971B661C&lt;/guid&gt;&#10;                    &lt;answertext&gt;?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1"/>
  <p:tag name="FONTSIZE" val="32"/>
  <p:tag name="BULLETTYPE" val="ppBulletArabicPeriod"/>
  <p:tag name="ANSWERTEXT" val="1,39 g COD/g ethanol&#10;96 g COD/g ethanol&#10;2,09 g COD/g ethanol&#10;2,29 g COD/g ethanol"/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25B501885B94809B4D69B12D2F12203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understand the concept of COD calculations with the GRS?"/>
  <p:tag name="ANSWERSALIAS" val="Yes|smicln|No"/>
  <p:tag name="SLIDEORDER" val="2"/>
  <p:tag name="SLIDEGUID" val="1705FCFE660E448BA5742F9D28C9AF24"/>
  <p:tag name="COUNTDOWNSECONDS" val="20"/>
  <p:tag name="COUNTDOWNHEIGHT" val="80"/>
  <p:tag name="COUNTDOWNWIDTH" val="100"/>
  <p:tag name="TOTALRESPONSES" val="0"/>
  <p:tag name="RESTORECOUNTDOWNTIMER" val="False"/>
  <p:tag name="RESPONSESGATHERED" val="False"/>
  <p:tag name="ANONYMOUSTEMP" val="False"/>
  <p:tag name="VALUES" val="No Value|smicln|No Value"/>
  <p:tag name="TYPE" val="MultiChoiceSlide"/>
  <p:tag name="RESULTS" val="Do you understand the concept of COD calculations with the GRS?[;crlf;]60[;]62[;]60[;]False[;]0[;][;crlf;]1,03333333333333[;]1[;]0,17950549357115[;]0,0322222222222222[;crlf;]58[;]0[;]Yes1[;]Yes[;][;crlf;]2[;]0[;]No2[;]No[;]"/>
  <p:tag name="HASRESULTS" val="True"/>
  <p:tag name="TPQUESTIONXML" val="﻿&lt;?xml version=&quot;1.0&quot; encoding=&quot;utf-8&quot;?&gt;&#10;&lt;questionlist&gt;&#10;    &lt;properties&gt;&#10;        &lt;guid&gt;3FEBD046EC1045FE8119FDA342891C14&lt;/guid&gt;&#10;        &lt;description /&gt;&#10;        &lt;date&gt;10/28/2015 9:46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C260CB503D41BFAF48D816D744DD10&lt;/guid&gt;&#10;            &lt;repollguid&gt;09D97C071B5B464390B7DA26B6A64C64&lt;/repollguid&gt;&#10;            &lt;sourceid&gt;4671DAD3BB8F4A7283F97545383CF8E0&lt;/sourceid&gt;&#10;            &lt;questiontext&gt;Do you understand the concept of COD calculations with the GR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F57275C3D8149769F0F07F78A0F8ADE&lt;/guid&gt;&#10;                    &lt;answertext&gt;Yes &lt;/answertext&gt;&#10;                    &lt;valuetype&gt;0&lt;/valuetype&gt;&#10;                &lt;/answer&gt;&#10;                &lt;answer&gt;&#10;                    &lt;guid&gt;613C2090F30545AE90165705B760829C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4F824E7734C41B19E4D07FC77BAB3B5"/>
  <p:tag name="SLIDEID" val="A4F824E7734C41B19E4D07FC77BAB3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understand the term NO3--N?"/>
  <p:tag name="ANSWERSALIAS" val="Yes|smicln|No"/>
  <p:tag name="VALUES" val="No Value|smicln|No Value"/>
  <p:tag name="TYPE" val="MultiChoiceSlide"/>
  <p:tag name="RESULTS" val="Do you understand the term NO3--N?[;crlf;]61[;]64[;]61[;]False[;]0[;][;crlf;]1,54098360655738[;]2[;]0,498317513231825[;]0,24832034399355[;crlf;]28[;]0[;]Yes1[;]Yes[;][;crlf;]33[;]0[;]No2[;]No[;]"/>
  <p:tag name="HASRESULTS" val="True"/>
  <p:tag name="TPQUESTIONXML" val="﻿&lt;?xml version=&quot;1.0&quot; encoding=&quot;utf-8&quot;?&gt;&#10;&lt;questionlist&gt;&#10;    &lt;properties&gt;&#10;        &lt;guid&gt;DE261AFEF23745FA859BABBCA39BB75F&lt;/guid&gt;&#10;        &lt;description /&gt;&#10;        &lt;date&gt;10/28/2015 10:38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3ECCE70DF9340C7946AB1A15E224EF7&lt;/guid&gt;&#10;            &lt;repollguid&gt;AAAE46820EBF4CCF8E19ED4AC92CC00B&lt;/repollguid&gt;&#10;            &lt;sourceid&gt;FAFEC945B020412491B268FE3C7DD383&lt;/sourceid&gt;&#10;            &lt;questiontext&gt;Do you understand the term NO3--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9347E0E69E345ABB0EF9A07CE3F8187&lt;/guid&gt;&#10;                    &lt;answertext&gt;Yes &lt;/answertext&gt;&#10;                    &lt;valuetype&gt;0&lt;/valuetype&gt;&#10;                &lt;/answer&gt;&#10;                &lt;answer&gt;&#10;                    &lt;guid&gt;685B7B6A5AD3476991502DD50CFD10E5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8CF2725DBAF4A5EB646F9845C6C8D1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How much glucose is needed per g N removed (through denitrification)"/>
  <p:tag name="ANSWERSALIAS" val="2,68 g|smicln|0,60 g|smicln|0,21 g|smicln|12,86 g"/>
  <p:tag name="SLIDEORDER" val="2"/>
  <p:tag name="SLIDEGUID" val="201939563E63431091A3C0E93C9EB85A"/>
  <p:tag name="RESTORECOUNTDOWNTIMER" val="False"/>
  <p:tag name="COUNTDOWNSECONDS" val="30"/>
  <p:tag name="RESPONSESGATHERED" val="False"/>
  <p:tag name="ANONYMOUSTEMP" val="False"/>
  <p:tag name="VALUES" val="Correct|smicln|Incorrect|smicln|Incorrect|smicln|Incorrect"/>
  <p:tag name="TYPE" val="MultiChoiceSlide"/>
  <p:tag name="RESULTS" val="How much glucose is needed per g N removed (through denitrification)[;crlf;]57[;]64[;]57[;]False[;]45[;][;crlf;]1,26315789473684[;]1[;]0,578149370290669[;]0,334256694367498[;crlf;]45[;]1[;]2,68 g1[;]2,68 g[;][;crlf;]10[;]-1[;]0,60 g2[;]0,60 g[;][;crlf;]1[;]-1[;]0,21 g3[;]0,21 g[;][;crlf;]1[;]-1[;]12,86 g4[;]12,86 g[;][;crlf;]0[;]-1[;]?5[;]?[;]"/>
  <p:tag name="HASRESULTS" val="True"/>
  <p:tag name="TPQUESTIONXML" val="﻿&lt;?xml version=&quot;1.0&quot; encoding=&quot;utf-8&quot;?&gt;&#10;&lt;questionlist&gt;&#10;    &lt;properties&gt;&#10;        &lt;guid&gt;21945B7AA393408EA974D9065FEC2595&lt;/guid&gt;&#10;        &lt;description /&gt;&#10;        &lt;date&gt;10/28/2015 10:39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30F11C9C7B4753BDEE86C3FBF5EBFA&lt;/guid&gt;&#10;            &lt;repollguid&gt;E0B9B8584F9A43FDADC32A93A50420AB&lt;/repollguid&gt;&#10;            &lt;sourceid&gt;75884A8C290A41FD8C960D7FCA0AF04B&lt;/sourceid&gt;&#10;            &lt;questiontext&gt;How much glucose is needed per g N removed (through denitrification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E8BA031802845BDBDE7FFB97DB683F7&lt;/guid&gt;&#10;                    &lt;answertext&gt;2,68 g&lt;/answertext&gt;&#10;                    &lt;valuetype&gt;1&lt;/valuetype&gt;&#10;                &lt;/answer&gt;&#10;                &lt;answer&gt;&#10;                    &lt;guid&gt;C2973D15DBDF4D759949BD2AF2ECCA06&lt;/guid&gt;&#10;                    &lt;answertext&gt;0,60 g&lt;/answertext&gt;&#10;                    &lt;valuetype&gt;-1&lt;/valuetype&gt;&#10;                &lt;/answer&gt;&#10;                &lt;answer&gt;&#10;                    &lt;guid&gt;0C83532F2CB043CCA4BFC8693F9A5E75&lt;/guid&gt;&#10;                    &lt;answertext&gt;0,21 g&lt;/answertext&gt;&#10;                    &lt;valuetype&gt;-1&lt;/valuetype&gt;&#10;                &lt;/answer&gt;&#10;                &lt;answer&gt;&#10;                    &lt;guid&gt;EAD954A630554EF79821A339FA578EC4&lt;/guid&gt;&#10;                    &lt;answertext&gt;12,86 g&lt;/answertext&gt;&#10;                    &lt;valuetype&gt;-1&lt;/valuetype&gt;&#10;                &lt;/answer&gt;&#10;                &lt;answer&gt;&#10;                    &lt;guid&gt;D30F7F2E9E5C4AE295F1DD276B2F46E8&lt;/guid&gt;&#10;                    &lt;answertext&gt;?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,68 g&#10;0,60 g&#10;0,21 g&#10;12,86 g"/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202586D1C6341BFA9B7D82934F9FF7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alculate the price of methanol per kg N removed"/>
  <p:tag name="ANSWERSALIAS" val="0,80 €/kg N|smicln|0,15 €/kg N|smicln|0,67 €/kg N|smicln|1,00 €/kg N"/>
  <p:tag name="SLIDEORDER" val="2"/>
  <p:tag name="SLIDEGUID" val="FBB53DD909AE408B97BA2F2DD843E8E5"/>
  <p:tag name="RESTORECOUNTDOWNTIMER" val="False"/>
  <p:tag name="COUNTDOWNSECONDS" val="30"/>
  <p:tag name="RESPONSESGATHERED" val="False"/>
  <p:tag name="ANONYMOUSTEMP" val="False"/>
  <p:tag name="VALUES" val="Incorrect|smicln|Incorrect|smicln|Correct|smicln|Incorrect"/>
  <p:tag name="TYPE" val="MultiChoiceSlide"/>
  <p:tag name="RESULTS" val="Calculate the price of methanol per kg NO3--N removed[;crlf;]58[;]64[;]58[;]False[;]46[;][;crlf;]3,29310344827586[;]3[;]0,765835597052166[;]0,586504161712247[;crlf;]0[;]-1[;]0,80 €/kg N1[;]0,80 €/kg N[;][;crlf;]2[;]-1[;]0,15 €/kg N2[;]0,15 €/kg N[;][;crlf;]46[;]1[;]0,67 €/kg N3[;]0,67 €/kg N[;][;crlf;]1[;]-1[;]1,00 €/kg N4[;]1,00 €/kg N[;][;crlf;]9[;]-1[;]?5[;]?[;]"/>
  <p:tag name="HASRESULTS" val="True"/>
  <p:tag name="TPQUESTIONXML" val="﻿&lt;?xml version=&quot;1.0&quot; encoding=&quot;utf-8&quot;?&gt;&#10;&lt;questionlist&gt;&#10;    &lt;properties&gt;&#10;        &lt;guid&gt;7DEF4A19550148AF90B0056BB4A8FF5F&lt;/guid&gt;&#10;        &lt;description /&gt;&#10;        &lt;date&gt;10/28/2015 10:40:1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5E3D230227F406599CE1A43D058B6C1&lt;/guid&gt;&#10;            &lt;repollguid&gt;4AFF95B6967B44E0AE74F03A5E81530A&lt;/repollguid&gt;&#10;            &lt;sourceid&gt;332123FBB41D463783A31DE65CCA5871&lt;/sourceid&gt;&#10;            &lt;questiontext&gt;Calculate the price of methanol per kg NO3--N removed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AE5C3C07817423DBE73487DC33919C6&lt;/guid&gt;&#10;                    &lt;answertext&gt;0,80 €/kg N&lt;/answertext&gt;&#10;                    &lt;valuetype&gt;-1&lt;/valuetype&gt;&#10;                &lt;/answer&gt;&#10;                &lt;answer&gt;&#10;                    &lt;guid&gt;14A0BC1B372D4E0FAE3F7CCFE6844919&lt;/guid&gt;&#10;                    &lt;answertext&gt;0,15 €/kg N&lt;/answertext&gt;&#10;                    &lt;valuetype&gt;-1&lt;/valuetype&gt;&#10;                &lt;/answer&gt;&#10;                &lt;answer&gt;&#10;                    &lt;guid&gt;202B248E74C34480AF315574B065C6F7&lt;/guid&gt;&#10;                    &lt;answertext&gt;0,67 €/kg N&lt;/answertext&gt;&#10;                    &lt;valuetype&gt;1&lt;/valuetype&gt;&#10;                &lt;/answer&gt;&#10;                &lt;answer&gt;&#10;                    &lt;guid&gt;5033773122A74725AAA8F4D841D89FA9&lt;/guid&gt;&#10;                    &lt;answertext&gt;1,00 €/kg N&lt;/answertext&gt;&#10;                    &lt;valuetype&gt;-1&lt;/valuetype&gt;&#10;                &lt;/answer&gt;&#10;                &lt;answer&gt;&#10;                    &lt;guid&gt;B5E1EA11EA274F8DAFA4BCA73F575A21&lt;/guid&gt;&#10;                    &lt;answertext&gt;?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0,80 €/kg N&#10;0,15 €/kg N&#10;0,67 €/kg N&#10;1,00 €/kg N"/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2C859ECF31A417DB330370F413A400F"/>
  <p:tag name="SLIDETYPE" val="Q"/>
  <p:tag name="SPEEDSCORING" val="False"/>
  <p:tag name="CORRECTPOINTVALUE" val="1"/>
  <p:tag name="INCORRECTPOINTVALUE" val="0"/>
  <p:tag name="ZEROBASED" val="False"/>
  <p:tag name="NUMRESPONSES" val="1"/>
  <p:tag name="AUTOADVANCE" val="False"/>
  <p:tag name="TEAMASSIGN" val="True"/>
  <p:tag name="DELIMITERS" val="3.1"/>
  <p:tag name="VALUEFORMAT" val="0%"/>
  <p:tag name="QUESTIONALIAS" val="Chose your option"/>
  <p:tag name="SLIDEORDER" val="2"/>
  <p:tag name="SLIDEGUID" val="75D99E021E754E4493BDBBB7DA3FFEC5"/>
  <p:tag name="ANSWERSALIAS" val="Bachelor Bio-Ir milieu|smicln|Bachelor Bio-Ir Ch &amp; V|smicln|Bio-Ir (keuzevak)|smicln|Andere"/>
  <p:tag name="COUNTDOWNSECONDS" val="30"/>
  <p:tag name="COUNTDOWNHEIGHT" val="80"/>
  <p:tag name="COUNTDOWNWIDTH" val="100"/>
  <p:tag name="TOTALRESPONSES" val="0"/>
  <p:tag name="RESTORECOUNTDOWNTIMER" val="False"/>
  <p:tag name="DEMOGRAPHIC" val="True"/>
  <p:tag name="VALUES" val="No Value|smicln|No Value|smicln|No Value|smicln|No Value"/>
  <p:tag name="RESPONSESGATHERED" val="False"/>
  <p:tag name="ANONYMOUSTEMP" val="False"/>
  <p:tag name="TYPE" val="MultiChoiceSlide"/>
  <p:tag name="RESULTS" val="Chose your option[;crlf;]62[;]62[;]62[;]False[;]0[;][;crlf;]1,61290322580645[;]2[;]0,726343887045013[;]0,527575442247659[;crlf;]30[;]0[;]Bachelor Bio-Ir milieu1[;]Bachelor Bio-Ir milieu[;][;crlf;]29[;]0[;]Bachelor Bio-Ir Ch &amp; V2[;]Bachelor Bio-Ir Ch &amp; V[;][;crlf;]0[;]0[;]Bio-Ir (keuzevak)3[;]Bio-Ir (keuzevak)[;][;crlf;]3[;]0[;]Andere4[;]Andere[;]"/>
  <p:tag name="TPQUESTIONXML" val="﻿&lt;?xml version=&quot;1.0&quot; encoding=&quot;utf-8&quot;?&gt;&#10;&lt;questionlist&gt;&#10;    &lt;properties&gt;&#10;        &lt;guid&gt;3A6454B079144E55AC06BA6BDD310CF7&lt;/guid&gt;&#10;        &lt;description /&gt;&#10;        &lt;date&gt;10/28/2015 9:03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BA6D8F6DE04271A95AFE0D13AFD2F3&lt;/guid&gt;&#10;            &lt;repollguid&gt;9B4D41C5593A426EA3CC34041FB3118E&lt;/repollguid&gt;&#10;            &lt;sourceid&gt;49395085390D482BA4281C3C48C12D65&lt;/sourceid&gt;&#10;            &lt;questiontext&gt;Chose your option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team&gt;True&lt;/team&gt;&#10;            &lt;groupname /&gt;&#10;            &lt;answers&gt;&#10;                &lt;answer&gt;&#10;                    &lt;guid&gt;00D150A5DB8141F2A39D4C8992FA69A0&lt;/guid&gt;&#10;                    &lt;answertext&gt;Bachelor Bio-Ir milieu &lt;/answertext&gt;&#10;                    &lt;valuetype&gt;0&lt;/valuetype&gt;&#10;                &lt;/answer&gt;&#10;                &lt;answer&gt;&#10;                    &lt;guid&gt;1ACA16F03639433F92313C14504F641D&lt;/guid&gt;&#10;                    &lt;answertext&gt;Bachelor Bio-Ir Ch &amp;amp; V &lt;/answertext&gt;&#10;                    &lt;valuetype&gt;0&lt;/valuetype&gt;&#10;                &lt;/answer&gt;&#10;                &lt;answer&gt;&#10;                    &lt;guid&gt;672887405ADB4E0A831236B052EE63B6&lt;/guid&gt;&#10;                    &lt;answertext&gt;Bio-Ir (keuzevak) &lt;/answertext&gt;&#10;                    &lt;valuetype&gt;0&lt;/valuetype&gt;&#10;                &lt;/answer&gt;&#10;                &lt;answer&gt;&#10;                    &lt;guid&gt;88A22B697C444349B0A8E01543E6ADB3&lt;/guid&gt;&#10;                    &lt;answertext&gt;Ander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Bachelor Bio-Ir milieu&#10;Bachelor Bio-Ir Ch &amp; V&#10;Bio-Ir (keuzevak)&#10;Andere"/>
  <p:tag name="OLDNUMANSWERS" val="4"/>
  <p:tag name="ZEROBASED" val="False"/>
</p:tagLst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1206</Words>
  <Application>Microsoft Office PowerPoint</Application>
  <PresentationFormat>On-screen Show (4:3)</PresentationFormat>
  <Paragraphs>280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Office-thema</vt:lpstr>
      <vt:lpstr>Chart</vt:lpstr>
      <vt:lpstr>Biotechnological processes: calculation exercises</vt:lpstr>
      <vt:lpstr>General</vt:lpstr>
      <vt:lpstr>General</vt:lpstr>
      <vt:lpstr>When and where do we meet</vt:lpstr>
      <vt:lpstr>Stoichiometry</vt:lpstr>
      <vt:lpstr>Choose your option</vt:lpstr>
      <vt:lpstr>Slide 7</vt:lpstr>
      <vt:lpstr>Slide 8</vt:lpstr>
      <vt:lpstr>Growth reference system (GRS)</vt:lpstr>
      <vt:lpstr>Reaction stoichiometry</vt:lpstr>
      <vt:lpstr>Exercise 1: nitrification</vt:lpstr>
      <vt:lpstr>Exercise 1: nitrification </vt:lpstr>
      <vt:lpstr>Exercise 1: nitrification</vt:lpstr>
      <vt:lpstr>Slide 14</vt:lpstr>
      <vt:lpstr>Calculation of the COD of an organic molecule </vt:lpstr>
      <vt:lpstr>Calculate the COD of ethanol  (g COD/g ethanol)</vt:lpstr>
      <vt:lpstr>Solution</vt:lpstr>
      <vt:lpstr>Do you understand the concept of COD calculations with the GRS?</vt:lpstr>
      <vt:lpstr>Slide 19</vt:lpstr>
      <vt:lpstr>Gibbs energy per electron</vt:lpstr>
      <vt:lpstr>Simplifying thermodynamical reactions</vt:lpstr>
      <vt:lpstr>Slide 22</vt:lpstr>
      <vt:lpstr>Concentration effects</vt:lpstr>
      <vt:lpstr>Slide 24</vt:lpstr>
      <vt:lpstr>Stoichiometry in WWTP</vt:lpstr>
      <vt:lpstr>Stoichiometry in WWTP</vt:lpstr>
      <vt:lpstr>Stoichiometry in WWTP</vt:lpstr>
      <vt:lpstr>Stoichiometry in WWTP</vt:lpstr>
      <vt:lpstr>Do you understand the term NO3--N?</vt:lpstr>
      <vt:lpstr>NO3--N</vt:lpstr>
      <vt:lpstr>How much glucose is needed per g N removed (through denitrification)</vt:lpstr>
      <vt:lpstr>Exercise 4</vt:lpstr>
      <vt:lpstr>Calculate the price of methanol per kg NO3--N removed</vt:lpstr>
      <vt:lpstr>Methanol</vt:lpstr>
      <vt:lpstr>Exercise 4</vt:lpstr>
      <vt:lpstr>Stoichiometry in WWTP</vt:lpstr>
      <vt:lpstr>Biomass production</vt:lpstr>
      <vt:lpstr>Biomass production</vt:lpstr>
    </vt:vector>
  </TitlesOfParts>
  <Company>Universiteit Gent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2: Stoichiometry</dc:title>
  <dc:creator>Simon De Corte</dc:creator>
  <cp:lastModifiedBy>Acer f</cp:lastModifiedBy>
  <cp:revision>112</cp:revision>
  <dcterms:created xsi:type="dcterms:W3CDTF">2012-10-08T11:30:32Z</dcterms:created>
  <dcterms:modified xsi:type="dcterms:W3CDTF">2015-11-05T08:38:50Z</dcterms:modified>
</cp:coreProperties>
</file>