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94" r:id="rId2"/>
    <p:sldId id="295" r:id="rId3"/>
    <p:sldId id="296" r:id="rId4"/>
    <p:sldId id="297" r:id="rId5"/>
    <p:sldId id="300" r:id="rId6"/>
    <p:sldId id="301" r:id="rId7"/>
    <p:sldId id="302" r:id="rId8"/>
    <p:sldId id="303" r:id="rId9"/>
    <p:sldId id="269" r:id="rId10"/>
    <p:sldId id="256" r:id="rId11"/>
    <p:sldId id="257" r:id="rId12"/>
    <p:sldId id="258" r:id="rId13"/>
    <p:sldId id="291" r:id="rId14"/>
    <p:sldId id="293" r:id="rId15"/>
    <p:sldId id="268" r:id="rId16"/>
    <p:sldId id="267" r:id="rId17"/>
    <p:sldId id="266" r:id="rId18"/>
    <p:sldId id="265" r:id="rId19"/>
    <p:sldId id="262" r:id="rId20"/>
    <p:sldId id="298" r:id="rId21"/>
    <p:sldId id="299" r:id="rId22"/>
    <p:sldId id="264" r:id="rId23"/>
    <p:sldId id="263" r:id="rId24"/>
    <p:sldId id="261" r:id="rId25"/>
    <p:sldId id="260" r:id="rId26"/>
    <p:sldId id="274" r:id="rId27"/>
    <p:sldId id="276" r:id="rId28"/>
    <p:sldId id="275" r:id="rId29"/>
    <p:sldId id="273" r:id="rId30"/>
    <p:sldId id="259" r:id="rId31"/>
    <p:sldId id="270" r:id="rId32"/>
    <p:sldId id="305" r:id="rId33"/>
    <p:sldId id="280" r:id="rId34"/>
    <p:sldId id="272" r:id="rId35"/>
    <p:sldId id="271" r:id="rId36"/>
    <p:sldId id="279" r:id="rId37"/>
    <p:sldId id="287" r:id="rId38"/>
    <p:sldId id="286" r:id="rId39"/>
    <p:sldId id="285" r:id="rId40"/>
    <p:sldId id="289" r:id="rId41"/>
    <p:sldId id="288" r:id="rId42"/>
    <p:sldId id="284" r:id="rId43"/>
    <p:sldId id="283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F36AE-D9A6-4CCD-8DA7-CA3FC26A4DEA}" type="datetimeFigureOut">
              <a:rPr lang="en-US" smtClean="0"/>
              <a:pPr/>
              <a:t>04-Oct-15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4FEC5-3664-4EE4-A437-B14B6944B1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986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8115-0BB6-4BA5-94CD-5849AF26B45D}" type="datetimeFigureOut">
              <a:rPr lang="en-US" smtClean="0"/>
              <a:pPr/>
              <a:t>04-Oct-15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9CBFD-FFDB-44DC-84B5-95526C05A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6835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8115-0BB6-4BA5-94CD-5849AF26B45D}" type="datetimeFigureOut">
              <a:rPr lang="en-US" smtClean="0"/>
              <a:pPr/>
              <a:t>04-Oct-15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9CBFD-FFDB-44DC-84B5-95526C05A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473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8115-0BB6-4BA5-94CD-5849AF26B45D}" type="datetimeFigureOut">
              <a:rPr lang="en-US" smtClean="0"/>
              <a:pPr/>
              <a:t>04-Oct-15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9CBFD-FFDB-44DC-84B5-95526C05A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693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8115-0BB6-4BA5-94CD-5849AF26B45D}" type="datetimeFigureOut">
              <a:rPr lang="en-US" smtClean="0"/>
              <a:pPr/>
              <a:t>04-Oct-15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9CBFD-FFDB-44DC-84B5-95526C05A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8936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8115-0BB6-4BA5-94CD-5849AF26B45D}" type="datetimeFigureOut">
              <a:rPr lang="en-US" smtClean="0"/>
              <a:pPr/>
              <a:t>04-Oct-15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9CBFD-FFDB-44DC-84B5-95526C05A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760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8115-0BB6-4BA5-94CD-5849AF26B45D}" type="datetimeFigureOut">
              <a:rPr lang="en-US" smtClean="0"/>
              <a:pPr/>
              <a:t>04-Oct-15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9CBFD-FFDB-44DC-84B5-95526C05A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7580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8115-0BB6-4BA5-94CD-5849AF26B45D}" type="datetimeFigureOut">
              <a:rPr lang="en-US" smtClean="0"/>
              <a:pPr/>
              <a:t>04-Oct-15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9CBFD-FFDB-44DC-84B5-95526C05A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6583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8115-0BB6-4BA5-94CD-5849AF26B45D}" type="datetimeFigureOut">
              <a:rPr lang="en-US" smtClean="0"/>
              <a:pPr/>
              <a:t>04-Oct-15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9CBFD-FFDB-44DC-84B5-95526C05A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7914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8115-0BB6-4BA5-94CD-5849AF26B45D}" type="datetimeFigureOut">
              <a:rPr lang="en-US" smtClean="0"/>
              <a:pPr/>
              <a:t>04-Oct-15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9CBFD-FFDB-44DC-84B5-95526C05A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095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8115-0BB6-4BA5-94CD-5849AF26B45D}" type="datetimeFigureOut">
              <a:rPr lang="en-US" smtClean="0"/>
              <a:pPr/>
              <a:t>04-Oct-15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9CBFD-FFDB-44DC-84B5-95526C05A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149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8115-0BB6-4BA5-94CD-5849AF26B45D}" type="datetimeFigureOut">
              <a:rPr lang="en-US" smtClean="0"/>
              <a:pPr/>
              <a:t>04-Oct-15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9CBFD-FFDB-44DC-84B5-95526C05A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0036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68115-0BB6-4BA5-94CD-5849AF26B45D}" type="datetimeFigureOut">
              <a:rPr lang="en-US" smtClean="0"/>
              <a:pPr/>
              <a:t>04-Oct-15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9CBFD-FFDB-44DC-84B5-95526C05A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57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Gas_exchang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sa.gov/mission_pages/station/multimedia/gallery/iss028e007274.html" TargetMode="External"/><Relationship Id="rId3" Type="http://schemas.openxmlformats.org/officeDocument/2006/relationships/image" Target="../media/image57.png"/><Relationship Id="rId7" Type="http://schemas.openxmlformats.org/officeDocument/2006/relationships/hyperlink" Target="http://en.wikipedia.org/wiki/Orthogonal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Vertical_direction" TargetMode="External"/><Relationship Id="rId5" Type="http://schemas.openxmlformats.org/officeDocument/2006/relationships/hyperlink" Target="http://en.wikipedia.org/wiki/ALA-LC" TargetMode="External"/><Relationship Id="rId4" Type="http://schemas.openxmlformats.org/officeDocument/2006/relationships/hyperlink" Target="http://en.wikipedia.org/wiki/Arabic_languag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Concentrating_solar_power" TargetMode="External"/><Relationship Id="rId13" Type="http://schemas.openxmlformats.org/officeDocument/2006/relationships/hyperlink" Target="http://en.wikipedia.org/wiki/Polycrystalline_silicon_photovoltaics" TargetMode="External"/><Relationship Id="rId3" Type="http://schemas.openxmlformats.org/officeDocument/2006/relationships/hyperlink" Target="http://en.wikipedia.org/wiki/Wind" TargetMode="External"/><Relationship Id="rId7" Type="http://schemas.openxmlformats.org/officeDocument/2006/relationships/hyperlink" Target="http://en.wikipedia.org/wiki/Biomass" TargetMode="External"/><Relationship Id="rId12" Type="http://schemas.openxmlformats.org/officeDocument/2006/relationships/hyperlink" Target="http://en.wikipedia.org/wiki/Solar_PV" TargetMode="External"/><Relationship Id="rId2" Type="http://schemas.openxmlformats.org/officeDocument/2006/relationships/hyperlink" Target="http://en.wikipedia.org/wiki/Hydroelectricit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Generation_II_reactor" TargetMode="External"/><Relationship Id="rId11" Type="http://schemas.openxmlformats.org/officeDocument/2006/relationships/hyperlink" Target="http://en.wikipedia.org/wiki/Hot_dry_rock" TargetMode="External"/><Relationship Id="rId5" Type="http://schemas.openxmlformats.org/officeDocument/2006/relationships/hyperlink" Target="http://en.wikipedia.org/wiki/Nuclear_power" TargetMode="External"/><Relationship Id="rId15" Type="http://schemas.openxmlformats.org/officeDocument/2006/relationships/hyperlink" Target="http://en.wikipedia.org/wiki/Coal" TargetMode="External"/><Relationship Id="rId10" Type="http://schemas.openxmlformats.org/officeDocument/2006/relationships/hyperlink" Target="http://en.wikipedia.org/wiki/Geothermal" TargetMode="External"/><Relationship Id="rId4" Type="http://schemas.openxmlformats.org/officeDocument/2006/relationships/hyperlink" Target="http://en.wikipedia.org/wiki/List_of_onshore_wind_farms" TargetMode="External"/><Relationship Id="rId9" Type="http://schemas.openxmlformats.org/officeDocument/2006/relationships/hyperlink" Target="http://en.wikipedia.org/wiki/Parabolic_trough" TargetMode="External"/><Relationship Id="rId14" Type="http://schemas.openxmlformats.org/officeDocument/2006/relationships/hyperlink" Target="http://en.wikipedia.org/wiki/Natural_gas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/index.php?title=Ceiling_limit&amp;action=edit&amp;redlink=1" TargetMode="External"/><Relationship Id="rId5" Type="http://schemas.openxmlformats.org/officeDocument/2006/relationships/hyperlink" Target="http://en.wikipedia.org/wiki/Short-term_exposure_limit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9584" y="1298"/>
            <a:ext cx="542308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/>
              <a:t>Urban and Indoor Air </a:t>
            </a:r>
            <a:r>
              <a:rPr lang="en-US" sz="3200" b="1" dirty="0"/>
              <a:t>P</a:t>
            </a:r>
            <a:r>
              <a:rPr lang="en-US" sz="3200" b="1" dirty="0" smtClean="0"/>
              <a:t>ollution</a:t>
            </a:r>
            <a:endParaRPr lang="en-US" sz="3200" b="1" dirty="0"/>
          </a:p>
        </p:txBody>
      </p:sp>
      <p:pic>
        <p:nvPicPr>
          <p:cNvPr id="1026" name="Picture 2" descr="http://just5.net/wp-content/uploads/2014/05/breath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53" y="1338567"/>
            <a:ext cx="2419797" cy="241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6/64/Foods_%28cropped%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8602" y="1338567"/>
            <a:ext cx="2164665" cy="233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data:image/jpeg;base64,/9j/4AAQSkZJRgABAQAAAQABAAD/2wCEAAkGBxQTEhQUExQUFRUUFRQXFBYUFBUXFBQVFxQWGBcUFRUYHCghGBwlHRUUITElJSkrLi4uGB81ODMsNygtLisBCgoKDg0OGxAQGywkICQvLzYsLCwsNSwsLCwsLCwsLCwsLCwsLCwsLCwsLCwsLCwsLCwsLCwsLCwsNCwsLCwsLP/AABEIALQA6QMBIgACEQEDEQH/xAAbAAABBQEBAAAAAAAAAAAAAAAFAQIDBAYAB//EAEEQAAIBAgQDBQQIBAUDBQAAAAECEQADBBIhMQVBUQYTImFxMoGRoRRCUnKxwdHwByNishWCkqLhM1NjQ1RV0vH/xAAZAQADAQEBAAAAAAAAAAAAAAABAgMABAX/xAAmEQACAgEFAQAABwEAAAAAAAAAAQIRIQMSMUFREwQiMmFxgfCR/9oADAMBAAIRAxEAPwD2PiePFoCNWOw/M1nb+Jd/aYnymB8KfxG7muuehIHoun61WrrhBRRxak3JjgK6lFLFOTEpRSxXRWCIBSxSgUsURWDsPbAe8R9a4CfUIo/Kst/FLABuHuQACLqOYGpJ8Mn5VN2s7S/QirQCLmJCEH7AVM5HuNGO1tpWwWIBOhTQ+cgr+VO84JrH5iHsDw/ueH4dOqs5/wA7FvzFH4qLCgKiKATlVRoOgHOqOL49Ztz3ly1bgkHO4n4CloZP0J0kVmG7b4U6Jce6eliy7/ODXDtQx9jB4+5/kW3+JoUNZpyKSs2vaK9/8Vi28ziUU/AGom49e58Oxy/cv22j/dWCaoUkVjm7X201ujiGHj/vYYOn+oA/jVvAdqkumLOIwl/+ks2Hun0DEgmsD+jTRSRQw9oLStlvh8O3/lHgOu4uDSNRqYopGgOhBEggyCOoI3rGGmm0800isYYRSGnxTSKwBhqNqlIpjCiYjNPsYh0Mo7L6HT4bGmkU00QcGr4HxjvTkeA4E6bMOscjRia8+s3cjK4+qQf1+Vb3va5NWG14O3Q1NyyZLEDxv99/7jTQKkxA8b/ff+400CuhcHN2cKcBXCumsEUUhrgahbECSBqRvr4V+8eVEDZNNRtfHLX8B6mgF3jpuMUwqfSXBgsDkw1s/wBVz63oJpV7Ove1xl9rg0/k2pt2B5EAy/vo0Tbvg8u7f4+7fxl9EGZLWZVywYZlGY/LfyrccWw1zF4TC3UuFbQs2rrLHt5BJE7aZa827Q3O6x+KsIoXPdFsEEjICQAQPQivVeL8Ou2LAs2YOHyFLgJIa2RbIzJ1VjEjkaOm7kwaqagv4EwfZ8Ym1bu4jFYi8LiK4QN3duGEgZU395othOz+FtgZLCabZhmPxaa7snbjA4Tyw9r+0UUitYaQqaDwgDyAgfKlJpAKcKUI2mkU+K4VjEYJHOqnEOFWL4i9YtXJ+1bWf9Q1q+BTSKxjNXOzBQRhrzIv/t8RN7DHyWTntHzUn0rN3b2K4e5ayhRdWuYJmz2HH1rmFuAepIABHMHevRwKZiLCumVxI0PoRswPIjrWpBtlXs/xyzjLIvWTps6H27b/AGG/I7EURIrynFH/AAniaXEJ+j34W8DAUgnxe9SVYep616wR++tBeMZ1yiMimEVKabRFIjTTUpFRkUQEZphqQimGiAZdGh9DW6rDXNj6GtzUNfo6Pw/Zm8R7b/ff+400U/EDxv8Aff8AuNNAqi4EfIgFNu3FVSzEKo3J+Q8yTypuMxSWkL3DCiNhLEnQKo5sToBQDFYy41wDIGxBGa3ZJm1g0Ogu3yN3OvrEDSTRSFcqLXFeLhAucMC+luymt+97vqj9k1UHBbmIg4shbYjLhbROQD/zONbh8tBRDhfC1tFnJNy8/wD1LzxnbyH2VHJRRNaNipDLFpUUKihVGgVRAHoBU1NFOoBPEP4hcMP+JXro2DW21B0IVTy8/wAa9bxTC9h2YbPaLDzlCYrN9qMOpxbkgH+Uq5SDDF9ZLDaAhpeE9pXREtXbC2yMqpFwMAOeYb7VVadZXZCWteJdB/slrgcLG3coI6RpHyooRVXgKAYe3ERDFcpkQXYiD6Gr0VN8lVlDAK6KfFdQGGxSRT4psVgjSKQipIpDWAQxSxpTiKara+tYB5v/ABc4aSi3p8DFUZZMhwCAwHmoAP3RW87O3jcwmGc7tYtz6hQD8xWO/infn6NhxqWdrreSqCi/Fj8jWw7OW8uGtp/21Cz/AJQfzrV2a+ggaQ08ikIrBIyKjYVKRTTWAQtTakIpsUTEV0aH0NbesW40Poa2tR1ui+h2Z6+PG/32/uNM0EkmAASSdgBqSfIVJf8Abf7zf3Gsl/EDiRVLOFT28WxDeVlCM3+piq+manRNvkrYrjDXnW6i5jmNvA222Z8vjxVzoqAj4xRvhXDFsKRJd2Oa7cPtXX5sfLoOQof2ZwgIN/kw7qz5WUOpHm7Sx8orQCqMmjlFSBa5Fp8UgyEAropVFLFExle3QyWrtyQoeybefUlH1NsgDrJE8pFZTsvxdDYw1knvGN2L97QLaBOYIHPtEgEQNtdKd/FS/dTEXEVvBdw1pihne01yGTlM7isRw+Eu4ZCczvdtFojw/wAwZQR7ifSKdTaon807PZuzHaG1fv4ixajImVrUCJG1yB0zEH31porzDsrwy9ad8UpAsWcSQwI8Vy3mZLxU81UOT6jyr1JloS5DB4IyK6KdXUo4yK6KdFJFAI2KQinxSMKICIiquLxK2lZ3OVUXMx6D089qt3XCgsxAABLE6AAcyeVeece4gccwygjCBotgSLmNuA7L9m2NTPQE0yViydAzO2Kv3MUw9vVBPsW08KKPKfiSelbzsrclCOgHyJX8hQS3gslsqYLEAtA0EeyiDkqjQdd+dE+y1zUf1Aj5D/6mqNflIxk95pCKaRUhFJFQOkiIppFSkUxhRAyIimxUhFIRWAQ3F0PpWzrIPsfStfUdbo6NDsBXh4n+839xryrtheL8ZCAwbeHRU8iwZvxavV7w8Tfeb8TXkH8Qz9G4xZxBHgdbLHTkpKt+BqkeUTllNHpOEsMtpEYyyKASPrEaT8qms062RyMjkeRB2NLbWmJokWlApKcBQGOFKBTV3qSiA8v/AI0WnL4I2/bbvEgCWbx28oWdyS8RXdjf4fEO97HrN0XA1tcwIBEHOxWJ10jbStf2js2PpOHu3yB9Gt3bqMdlOZFnzI0I84ovbuZlJX7Pzg/pRUexd3RHxG0DYvLAANm6sAQADbbQAetWMA82rR627ZPvQVTwuKDrZUqSL1rxHTSVgyPfUGBu3Ctu3mVCttIjXMo8M+R0ptrEUkGqQHzFVsTgA5kEzpo2qmOopVw9uyudgAROsRHkPKhQ9ssGuVZOk+4ULbtFa0yy0zGm5G9c3aRGAm4EgaBgRIUgwHHszEHyrbJ+A+sPQpFVuIY23ZQvcYKPmT0UczWYxvHmZs1i2LbEnOQ7NbA5RIE9ZgVSTDPeZrrE3WQDNdf/AKdsExFtJ8RkxpAnrVFpPl4JP8QniOSTH404tlFxG7ombeHHtXiNmun7IPXQeZojhsBkOd4NwjL4fYtJ/wBu0OnU7k1SwHFVtFi1vQlpuFs1x8v2hAjyA0oha4rZuAZHEnkdG+BpnFroSE08t5KOMcSRzyzHlqNKbwC5lYf0uPx5/wCqq/F1KX7LbBs1s+8Fh+FMwD+NgeZPxyyP7aNflFupG/YU0inWmlVPVQflSxXKdxEVppWpYppFEBCRTSKmikIrGohcaGtbWVcaH0rV1HW6L6C5Ad72m+834msv2/7P/S8PKibtnMyD7SkDOk+cAjzFaq8PE33m/uNMAp0Tas877C9oIRcPiGAywtm4xjMNu7uT7LDbzrdldaxfHOCg3mEQTzA0ccwwOkx8a7huPvWYQEMo0Fq5MqCdMrbgAAzy6VdwvKOdalOmbUU4ChGE49bb2lZD5EOPiuvxAonaxCHZl+MH50ji0UUk+CYCnCkMASToOc6UMvYsuTlzJbBhnA8RPIKOQ86yVmlKjMfxSwyZcLiGGb6NiFa4h+taZlJB96itlYUZRHMafDSgPGLfeYW7h3jPcW4qmRvEozHkdBXcI45bNu0zNlbukJEjxQg+ryPzqig+iL1F2X8PiEtWO8IOWxhw5P3UJy/vrScJVLFlGfW41q2LjQekwOgk1Txl61ewz2UFzxrlWFJggjLJ0BB0qdsV4CpXNoTmuNAAI5qvL30drsVSVKgumKGUsJhR8ayvH8YWxAzOwXKoWzoQX1OYjeNqje6DCm7cuR9W3ovXWN/eajEzlRFtydxDH3x+tUhpqLsjqarkq/3+/sSyrBw8BCuYBoGikGYHLekNtPqTcI56hR7/ANBRXBcIRxmdmfWCNl06DpRzDWwoyqAPKtKaRoaLayYW/flsjKxgZgSpCc/ZQ+2dNz8K6zcMGQpzGBqZ8hFH+K8HdmDrBABEHfyjzoKUzE5lMjeBt61SLTRGcJReSncGszuCDzKkCYI6b1SvqQp0GhHqPdV20q5yMsKRAIBnNVXEWiA87rv5CQBPxpyVknD+MFIW5rb2zE6pyEdRV9IW8I12PwM/gTWavrPkR15jrVnguKl1U7roPMaj8xU6LqWD1Pg7TZXylfgatlaGdnLsq48ww9GE0WIrikqZ6cHcUREU2KlNNoDERFIRUhFIRWARMNDWorMuNK01S1ui+h2Bro8Tfeb+40kU677Tfeb8TSU6JgXtBh/Zf3E9CNjQ4YcMCHCsJEAjbzU8q02LsZ0Zeo09aC4YSJ5roR+FVi8EZxyUrnDT4clwjqHAuAacg2u/nVfH4Qqs3BhWHMlXtfLxCjttJ/fzoZiD3mJ7vKSLaS3QSJJPkNKpFkZxVAa09qJW3aI1mLxyjz1UVPbRSARZVtdCLwIPkf0odiMMVuModWEmGWYbQ6KDr5VZ7MqZurBMwWnwheQ15nc1dqlZyKVy21/v+Fm3giZyYW15FnO/nCmq+Dt4sTP0a0QTOVWcj0GkGjN66URwJLC2zakawp1B57U2zhwLiNGpVPPck69ImlsptSZTOEuqX77E3DKg5baKmv2eZHKq+DwdsFZXwz7btnJnQQG21oo7gANeYDwg3COjAyRPmfwqtdR7VoLh17y87P3ZuiRbEyblzkVVR8YrbqRtlsgD5SyNckozW87gG0xZQcuQKNQDtIqvheHd0CsgoCrCJUAzPsCcpGvPnWh4Rw1EsguM7S1xmdQG7xtWPryHkBU2GsbfykuEmc/JOi66zFLvoZ6VknC2zKRG2sjQmedEcsazoBSmQRyGs+fTXypt9SVOkVFu2dKVID43jfJYBB1ZvZPpWe4gksHkFo0KzMSZEjrNXsfbUwQfZJMnTbcVUxRACN4zDeKM2VZMLmj1EV0wSXBxasnLkpXRGdy3OY8ogCecb8qix+gca7KGJO2bxD10FWMRYYhxAMyPPwHNt+9qrFyyjNlXMpgDSVUHf4fuaqjmfgJuAAAc9CD++ooZavZLit0b5TRTGsIBA9kwRy0oRjBr++lJMfTZ692cOo6FCPgdPlFH6zfYm7mw1pjvAn4R+VaWuPU/Uero/pQwimmnmmmplSM0lPpIogI3GhrS1nH2NaOo6vRbR7A932m+834mm0677Tfeb8TTaoiYooLiB3d/+l6NCqPGrEoGG6EH3U8eRJrFiIKy/E81u7cvKYOo3OqxGUjoa09i5Kyek+8UFFgXS0f5t9jzkjrVdPDIaqtID4a6wHeJZySdXk/W3VdKLrjIsDuwsZzJZCzyumWAdvOh3FT3ZEHvNwXkgBh9lQPMa1Usu+o8SyusSDmJ6j6pEV0bd2Tj37G0F/pysR3hhz4CCCttc2XxQddsvvNXMHaV0F1fCQjIdNyBlIJ9RQXE4FUGa/4iZh8xGUgAhZbqaIcLuPbS8GhVDgwGBPjVRp11FJJKsDwk935iycOCz+EmFST0MHQdOR9wqXhl0fS7loEwmGtOV5Au7KPlb/c03BYrJIyDKZ8cknNtqIoThsUF4hiCgPhwuHV4geI3bzy0/wBLLU5Xwi8dvJsMkCAOukb9BPKlA/pj971mcSbzgnvQgG4MkAHaVWNaoIrCfrmdQxcA+awDRWn+4HrU+DWYvFpbWXIJ+yCNPU0M/wAbZ08K6EHWDmjyoSvClJZmnK3hCtd0EnXNCkn3EVPcKgkZQqKZAScpgAKAGE8uu/WioREepJ/sD/8AEEuAqGymPaKuWg7wpA5bVctHMdM0RuQdY56c9KS9iEvXB4puKNCfC4G8dCNaF3MFd70lQxtyDv3Y9wmrUv4INtZWS7iJIGTQ/oT4gfMbjzoTxOxOpEkkRB0EbxzMxRp1kEbyQQI1B036VQxlgqcrCDEQQAQw5ET5gjyNGLE1I2gBcYERv+BP70odctECIOp+fl8RRe+mp8x0586K9nODM5GJdglq02ZSYhiIzHXSBt6+ladJWJpJydGn7JYI2LCW29oLmbyJJOUegIHxrSCs7wriXe3GKowtAQtxtO8OuqjfLpud60FqY5eUdOU1xT5PW0qqkKaQ0tNNIVENJS11Awy5sfStFWdcaVoqlrdF9HsEXfab7zfiabTrvtN95vxNNqiJPk4VzpIIOxEfGlFLRABMICC1vaDpQ+8mQlne50y2xJeR6+oijHEEyXVubA6H12n8Kp4pCtwsIPhE5pEKJLEx6VaLOaa6Aj462w7t1uLmIjXWR1A9RUuMwLXFChkCkqCxLBj5SwJmNImut4cPcbMwkeOVGup0gfKnNhz3q3LYKJa8TXDtroMg+vsffV7SeDlptZyWcPwNrYMhAo0OdzmK9F00B8qpvw3M4dF9gIMgMklWlTm1mImOoFHeHr4GItsCSZzPnvToYg7Ez7qFYPFAhxckICYKhlKlXA1y6jfU7aVNTeWVcI4R2HVrgLd1dEeAC5pIJ8Sos7AaknUzpQ/sFdY3cfcmS920CNYQKrKBP1jAB99G72FCXe+RgvetbZ3C5syaBgdYIIUQfqktvQf+H9gWDjbbqFdLqG5AIzZlOVhJMyNZ8+VLJ2sjxTTNHjGUgu4MqMszGadkI+sCSIHWs+yCVuKWS26K4zF1aGn/ANNhoAdOvlRfi9xgEuqmZEuIWXQlkIKlhm2K5pEdDSX7bBVVgJykAtBYKWOUE9dfl50YOmacbKotrA2YkSpy6x1U+lJh3tnUyZzTocx5ADp/xVxLByBPCAOWuok8uY1OlR2sEIgBhEmANgNQPU01oTaxlhF5qCToNANtfU6TVXEYMBiT4SRplZlB8iJg0Vs8PLKCSUJmFI18pg71RxuFyyrFTmGx2IBmD56TWUsmcccAz6Gm6yS0EmScwHKT7Ow18qoYrHtvlVeftFmMDm59/KjJBYwBmknSDJ2OnUedXMF2bUMHuwx5JHhXzP2j8qpvSzIg9KUsQAWE4LduoLhVcpPhDFhmGpkjfLptuZ5DWtPj+Fi4EBICpEWwB3cgCCRzC8htzollBgkbbE7gxGnTpTbn47CoS1HJnVDRjBUDbmF8aaxbUgkc3adMx6DpRq3VC8Kuo0+8UkisEkx9IaQ0hpCotIabXA1jCtsa0NZ0nQ1oqjq9F9HsD3fab7zfiaZTrvtN95v7jSVRcEmLXV1LFEBXx9jOhHTX/mhHfKFFxj4x4NNZI6esbeVaAUOxK6MhWY1AA9ociBzNPB9E9SPYEytmUhXDAiIEDLuVJgSDRO/hQTbuPlUWgWtjKSoOsMV2013oXiMVbU/zC9kkjW7bdUO0eLVQffTOO2zbtu+cHKFygnVixiAAScuo1ircnNwn2EOJcTVpGRlQrlBUwxljIyaRMkTM1Bh8YguKbaqqlQqqBGQgap/XOh0FCLTFdYzKOebxIABsuUFd49005FmC2hMnYAARE76ToZNMoJYE+jeQpZZbYLKmsuwAhQxM+ERyJ5xvULP3h1yrcYBXCjOAVOYBttQDE6b1WY5Y9ojXMCxkHoFBGnPepUuQGI03MkEkkQOmsiNBNag7rLt++WXxNm8pCidoY8ydfjTLls+Egt5qG1jrtrFUnzFAShOsAAQSZBGrH02ohYtXT/KAJ0zMHdWAhozAakbDXzpXgZOxtnDMGJe9eIIAjUHc6joSIGkdanu4vJCqreXOPcNTsdT0NRYuw9rLcLga5WVQCfFOqzEkHpUPEbTI4xCxCqFY30YzmaFgSBbAO5M70MMOUWLNrvRmVnfQ+IEhZ6TtoQZoY15hZs3nzEOY7tCzNdkOMqsQdmAMx7OtPC3bJS9dvWWttdHfDxBFRx4iXJCADQ+zqfWavYPHYUvNrvLkkJ3yrce2C2yLcOijl4dtK26jbbRQwl7HhlYW8NbtF8ptAO14rOrF+RjXXfpWnDMWYZIVSIbNJYxrCxpy3PX3uukW0JCmFjRRqSSBp13pmFuqwIUZSpOZfDIJ6gEwTM1O7LJViyQfOmXp5KCSRzAgTqZjl0pl+8VBhCxmFGni03nkNTvXYYXN7hAkewo0HnJ1JrGvojvW59rXWRpt0q3YHhWmFKksbek0GwpZJGFRmpiKYRSlCM0w1KwpkVgDSNDWirPNsa0VR1ujo0ewReHib7x/H/mmgVc4jh9cw2O/61UFPF2hJKnQsUtdSgURTgKhxSbGrApHWRRsDQOu2A4htR061WxptIQDYZyRp3dnNAH9QGnxqXDY1HYpMXF9pDo0dR1FSNg0LZ/FmHR2A96gwaosckXngzeL4mCXOTEqq5Z720zrlPhYBVnTcmYInnU3D8Kjgd3dsrCqSgUi4s6AFyczTtLAbCjGKwRYqVuPbjfIR4o5EMDUpwilg5UFhsSJg8z++lNuxgnszkx3HMctu+AjvClWxC5AbFudAJC5jcMTodABpRL/ABK3YawLhcDFXDbAYMiKpBfO2bUDSMu8nlNQYHh1pcXjXcjNdxFu3lmMim2GW6DG7HvB6LRbuBdu2QviSxF43GOYs7g5URzygyY5QKLlcaAo1KyzZTDssKUZWJhS2k7EKraiqg4TbRrb3GSbbzbckqTuQpExPi3EzFF7Q3GVhlgAtzjzJJ95oVxjg3e3FdkW6gXKbRYqQZJzjWD7R08hSp/uPKPdFvD8QLXAos3cmZlF05MsqCTKzmA0iSPxqpxjjTW81uxZbEXRAyA5RqJOZiCAAImftAVNwzhi2bjOmZVe3bQozs3iVmhtSQNCBpV25g1JnYsQWg5c0CBmjeBFLixs0A+F4bvbj97h1Cp3Tql0IVtOytmRVQZXIgHNp7e0ijd6VR2kAKCdFPgQAk5RzbfpqaW2MoyRcJAJknfX7U8/yp91X+qwGkarMeYrN2ZLAL4M4TvWcX7eisTiL3eSCTDAAnIf6dNxVS7xi+WLWLFs2VaCWYhrh5rbUL4mmR0BmSdaPYjBo6G2yAod1jTQyDpzkA1T4mz2+6t2Qc91u7FxpPdoq5mPuAMDmayYGmkEbi//AJQri+OuppZRHIGZi7ECBPgQKJZyREct6bwbCXEuXAb167bhYa6wM3JOYqIELECKKZWzjRcgG5EvmMbdBW4DlrAo1XaJAMdCdx+VLh9jppVDtFxRMNaNy5OvhRVEl2JGgH5+dO7OcQGIsi4FKe0pUmSrKSDrFCsWNa3UEgNKaaetNalHGEU2KkIppFYJGy1octDOH4fMwb6o+ZovFQ1ZZo6NGOLOiq93BKdYj0pK6pJtcFmk+SMYJerfL9KX6GOp+X6V1dT75eibI+C/RB1Py/Sl+iDqfl+lJXVt7Bsj4UsbwCzdZWcEshlW0DL6GKmHDV+03xH6V1dR+kvRflDw5eHLHtN/t/Sm3uGjK0M4MGCMsg9RKkT6iurq30l6H5Q8M83Yq22GuWWxGKYXXd7rG4me4XCq2eLYBGVVERyqxZ7KJbtp3V/E2zbOhV0ggwSroUKttzEgaAiurq30lVWD4wu6DdrACBLMTGp8OvwEVFiuEKwhbly3Jkm2UDHTmSprq6tvl6F6UPCYcOWB4m9fDr8q48OXq3+39K6urb5em+cfAViOBkuIxWJQL9VWtQfvFrZY/Gi4wCxu3y/Surq30kb5Q8OOAXq3y/SocVwxWyglomSPDrG06T8Ipa6tvl6b5x8JLfDlAABbTzH6VXfhCs8s9wgbJKhJ6wFkn1NdXVvpL0z0oeEGL7P23vLdL3A1u2ypBWEzSGYDL7UEipeEcCt2LYRC8a+0VJJJ1JgV1dR+kqqwLR07ui79BXq3y/Sk+gr1b5fpS11Lvl6N84+DfoC9W+X6VJawCc5Pqf0pK6g5y9CoR8LgFLXV1IUP/9k="/>
          <p:cNvSpPr>
            <a:spLocks noChangeAspect="1" noChangeArrowheads="1"/>
          </p:cNvSpPr>
          <p:nvPr/>
        </p:nvSpPr>
        <p:spPr bwMode="auto">
          <a:xfrm>
            <a:off x="155575" y="-1028700"/>
            <a:ext cx="27813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QTEhQUExQUFRUUFRQXFBYUFBUXFBQVFxQWGBcUFRUYHCghGBwlHRUUITElJSkrLi4uGB81ODMsNygtLisBCgoKDg0OGxAQGywkICQvLzYsLCwsNSwsLCwsLCwsLCwsLCwsLCwsLCwsLCwsLCwsLCwsLCwsLCwsNCwsLCwsLP/AABEIALQA6QMBIgACEQEDEQH/xAAbAAABBQEBAAAAAAAAAAAAAAAFAQIDBAYAB//EAEEQAAIBAgQDBQQIBAUDBQAAAAECEQADBBIhMQVBUQYTImFxMoGRoRRCUnKxwdHwByNishWCkqLhM1NjQ1RV0vH/xAAZAQADAQEBAAAAAAAAAAAAAAABAgMABAX/xAAmEQACAgEFAQAABwEAAAAAAAAAAQIRIQMSMUFREwQiMmFxgfCR/9oADAMBAAIRAxEAPwD2PiePFoCNWOw/M1nb+Jd/aYnymB8KfxG7muuehIHoun61WrrhBRRxak3JjgK6lFLFOTEpRSxXRWCIBSxSgUsURWDsPbAe8R9a4CfUIo/Kst/FLABuHuQACLqOYGpJ8Mn5VN2s7S/QirQCLmJCEH7AVM5HuNGO1tpWwWIBOhTQ+cgr+VO84JrH5iHsDw/ueH4dOqs5/wA7FvzFH4qLCgKiKATlVRoOgHOqOL49Ztz3ly1bgkHO4n4CloZP0J0kVmG7b4U6Jce6eliy7/ODXDtQx9jB4+5/kW3+JoUNZpyKSs2vaK9/8Vi28ziUU/AGom49e58Oxy/cv22j/dWCaoUkVjm7X201ujiGHj/vYYOn+oA/jVvAdqkumLOIwl/+ks2Hun0DEgmsD+jTRSRQw9oLStlvh8O3/lHgOu4uDSNRqYopGgOhBEggyCOoI3rGGmm0800isYYRSGnxTSKwBhqNqlIpjCiYjNPsYh0Mo7L6HT4bGmkU00QcGr4HxjvTkeA4E6bMOscjRia8+s3cjK4+qQf1+Vb3va5NWG14O3Q1NyyZLEDxv99/7jTQKkxA8b/ff+400CuhcHN2cKcBXCumsEUUhrgahbECSBqRvr4V+8eVEDZNNRtfHLX8B6mgF3jpuMUwqfSXBgsDkw1s/wBVz63oJpV7Ove1xl9rg0/k2pt2B5EAy/vo0Tbvg8u7f4+7fxl9EGZLWZVywYZlGY/LfyrccWw1zF4TC3UuFbQs2rrLHt5BJE7aZa827Q3O6x+KsIoXPdFsEEjICQAQPQivVeL8Ou2LAs2YOHyFLgJIa2RbIzJ1VjEjkaOm7kwaqagv4EwfZ8Ym1bu4jFYi8LiK4QN3duGEgZU395othOz+FtgZLCabZhmPxaa7snbjA4Tyw9r+0UUitYaQqaDwgDyAgfKlJpAKcKUI2mkU+K4VjEYJHOqnEOFWL4i9YtXJ+1bWf9Q1q+BTSKxjNXOzBQRhrzIv/t8RN7DHyWTntHzUn0rN3b2K4e5ayhRdWuYJmz2HH1rmFuAepIABHMHevRwKZiLCumVxI0PoRswPIjrWpBtlXs/xyzjLIvWTps6H27b/AGG/I7EURIrynFH/AAniaXEJ+j34W8DAUgnxe9SVYep616wR++tBeMZ1yiMimEVKabRFIjTTUpFRkUQEZphqQimGiAZdGh9DW6rDXNj6GtzUNfo6Pw/Zm8R7b/ff+400U/EDxv8Aff8AuNNAqi4EfIgFNu3FVSzEKo3J+Q8yTypuMxSWkL3DCiNhLEnQKo5sToBQDFYy41wDIGxBGa3ZJm1g0Ogu3yN3OvrEDSTRSFcqLXFeLhAucMC+luymt+97vqj9k1UHBbmIg4shbYjLhbROQD/zONbh8tBRDhfC1tFnJNy8/wD1LzxnbyH2VHJRRNaNipDLFpUUKihVGgVRAHoBU1NFOoBPEP4hcMP+JXro2DW21B0IVTy8/wAa9bxTC9h2YbPaLDzlCYrN9qMOpxbkgH+Uq5SDDF9ZLDaAhpeE9pXREtXbC2yMqpFwMAOeYb7VVadZXZCWteJdB/slrgcLG3coI6RpHyooRVXgKAYe3ERDFcpkQXYiD6Gr0VN8lVlDAK6KfFdQGGxSRT4psVgjSKQipIpDWAQxSxpTiKara+tYB5v/ABc4aSi3p8DFUZZMhwCAwHmoAP3RW87O3jcwmGc7tYtz6hQD8xWO/infn6NhxqWdrreSqCi/Fj8jWw7OW8uGtp/21Cz/AJQfzrV2a+ggaQ08ikIrBIyKjYVKRTTWAQtTakIpsUTEV0aH0NbesW40Poa2tR1ui+h2Z6+PG/32/uNM0EkmAASSdgBqSfIVJf8Abf7zf3Gsl/EDiRVLOFT28WxDeVlCM3+piq+manRNvkrYrjDXnW6i5jmNvA222Z8vjxVzoqAj4xRvhXDFsKRJd2Oa7cPtXX5sfLoOQof2ZwgIN/kw7qz5WUOpHm7Sx8orQCqMmjlFSBa5Fp8UgyEAropVFLFExle3QyWrtyQoeybefUlH1NsgDrJE8pFZTsvxdDYw1knvGN2L97QLaBOYIHPtEgEQNtdKd/FS/dTEXEVvBdw1pihne01yGTlM7isRw+Eu4ZCczvdtFojw/wAwZQR7ifSKdTaon807PZuzHaG1fv4ixajImVrUCJG1yB0zEH31porzDsrwy9ad8UpAsWcSQwI8Vy3mZLxU81UOT6jyr1JloS5DB4IyK6KdXUo4yK6KdFJFAI2KQinxSMKICIiquLxK2lZ3OVUXMx6D089qt3XCgsxAABLE6AAcyeVeece4gccwygjCBotgSLmNuA7L9m2NTPQE0yViydAzO2Kv3MUw9vVBPsW08KKPKfiSelbzsrclCOgHyJX8hQS3gslsqYLEAtA0EeyiDkqjQdd+dE+y1zUf1Aj5D/6mqNflIxk95pCKaRUhFJFQOkiIppFSkUxhRAyIimxUhFIRWAQ3F0PpWzrIPsfStfUdbo6NDsBXh4n+839xryrtheL8ZCAwbeHRU8iwZvxavV7w8Tfeb8TXkH8Qz9G4xZxBHgdbLHTkpKt+BqkeUTllNHpOEsMtpEYyyKASPrEaT8qms062RyMjkeRB2NLbWmJokWlApKcBQGOFKBTV3qSiA8v/AI0WnL4I2/bbvEgCWbx28oWdyS8RXdjf4fEO97HrN0XA1tcwIBEHOxWJ10jbStf2js2PpOHu3yB9Gt3bqMdlOZFnzI0I84ovbuZlJX7Pzg/pRUexd3RHxG0DYvLAANm6sAQADbbQAetWMA82rR627ZPvQVTwuKDrZUqSL1rxHTSVgyPfUGBu3Ctu3mVCttIjXMo8M+R0ptrEUkGqQHzFVsTgA5kEzpo2qmOopVw9uyudgAROsRHkPKhQ9ssGuVZOk+4ULbtFa0yy0zGm5G9c3aRGAm4EgaBgRIUgwHHszEHyrbJ+A+sPQpFVuIY23ZQvcYKPmT0UczWYxvHmZs1i2LbEnOQ7NbA5RIE9ZgVSTDPeZrrE3WQDNdf/AKdsExFtJ8RkxpAnrVFpPl4JP8QniOSTH404tlFxG7ombeHHtXiNmun7IPXQeZojhsBkOd4NwjL4fYtJ/wBu0OnU7k1SwHFVtFi1vQlpuFs1x8v2hAjyA0oha4rZuAZHEnkdG+BpnFroSE08t5KOMcSRzyzHlqNKbwC5lYf0uPx5/wCqq/F1KX7LbBs1s+8Fh+FMwD+NgeZPxyyP7aNflFupG/YU0inWmlVPVQflSxXKdxEVppWpYppFEBCRTSKmikIrGohcaGtbWVcaH0rV1HW6L6C5Ad72m+834msv2/7P/S8PKibtnMyD7SkDOk+cAjzFaq8PE33m/uNMAp0Tas877C9oIRcPiGAywtm4xjMNu7uT7LDbzrdldaxfHOCg3mEQTzA0ccwwOkx8a7huPvWYQEMo0Fq5MqCdMrbgAAzy6VdwvKOdalOmbUU4ChGE49bb2lZD5EOPiuvxAonaxCHZl+MH50ji0UUk+CYCnCkMASToOc6UMvYsuTlzJbBhnA8RPIKOQ86yVmlKjMfxSwyZcLiGGb6NiFa4h+taZlJB96itlYUZRHMafDSgPGLfeYW7h3jPcW4qmRvEozHkdBXcI45bNu0zNlbukJEjxQg+ryPzqig+iL1F2X8PiEtWO8IOWxhw5P3UJy/vrScJVLFlGfW41q2LjQekwOgk1Txl61ewz2UFzxrlWFJggjLJ0BB0qdsV4CpXNoTmuNAAI5qvL30drsVSVKgumKGUsJhR8ayvH8YWxAzOwXKoWzoQX1OYjeNqje6DCm7cuR9W3ovXWN/eajEzlRFtydxDH3x+tUhpqLsjqarkq/3+/sSyrBw8BCuYBoGikGYHLekNtPqTcI56hR7/ANBRXBcIRxmdmfWCNl06DpRzDWwoyqAPKtKaRoaLayYW/flsjKxgZgSpCc/ZQ+2dNz8K6zcMGQpzGBqZ8hFH+K8HdmDrBABEHfyjzoKUzE5lMjeBt61SLTRGcJReSncGszuCDzKkCYI6b1SvqQp0GhHqPdV20q5yMsKRAIBnNVXEWiA87rv5CQBPxpyVknD+MFIW5rb2zE6pyEdRV9IW8I12PwM/gTWavrPkR15jrVnguKl1U7roPMaj8xU6LqWD1Pg7TZXylfgatlaGdnLsq48ww9GE0WIrikqZ6cHcUREU2KlNNoDERFIRUhFIRWARMNDWorMuNK01S1ui+h2Bro8Tfeb+40kU677Tfeb8TSU6JgXtBh/Zf3E9CNjQ4YcMCHCsJEAjbzU8q02LsZ0Zeo09aC4YSJ5roR+FVi8EZxyUrnDT4clwjqHAuAacg2u/nVfH4Qqs3BhWHMlXtfLxCjttJ/fzoZiD3mJ7vKSLaS3QSJJPkNKpFkZxVAa09qJW3aI1mLxyjz1UVPbRSARZVtdCLwIPkf0odiMMVuModWEmGWYbQ6KDr5VZ7MqZurBMwWnwheQ15nc1dqlZyKVy21/v+Fm3giZyYW15FnO/nCmq+Dt4sTP0a0QTOVWcj0GkGjN66URwJLC2zakawp1B57U2zhwLiNGpVPPck69ImlsptSZTOEuqX77E3DKg5baKmv2eZHKq+DwdsFZXwz7btnJnQQG21oo7gANeYDwg3COjAyRPmfwqtdR7VoLh17y87P3ZuiRbEyblzkVVR8YrbqRtlsgD5SyNckozW87gG0xZQcuQKNQDtIqvheHd0CsgoCrCJUAzPsCcpGvPnWh4Rw1EsguM7S1xmdQG7xtWPryHkBU2GsbfykuEmc/JOi66zFLvoZ6VknC2zKRG2sjQmedEcsazoBSmQRyGs+fTXypt9SVOkVFu2dKVID43jfJYBB1ZvZPpWe4gksHkFo0KzMSZEjrNXsfbUwQfZJMnTbcVUxRACN4zDeKM2VZMLmj1EV0wSXBxasnLkpXRGdy3OY8ogCecb8qix+gca7KGJO2bxD10FWMRYYhxAMyPPwHNt+9qrFyyjNlXMpgDSVUHf4fuaqjmfgJuAAAc9CD++ooZavZLit0b5TRTGsIBA9kwRy0oRjBr++lJMfTZ692cOo6FCPgdPlFH6zfYm7mw1pjvAn4R+VaWuPU/Uero/pQwimmnmmmplSM0lPpIogI3GhrS1nH2NaOo6vRbR7A932m+834mm0677Tfeb8TTaoiYooLiB3d/+l6NCqPGrEoGG6EH3U8eRJrFiIKy/E81u7cvKYOo3OqxGUjoa09i5Kyek+8UFFgXS0f5t9jzkjrVdPDIaqtID4a6wHeJZySdXk/W3VdKLrjIsDuwsZzJZCzyumWAdvOh3FT3ZEHvNwXkgBh9lQPMa1Usu+o8SyusSDmJ6j6pEV0bd2Tj37G0F/pysR3hhz4CCCttc2XxQddsvvNXMHaV0F1fCQjIdNyBlIJ9RQXE4FUGa/4iZh8xGUgAhZbqaIcLuPbS8GhVDgwGBPjVRp11FJJKsDwk935iycOCz+EmFST0MHQdOR9wqXhl0fS7loEwmGtOV5Au7KPlb/c03BYrJIyDKZ8cknNtqIoThsUF4hiCgPhwuHV4geI3bzy0/wBLLU5Xwi8dvJsMkCAOukb9BPKlA/pj971mcSbzgnvQgG4MkAHaVWNaoIrCfrmdQxcA+awDRWn+4HrU+DWYvFpbWXIJ+yCNPU0M/wAbZ08K6EHWDmjyoSvClJZmnK3hCtd0EnXNCkn3EVPcKgkZQqKZAScpgAKAGE8uu/WioREepJ/sD/8AEEuAqGymPaKuWg7wpA5bVctHMdM0RuQdY56c9KS9iEvXB4puKNCfC4G8dCNaF3MFd70lQxtyDv3Y9wmrUv4INtZWS7iJIGTQ/oT4gfMbjzoTxOxOpEkkRB0EbxzMxRp1kEbyQQI1B036VQxlgqcrCDEQQAQw5ET5gjyNGLE1I2gBcYERv+BP70odctECIOp+fl8RRe+mp8x0586K9nODM5GJdglq02ZSYhiIzHXSBt6+ladJWJpJydGn7JYI2LCW29oLmbyJJOUegIHxrSCs7wriXe3GKowtAQtxtO8OuqjfLpud60FqY5eUdOU1xT5PW0qqkKaQ0tNNIVENJS11Awy5sfStFWdcaVoqlrdF9HsEXfab7zfiabTrvtN95vxNNqiJPk4VzpIIOxEfGlFLRABMICC1vaDpQ+8mQlne50y2xJeR6+oijHEEyXVubA6H12n8Kp4pCtwsIPhE5pEKJLEx6VaLOaa6Aj462w7t1uLmIjXWR1A9RUuMwLXFChkCkqCxLBj5SwJmNImut4cPcbMwkeOVGup0gfKnNhz3q3LYKJa8TXDtroMg+vsffV7SeDlptZyWcPwNrYMhAo0OdzmK9F00B8qpvw3M4dF9gIMgMklWlTm1mImOoFHeHr4GItsCSZzPnvToYg7Ez7qFYPFAhxckICYKhlKlXA1y6jfU7aVNTeWVcI4R2HVrgLd1dEeAC5pIJ8Sos7AaknUzpQ/sFdY3cfcmS920CNYQKrKBP1jAB99G72FCXe+RgvetbZ3C5syaBgdYIIUQfqktvQf+H9gWDjbbqFdLqG5AIzZlOVhJMyNZ8+VLJ2sjxTTNHjGUgu4MqMszGadkI+sCSIHWs+yCVuKWS26K4zF1aGn/ANNhoAdOvlRfi9xgEuqmZEuIWXQlkIKlhm2K5pEdDSX7bBVVgJykAtBYKWOUE9dfl50YOmacbKotrA2YkSpy6x1U+lJh3tnUyZzTocx5ADp/xVxLByBPCAOWuok8uY1OlR2sEIgBhEmANgNQPU01oTaxlhF5qCToNANtfU6TVXEYMBiT4SRplZlB8iJg0Vs8PLKCSUJmFI18pg71RxuFyyrFTmGx2IBmD56TWUsmcccAz6Gm6yS0EmScwHKT7Ow18qoYrHtvlVeftFmMDm59/KjJBYwBmknSDJ2OnUedXMF2bUMHuwx5JHhXzP2j8qpvSzIg9KUsQAWE4LduoLhVcpPhDFhmGpkjfLptuZ5DWtPj+Fi4EBICpEWwB3cgCCRzC8htzollBgkbbE7gxGnTpTbn47CoS1HJnVDRjBUDbmF8aaxbUgkc3adMx6DpRq3VC8Kuo0+8UkisEkx9IaQ0hpCotIabXA1jCtsa0NZ0nQ1oqjq9F9HsD3fab7zfiaZTrvtN95v7jSVRcEmLXV1LFEBXx9jOhHTX/mhHfKFFxj4x4NNZI6esbeVaAUOxK6MhWY1AA9ociBzNPB9E9SPYEytmUhXDAiIEDLuVJgSDRO/hQTbuPlUWgWtjKSoOsMV2013oXiMVbU/zC9kkjW7bdUO0eLVQffTOO2zbtu+cHKFygnVixiAAScuo1ircnNwn2EOJcTVpGRlQrlBUwxljIyaRMkTM1Bh8YguKbaqqlQqqBGQgap/XOh0FCLTFdYzKOebxIABsuUFd49005FmC2hMnYAARE76ToZNMoJYE+jeQpZZbYLKmsuwAhQxM+ERyJ5xvULP3h1yrcYBXCjOAVOYBttQDE6b1WY5Y9ojXMCxkHoFBGnPepUuQGI03MkEkkQOmsiNBNag7rLt++WXxNm8pCidoY8ydfjTLls+Egt5qG1jrtrFUnzFAShOsAAQSZBGrH02ohYtXT/KAJ0zMHdWAhozAakbDXzpXgZOxtnDMGJe9eIIAjUHc6joSIGkdanu4vJCqreXOPcNTsdT0NRYuw9rLcLga5WVQCfFOqzEkHpUPEbTI4xCxCqFY30YzmaFgSBbAO5M70MMOUWLNrvRmVnfQ+IEhZ6TtoQZoY15hZs3nzEOY7tCzNdkOMqsQdmAMx7OtPC3bJS9dvWWttdHfDxBFRx4iXJCADQ+zqfWavYPHYUvNrvLkkJ3yrce2C2yLcOijl4dtK26jbbRQwl7HhlYW8NbtF8ptAO14rOrF+RjXXfpWnDMWYZIVSIbNJYxrCxpy3PX3uukW0JCmFjRRqSSBp13pmFuqwIUZSpOZfDIJ6gEwTM1O7LJViyQfOmXp5KCSRzAgTqZjl0pl+8VBhCxmFGni03nkNTvXYYXN7hAkewo0HnJ1JrGvojvW59rXWRpt0q3YHhWmFKksbek0GwpZJGFRmpiKYRSlCM0w1KwpkVgDSNDWirPNsa0VR1ujo0ewReHib7x/H/mmgVc4jh9cw2O/61UFPF2hJKnQsUtdSgURTgKhxSbGrApHWRRsDQOu2A4htR061WxptIQDYZyRp3dnNAH9QGnxqXDY1HYpMXF9pDo0dR1FSNg0LZ/FmHR2A96gwaosckXngzeL4mCXOTEqq5Z720zrlPhYBVnTcmYInnU3D8Kjgd3dsrCqSgUi4s6AFyczTtLAbCjGKwRYqVuPbjfIR4o5EMDUpwilg5UFhsSJg8z++lNuxgnszkx3HMctu+AjvClWxC5AbFudAJC5jcMTodABpRL/ABK3YawLhcDFXDbAYMiKpBfO2bUDSMu8nlNQYHh1pcXjXcjNdxFu3lmMim2GW6DG7HvB6LRbuBdu2QviSxF43GOYs7g5URzygyY5QKLlcaAo1KyzZTDssKUZWJhS2k7EKraiqg4TbRrb3GSbbzbckqTuQpExPi3EzFF7Q3GVhlgAtzjzJJ95oVxjg3e3FdkW6gXKbRYqQZJzjWD7R08hSp/uPKPdFvD8QLXAos3cmZlF05MsqCTKzmA0iSPxqpxjjTW81uxZbEXRAyA5RqJOZiCAAImftAVNwzhi2bjOmZVe3bQozs3iVmhtSQNCBpV25g1JnYsQWg5c0CBmjeBFLixs0A+F4bvbj97h1Cp3Tql0IVtOytmRVQZXIgHNp7e0ijd6VR2kAKCdFPgQAk5RzbfpqaW2MoyRcJAJknfX7U8/yp91X+qwGkarMeYrN2ZLAL4M4TvWcX7eisTiL3eSCTDAAnIf6dNxVS7xi+WLWLFs2VaCWYhrh5rbUL4mmR0BmSdaPYjBo6G2yAod1jTQyDpzkA1T4mz2+6t2Qc91u7FxpPdoq5mPuAMDmayYGmkEbi//AJQri+OuppZRHIGZi7ECBPgQKJZyREct6bwbCXEuXAb167bhYa6wM3JOYqIELECKKZWzjRcgG5EvmMbdBW4DlrAo1XaJAMdCdx+VLh9jppVDtFxRMNaNy5OvhRVEl2JGgH5+dO7OcQGIsi4FKe0pUmSrKSDrFCsWNa3UEgNKaaetNalHGEU2KkIppFYJGy1octDOH4fMwb6o+ZovFQ1ZZo6NGOLOiq93BKdYj0pK6pJtcFmk+SMYJerfL9KX6GOp+X6V1dT75eibI+C/RB1Py/Sl+iDqfl+lJXVt7Bsj4UsbwCzdZWcEshlW0DL6GKmHDV+03xH6V1dR+kvRflDw5eHLHtN/t/Sm3uGjK0M4MGCMsg9RKkT6iurq30l6H5Q8M83Yq22GuWWxGKYXXd7rG4me4XCq2eLYBGVVERyqxZ7KJbtp3V/E2zbOhV0ggwSroUKttzEgaAiurq30lVWD4wu6DdrACBLMTGp8OvwEVFiuEKwhbly3Jkm2UDHTmSprq6tvl6F6UPCYcOWB4m9fDr8q48OXq3+39K6urb5em+cfAViOBkuIxWJQL9VWtQfvFrZY/Gi4wCxu3y/Surq30kb5Q8OOAXq3y/SocVwxWyglomSPDrG06T8Ipa6tvl6b5x8JLfDlAABbTzH6VXfhCs8s9wgbJKhJ6wFkn1NdXVvpL0z0oeEGL7P23vLdL3A1u2ypBWEzSGYDL7UEipeEcCt2LYRC8a+0VJJJ1JgV1dR+kqqwLR07ui79BXq3y/Sk+gr1b5fpS11Lvl6N84+DfoC9W+X6VJawCc5Pqf0pK6g5y9CoR8LgFLXV1IUP/9k="/>
          <p:cNvSpPr>
            <a:spLocks noChangeAspect="1" noChangeArrowheads="1"/>
          </p:cNvSpPr>
          <p:nvPr/>
        </p:nvSpPr>
        <p:spPr bwMode="auto">
          <a:xfrm>
            <a:off x="307975" y="-876300"/>
            <a:ext cx="27813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xIQEBUQERIUFRUQEBcXFRUVFBUXGBUUFhUXFhQVFhcYHCggGB4lGxQUITEhJSkrLi4vFx8zODMsNygtLi0BCgoKDg0OGxAQGiwlHyY0LywsLC0sLCwsLCwsLCwsLCwsLCwsKywsNCwsLCwsLCwsLCwsLCwsLCwsLCwsLCwsLP/AABEIAL4AyAMBIgACEQEDEQH/xAAbAAABBQEBAAAAAAAAAAAAAAAAAQIDBAUGB//EAEIQAAICAQMCBAIHBQUFCQAAAAECAxEABBIhBTETQVFhBiIUMnGBkaGxByNCwfBSgtHh8TNicrLCFVRjg5Kio7PS/8QAGQEAAwEBAQAAAAAAAAAAAAAAAAECAwQF/8QAJREAAgICAgEEAwEBAAAAAAAAAAECEQMhEjFBBBMiMlFhobGR/9oADAMBAAIRAxEAPwDpduLtyULi7c9vkeZRDtx4XH7ceFwsdEYXHbckC44Lk2OiMJjtmPrFrFY6GBcULj6xaxWB55+16X9zp4t20PK7sfaNQP1f8s6yKcPp4pGsGZEIB7/MLGcP+2yIkaMDuzSqPtPh53es0wU6fe6qkBFjtuKxlVUfeb+7FjfzZU18UYEEZm1x0jp+7jUyMxPL8ihXpZGdhWcv8PagS9Q1DiqChFP2BWIP5Z1lZrlk29mUEvBHtw25JWFZlZoR7cTbktYlYWBGVxCuS7cSsdiogK41kywVxCuNMKKTpkEi5fdMryJmkZENGfImGWJEwzVSIo0tuAXH1hWctm1DQMcBi1i1hYCVigY6sUDEMbWKBjqxaxWFDawrHVi1gM87/aZAsur0UZYAokrgH+Ji8YRQPUkZf/adI0SQz2CNNLZQjh+P1FfnlnqXTDP1eGXbY00a8+53NX41+GTfGMXjk6NlBLLC9+gMpWvwGVGLTJk9F74d6UIUMpWpNRTuP7NgUg9hxmvWSFfTCslybdspKlojrCskrCsVhRHWFZJWFYWFEdYlZJWG3CwIqxCuS7cQjHYEDLkLplojI2GUmS0UJEwyxImJmikTRarCsdWFZjZYlYoGLWYnXetNpnRRGWVhZYEXfoL4yoxcnSE2krZtgYtZjaTrjMrHwW78BjbV7bOMlHVT5xuP/KlP6YPHIOSNUDHAZRg1+7sf/jb+eXY5H7g9/wDd/wAclpoaaHVi1kn78+v/AKRjPDevvrsO+RZZBo41EjsPNrb7VUKPyzj+vat36tBBF3bw2l45KozMoJ8gPm/EZ08A2mazRL7uSB8pUCx6DjMTo/T2Gt1GrmAAeONImsMCo3bq2ng3WarWzNu9HWVhWZk2rhT6x7jj5H7ZTk6xAOQJT/wwzn9Mngx8kb9YVmLDr75SDUEV5hk/+xhkGo61InH0eT7fHi/xbDgw5I6GsKzG+G+qS6guJEACfVIPJ55B4A/DNusmUXF0xxaatDKwrH1hWIojrAjH1hWFhRCVxhXJyMjZcpMTK7LhkjLhlWTQ44uOK4u3JHQ2s5n4zYKEc9l5/DOoAzmfjyIGAA9iCPxrNcH3RGX6juialZ4I5gK8TsDXcd/0zWSMDyzn/hfTiKBIS24rZv3JPbOmjSxfYL3J4AvtZPbHkbT2KG+hqjmufq2OeABf8zj/AAxlWbXQI5DSJvQUQDZAPPYfZkWv6wkYUxpJNuBZvDX6ijuW3V+HsczdlqjQWEemO8MVmToOu+MAUglIIB/htb7bhfy3WWYOtQs5jYtG6/wyKUuu+0nhvuxNSC0J1SAJDIRwNrMfc1539mc9+zDSgQSzc3LKO/A+VRdAe5P4Zr/GesH0eSNCC5VgKPYBbJPp3GQfBLgaCFQVVtm6QvQ5f5htFixR7+2U74bFrkdF4Q9B9+OC35AfZmfLp5JtpjmYqL5jZVO+1G1xtPFbjyBmuFFX29bzJstKyrOtAkKDx6efb+eJqEoEgD8MtVkOo4X/ADxp7BrRF01KUe4v8Tlysi0cZC8+gyxWTJ2xxWhlYVj6wrJHRHWFY+sCMAIiMYRkxXGEZSYiBhhkhGGOxUBGFY84lYWA2s5X9oeo8OBOL3sV71XF3+WdaBnIftMS9LGf7OoH5g5phfzRGRfFnEaXq+o2kR7rJ7pGW+wXXGbWon1GqjjR5J0aFdvzoyhrskhSvNepvue2dV8JPshtFFlbocbjXv2zo4upsbRtgK0DTA7dw+WxffNsuVqW1dGcIWu6Of8AhqFoV+bxZbAvbE1k+7/y9sTVdRVZifGljJ48OSJioPqBwT+mdBD1a9SIUaOwhZwpbuCKBPIAot72M055rcggnj0oAebEnOSWV8raN1DWmc/GI/B2o68qq82aHPZTz598JdNHNGqyLfhSK4J4ZWHY0b75pfTUlk2Qor/Le4WteQB45/LE6hpypRVCnuWtwvHHlXf0xKe6Hx8nC/HGncRyhFLNJIUAVSa3EFqI7/KvfNj4a0kLaCM7WE6aRY2YjYwrnaC3tmoNVC8gWvUqaIPyn9bIxuq6tKin6rFmraRfb6xuqXNZOUqVbM1SswJOpaWXYJtSgkJoKfES2UC77FjRFEiu+ZHR/iXVSSPBCzlY2vdIQ9xjlypKAueOL7Z0ev0ykGeZnU9gzOCQeDtUFasV3985WXRQr9WJCXbkyPIWBJPfb2sZtCHIiUqNXU/EWo0M0MeqfxRMRuG0ARRk0riQfXb1Htmvq/irROPDjnR2Y0NvPn5ny7Zw/wD2GdSX2qwEKGwJLPAoVuFnOa6p0VIkR43LFuHUj6pHphLDTsUctqj3LpOtWYybWDCNwtg2L2gnnz75oVnJfsvj26H7ZW/QZ12cuRJSaOiG0JWFYuGZliViVjsKx2IaRkbDJTiEY0wICMMeVwx2KhpwrFxawChuc1+0OEtoTQsiVD+edPWYfxvomm0MkaLuY7SBxzTe+XjdSRM18WUfhYAQo5l2oKLUAT6Ub7C86JxukOxNyBQWcNQKsCDYANkbfwOc18NXFEsc8UsZPHzxuAftNVzm9GvhEbF+rYSn5d6slvIAGhz75pn3JtGePUS506SNV3abwttHbs2kV5dqN+2MaRo0XxWXfITwDQAAHABv1Hc5U0fT44EUybvl70K3M3egg7/dkq6nxL8PTn91YTxjw5PFE8mj/hmLir0aXosTa1IqUypHZ45UHn/HKI1ryJZUqKJXeLLAX5cbD2OSxQhA26PYWkA/dkyh+LFAgkAG/wAMndObHn+ted41SB2zI6VppkQtsJL7RbEGj50D2FcXlqaV0idrDmNzW/6sYJF8Ci/HfNFdRtJsgE0B9nteYPxH1LwNPIwNuQRGCvys19gPYXeWm5y6JpRQvV9bOILjhSVtwCoDQCkcsVIBsHuBzmZBEwnMm2JfDU2SqICSPmpm71Qq8NImoeYNLAwE43qd3CqoUE7PI88AkHg8HLj9Kjcii9AMdrcruLU3lz9Xz7Xm6Sjoydy2R6aLwDLQVlmsr5bd3Jqu4vOP63GATxWdlqo/Di+VASLO1OAST5Wc4/XgOjPI21gQFi8NrPqSxNDOjC+2ZZF0d1+ztK0K+7sfzzpjmD8Dx7dDH77j+JzdzzM33Z3Y/qgwwwzMsMMMMAEwrFwwFQwjDHHExiGVhWLhjAMyfizTGXQzoASWjNAedVmuMo9chD6WZSQoaJgSew47nKg/khS6Zw/Q5pnRI49WySJSbWb5Frm2B7gigM6PXdcn02lMssSiW9ipTFGb+1vUn5SLP31mT8EaNHgKvT03BHcEitwYcn786CbpDOQNkKjdbFt7b6NgkXV37eedOZx50znxqXG0QdM6iZAG1EwiM0YITil3WvyhbYjzsnNWLQgMWeZpK4XnaiqP90cE+59MxOraPUQuzrqY44xQUJHv2jzHzepql98tdEindZVnYEl6oxhD4RXi9vmTuzGS1aejRPwzZimV/qsrDz2sD+mQkGjZ7c2OPu/zwm08aHdFEqOyFQY0PYci/Lg5jDpMkgZzPJRBO0LRauAO3e7498mCT3dFSbXgg1GlMk7PJOiU3Ck8fKAAQPa7+8ZD1phIpLBjDFtIdytEkEA1VvxzVj78t6mePSrGCWaYsCBS77NA3YO0dr+zM3qMjQFjGGZ9xbmNTECTdLwASM6o22v4c8tI0OldSiuNYoJl3gASstK21exANjjnkeeabxjjjt/LOZ1Ok8SHxdcWSSIoY5IyAav5wFQ/V7XnReOGbajKQFtuTu5+rx9x75nKNPRonfZQ6lGxIo0o5JFWf90WKHlznGdfFnv9/wDOs7rXduc4Xrh+btnZ6YwzHonwetaGH/gv8zmxmZ8Mpt0cA/8ACH55p55mXc2dsPqgwxMMzKFwxMMAFwwwwGJhi4YCoZWLWLhjEJWV+ppuglHrC4/9pyzjZVtWHqpH4g4LsH0cL8AFfo4cIN6rQ28M49DZon3zqtJ1NaYSjwShHEkiHddn5SDz2zkPgKJ/CLo5+XjwzypPkb+sPuOayaOCRz4nhGdpgQYpWBU1yVYAkE19Vic680U5Oznxt8VRqzayCQMEZH8QHcyFXCgc24vjnKeiEkkpYK5jUhhuBicqw/hIO0+lHLOu6Vo2nVpEQSfwkHazE33r8skmjZZAv0h2YKKQlRuUH5t4quR58HjMV1S/pbW7ZqDgVz95vMpOqs8rRCP6r7Sd4sD+0V71jU1Dup2kMGdo/DHBUfNR3qeDQH45HpEMLLGqIhCUKJJYeW6xuJ+t3wjFK7G5dUU4tPpzq2kR3kkWyShB2EmjuPmPKj247Zoa1EkCtI3grR3F+HFdgoPAJPmOax8Ohi/2Y5MT7iQNpBJsiwBY7WMq6ovNO6PsjigZW3N9Z7FllN0B3H3ZSdsmqQ/p8kc8N7N0Ydgu6msKa3Cx59/sywmnRL2KBdXQq67XiwyKR+6IKbiWYUFHtxx6ZT6r1BdLGzSSqX5KISqkqDyFHduD+Iw3eh+BNf2zguvdyc7bUTbgQaU8kLdnb5Ejy48s4frp5Izv9MuzlzM9U6OlaeIekS/oMt5FpFqNB6Rr/wAoyXPKk7bO6K0gwwwxFBhhhgAYuJhiAXDEwwGGGLWFYCCsUDDAYBR5roa0qlHErrISyfRwfEFMylWF8/YLzX0XW44SsUYAVRdai4ZFFcrW0AkV387yb4ch8Rp45ArLFqnKBlBq2JNfllrqHT4tO30l98hLmwW3d7OwKxoDtQAvOyTTlTOVJ8bRm67q/iSqskLHtSK12CLADChvsg89qyx11i24xzakFlG9FUttBFVVcH1s5bj6hp2CzJIiBFNRtSWa4El/U54o5gx6maXUeLOm3fQjlEmyJSt/I6k3zd83jVfiqB31fZf6f1CSK4kMUjrGKjjT52Yj5PEG6xQ5u/asuSaSaREMksYV2DuFUwueKIYliQB7envnPaHqMUeqNho2hDhypVgbI7tXz3XfNPUTSagtqlKrFGn7tWPcHjlb8yB2BGOWPd9ApaosvqPn+joZpkb6omO2iGq1kUW6n9B3yGfoAu5ygRJXKxoHpjxtt2JJWx2OMi6wXCxxKreDHvbaRsYjg/NdpZvj2zWk6d9MiV5w6MV+VLBEZPpVX62ecjcK8DXyRiS6GWRCy6iJXKABVpdvNGrNrXqODlh/h2KOMFyCy/KWkAcvf8PIvvdd8m6b0rwyy+NEW/jKAB+ANtbr283YHGW9Tq3D7Gjpf4GBs9v9pR4oWffG5u6TEo62jBPSSm/5ztcKdoJQr8tHcPrXxxzXtnNdSO9weaY8X581f+ud9LIjJaur7eCykHn3rtnEa1A2oQCuZFHH2jOv08u7Mcq6o9YQUAPQD9MXFPfEzyTvDDDDAAwwwwAMMMMADDDDAB2GMvFvEOx2GM3YbsAOFg+IjpNdqIZY28NpSyuqE1dd6HbNrqurEyBomjKgEszDttAK8cEDvyOc88+NddN/2lLEJGUcVVUAVBqjlzR/DGplj3K7Gx/BO63/AHX4/PO7gnUjltr4m7rviatxjSNQ21XDISNtncZOAfTteY+qliZ/36ln3Ek03Ktx8wawAAfavfIpPhXXomxRLV/7jceQ+RuRdn7crJ0XXowYxOSvb9yeCBQYcd81hwXX+kSvyWnmhBMMaIEVu7btzVx+v+mTa+VAV8JjtaM7kVwANp+W/KiOaykdLq73OsxPqYmv1POSSJqHUo3jFT/D4bAcdu2bJfsybJ9H1UaRGClJGJFsF3GMkgHaQa7AEceWX5Orzu/ilpAAVUbZCm0+bBWFMTxwQeb5zIeGWlCo67LopBR59SBzj20Mrj5zqGK9h4V9/S8mUI3bKjJ9HU9N1c0bbSsKwBn4+tIQfqm7JJ+weuZZ63qHMseokhCRg8LFuWYenyta8UO4PtnPzaTVkAKJxQ77SCfcnKb9L1C9zKO/mi9+T585l7KvRfNnYdd1elKxpsdVRSTEh2KWIGzeU5+Xn5ffMaLrb6jWQhYVAWRVU+DtCjgfLff7Teclq4Z1NmQge7MxzR+EdXK2phUOb3kE3VoCCR+ZxVx1X/R97s90OGMZjf8ApiWf6rPPo6x+GM3H+qwBPr+mFAPwxtn+qwwAdi43nFwGLhhiYCDAHKv0hfXG/S19crixckXcTKf0tfXA61cODDkjyP8AaKNnVmb+0iH8v8s7n4R1YaMAMvHvz+ec/wDtC0UWrmVrKuiVYFgj0YevfnOa0nw+oP8AtpE90c/oRndHFNwqjmc48rs9xjb3yS88qHTpSiCLqToyghi38Xaia5v7cnXQ9QHbqSt/e/yOc79O7NfeTR6Yze+RM3vnnsGm6kPrauNv75P/AEjEm0XUTVakV5/PX/TlL0/7JeX9HoAcC7PcZWkf3zgH0PU/+8D7fEH/AOcifpfUGHOqUfbKoH6ZSw15E8n6O01Mg9c5vqcoANkZianoGq/j1in7JS3/AC5nHoL3zM7fZu/nnRiTXSMptPyR9WbGfBQ3a2AKRfij/ms/kMbJ8OEnlj/eb+Qzp/2f6CLTagM7BnPCmuBf24sscjblQQcUqs9UIGFZEdSvrjPpAzzeLO20WKwrK/0r3xp1Qx8WLki1hlT6UPXEOqHrhxYckWGLeVZXmmkXsBkbaweuVdRq1b5CQbHbzzSMH+CZSRZTqigfO6L7X/hi5hS6eL+z+uJm3swZn7kiM670P54fTcw00O3kcE+dn+eOg0zg8yE+x/0zr9uJze5I2xq/fEbWV5jM7w29RjZICRzRxe2h82ZXVpt0pP2ZY0z8ZQ1cJDntlnTIa8s6tVow8mkm3zUY4xxn+HKwVq4r88gMc9/XQfdmdF2XjCnp+mMMSf1WIEauSMCh9sKAjuPzO2v7XF/ZiCWIeYP3j/DB4Se9ZC+j9lykl+RWyxLqFbkAfd/llaSQY3wj7ZA0Te39fdlqKRLYyabDp01SA+hGRyQN7f192JpYW3Dt39f8sUpLoSO+TW476ZmbDEaHI7ZIUOcLxxOtSZe+l406s5T8I+uHgt6jDggtlo6o+Ryk2s1QNq0X3qT+pxxhb1H540wt6j88pRQm2MfVah68R0oH+FSp/IjJH1ORvp29RkL6dvUZfBEtsdJq8MqvCfX+vwwy1GJNs//Z"/>
          <p:cNvSpPr>
            <a:spLocks noChangeAspect="1" noChangeArrowheads="1"/>
          </p:cNvSpPr>
          <p:nvPr/>
        </p:nvSpPr>
        <p:spPr bwMode="auto">
          <a:xfrm>
            <a:off x="155575" y="-1081088"/>
            <a:ext cx="238125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7" name="Picture 13" descr="C:\Users\hvlangen\Documents\onderwijs\vakken\uiap\wa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38566"/>
            <a:ext cx="2435189" cy="231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1644" y="3933056"/>
            <a:ext cx="2407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Air 27 kg/day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3513872" y="3954221"/>
            <a:ext cx="2556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Food 1 kg/day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6214515" y="3957493"/>
            <a:ext cx="2968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Water 1.5kg/day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951992" y="4661665"/>
            <a:ext cx="7190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 Breath = 1 L / 15 times a minute / density 1.29 kg/m </a:t>
            </a:r>
            <a:r>
              <a:rPr lang="en-US" sz="2400" baseline="30000" dirty="0" smtClean="0"/>
              <a:t>3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671084" y="702319"/>
            <a:ext cx="375230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/>
              <a:t>EXPOSURE : daily intake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966799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65" y="404664"/>
            <a:ext cx="889434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2286000" cy="419100"/>
          </a:xfrm>
          <a:prstGeom prst="rect">
            <a:avLst/>
          </a:prstGeom>
          <a:ln/>
          <a:effectLst>
            <a:innerShdw blurRad="63500" dist="50800" dir="8100000">
              <a:prstClr val="black">
                <a:alpha val="50000"/>
              </a:prstClr>
            </a:inn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2636866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-11584"/>
            <a:ext cx="8773047" cy="610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7524328" y="764704"/>
            <a:ext cx="0" cy="1152128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259632" y="1888728"/>
            <a:ext cx="0" cy="2116336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84693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914400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9946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Urban Air Pollution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465" y="404664"/>
            <a:ext cx="8280920" cy="56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1942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c/ca/World%27s_Largest_Megacit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660"/>
            <a:ext cx="6768752" cy="665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176261" y="116632"/>
            <a:ext cx="0" cy="63367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076056" y="116632"/>
            <a:ext cx="0" cy="63367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44161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6725547" cy="72008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228" y="980728"/>
            <a:ext cx="2381556" cy="29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684" y="1229418"/>
            <a:ext cx="7886827" cy="4051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9946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024" y="157229"/>
            <a:ext cx="422364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33429"/>
            <a:ext cx="6362982" cy="530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9946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000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1113" y="980728"/>
            <a:ext cx="658177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9946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20880" cy="5573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9946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33026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9946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5816" y="237210"/>
            <a:ext cx="333007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/>
              <a:t>EXPOSURE : intensity</a:t>
            </a:r>
            <a:endParaRPr lang="en-US" sz="2800" b="1" dirty="0"/>
          </a:p>
        </p:txBody>
      </p:sp>
      <p:pic>
        <p:nvPicPr>
          <p:cNvPr id="2050" name="Picture 2" descr="https://encrypted-tbn0.gstatic.com/images?q=tbn:ANd9GcSEMoHsTP2qUpIFQwkjOIx0YItZe1tA-bVjY-DojsYWxFp6Db8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697" y="989367"/>
            <a:ext cx="3939722" cy="295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2/20/Alveolus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99" y="4293096"/>
            <a:ext cx="3583366" cy="234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82638796"/>
              </p:ext>
            </p:extLst>
          </p:nvPr>
        </p:nvGraphicFramePr>
        <p:xfrm>
          <a:off x="4283968" y="997363"/>
          <a:ext cx="4701208" cy="2377440"/>
        </p:xfrm>
        <a:graphic>
          <a:graphicData uri="http://schemas.openxmlformats.org/drawingml/2006/table">
            <a:tbl>
              <a:tblPr/>
              <a:tblGrid>
                <a:gridCol w="1175302"/>
                <a:gridCol w="1175302"/>
                <a:gridCol w="1033772"/>
                <a:gridCol w="1316832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Large surface area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Short diffusion distance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Maintained concentration gradient</a:t>
                      </a:r>
                    </a:p>
                  </a:txBody>
                  <a:tcPr anchor="ctr">
                    <a:lnL>
                      <a:noFill/>
                    </a:lnL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b="1"/>
                        <a:t>Human</a:t>
                      </a:r>
                      <a:endParaRPr lang="en-GB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Total alveoli = 70-100m</a:t>
                      </a:r>
                      <a:r>
                        <a:rPr lang="en-GB" b="1" baseline="30000" dirty="0"/>
                        <a:t>2</a:t>
                      </a:r>
                      <a:r>
                        <a:rPr lang="en-GB" b="1" dirty="0"/>
                        <a:t> </a:t>
                      </a:r>
                      <a:r>
                        <a:rPr lang="en-GB" b="1" baseline="30000" dirty="0">
                          <a:hlinkClick r:id="rId4"/>
                        </a:rPr>
                        <a:t>[10]</a:t>
                      </a:r>
                      <a:endParaRPr lang="en-GB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Alveolus + Capillary = 2-cells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Constant blood flow in capillaries; breathing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20346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[chart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899" y="12056"/>
            <a:ext cx="7003682" cy="459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35696" y="5085184"/>
            <a:ext cx="45662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Diesel Particulate Size Distribution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300935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cielo.org.za/img/revistas/jsaimm/v112s1/12f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5472608" cy="491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0594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29381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6363" y="938213"/>
            <a:ext cx="6391275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9946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7"/>
            <a:ext cx="7781460" cy="581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9946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623" y="332655"/>
            <a:ext cx="7848872" cy="581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9946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5"/>
            <a:ext cx="8811667" cy="450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9946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733862" cy="545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5" y="1124744"/>
            <a:ext cx="4459355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0553" y="1830666"/>
            <a:ext cx="6711807" cy="231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551" y="4036251"/>
            <a:ext cx="6868825" cy="199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9878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300" y="980728"/>
            <a:ext cx="874001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9878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778995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0748"/>
            <a:ext cx="5559018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21717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47520"/>
            <a:ext cx="2520280" cy="199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78199"/>
            <a:ext cx="4274251" cy="3829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Selected date or altitude is out of range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9931" y="2996952"/>
            <a:ext cx="5184576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9878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44" y="58440"/>
            <a:ext cx="3474958" cy="255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2845" y="1988840"/>
            <a:ext cx="5697339" cy="449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47864" y="71281"/>
            <a:ext cx="540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The </a:t>
            </a:r>
            <a:r>
              <a:rPr lang="en-GB" sz="1400" b="1" dirty="0" smtClean="0"/>
              <a:t>nadir</a:t>
            </a:r>
            <a:r>
              <a:rPr lang="en-GB" sz="1400" dirty="0" smtClean="0"/>
              <a:t> (from </a:t>
            </a:r>
            <a:r>
              <a:rPr lang="en-GB" sz="1400" dirty="0" smtClean="0">
                <a:hlinkClick r:id="rId4" tooltip="Arabic language"/>
              </a:rPr>
              <a:t>Arabic</a:t>
            </a:r>
            <a:r>
              <a:rPr lang="en-GB" sz="1400" dirty="0" smtClean="0"/>
              <a:t>: </a:t>
            </a:r>
            <a:r>
              <a:rPr lang="ar-AE" sz="1400" dirty="0"/>
              <a:t>نظير</a:t>
            </a:r>
            <a:r>
              <a:rPr lang="ar-AE" sz="1400" dirty="0" smtClean="0"/>
              <a:t>‎ / </a:t>
            </a:r>
            <a:r>
              <a:rPr lang="en-GB" sz="1400" dirty="0" smtClean="0">
                <a:hlinkClick r:id="rId5" tooltip="ALA-LC"/>
              </a:rPr>
              <a:t>ALA-LC</a:t>
            </a:r>
            <a:r>
              <a:rPr lang="en-GB" sz="1400" dirty="0" smtClean="0"/>
              <a:t>: </a:t>
            </a:r>
            <a:r>
              <a:rPr lang="en-GB" sz="1400" i="1" dirty="0" err="1" smtClean="0"/>
              <a:t>naẓīr</a:t>
            </a:r>
            <a:r>
              <a:rPr lang="en-GB" sz="1400" dirty="0" smtClean="0"/>
              <a:t>; meaning "opposite") is the direction pointing directly </a:t>
            </a:r>
            <a:r>
              <a:rPr lang="en-GB" sz="1400" i="1" dirty="0" smtClean="0"/>
              <a:t>below</a:t>
            </a:r>
            <a:r>
              <a:rPr lang="en-GB" sz="1400" dirty="0" smtClean="0"/>
              <a:t> a particular location; that is, it is one of two </a:t>
            </a:r>
            <a:r>
              <a:rPr lang="en-GB" sz="1400" dirty="0" smtClean="0">
                <a:hlinkClick r:id="rId6" tooltip="Vertical direction"/>
              </a:rPr>
              <a:t>vertical directions</a:t>
            </a:r>
            <a:r>
              <a:rPr lang="en-GB" sz="1400" dirty="0" smtClean="0"/>
              <a:t> at a specified location, </a:t>
            </a:r>
            <a:r>
              <a:rPr lang="en-GB" sz="1400" dirty="0" smtClean="0">
                <a:hlinkClick r:id="rId7" tooltip="Orthogonal"/>
              </a:rPr>
              <a:t>orthogonal</a:t>
            </a:r>
            <a:r>
              <a:rPr lang="en-GB" sz="1400" dirty="0" smtClean="0"/>
              <a:t> to a horizontal flat surface there.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3383282" y="1055595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 smtClean="0"/>
              <a:t>The </a:t>
            </a:r>
            <a:r>
              <a:rPr lang="en-GB" sz="1400" b="1" dirty="0" smtClean="0"/>
              <a:t>limb </a:t>
            </a:r>
            <a:r>
              <a:rPr lang="en-GB" sz="1400" dirty="0" smtClean="0"/>
              <a:t>of the Earth is simply the horizon, or the edge of the Earth at the horizon, especially if you see it from a </a:t>
            </a:r>
            <a:r>
              <a:rPr lang="en-GB" sz="1400" dirty="0" smtClean="0">
                <a:hlinkClick r:id="rId8"/>
              </a:rPr>
              <a:t>spacecraft</a:t>
            </a:r>
            <a:r>
              <a:rPr lang="en-GB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299878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11951"/>
            <a:ext cx="4711910" cy="628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03060" y="1142327"/>
            <a:ext cx="4240940" cy="5078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The hypothetical effector pathways through which airborne particulate matter influences cardiovascular risk. (</a:t>
            </a:r>
            <a:r>
              <a:rPr lang="en-GB" b="1" dirty="0"/>
              <a:t>A</a:t>
            </a:r>
            <a:r>
              <a:rPr lang="en-GB" dirty="0"/>
              <a:t>) Classical and alternative pathways through which combustion-derived </a:t>
            </a:r>
            <a:r>
              <a:rPr lang="en-GB" dirty="0" err="1" smtClean="0"/>
              <a:t>nano</a:t>
            </a:r>
            <a:r>
              <a:rPr lang="en-GB" dirty="0" smtClean="0"/>
              <a:t>-particulate </a:t>
            </a:r>
            <a:r>
              <a:rPr lang="en-GB" dirty="0"/>
              <a:t>matter induces cardiovascular effects. (</a:t>
            </a:r>
            <a:r>
              <a:rPr lang="en-GB" b="1" dirty="0"/>
              <a:t>B</a:t>
            </a:r>
            <a:r>
              <a:rPr lang="en-GB" dirty="0"/>
              <a:t>) Transmission electron micrograph of the alveolar-duct–terminal bronchiolar region that demonstrates the close proximity between the alveolar wall and capillary network. </a:t>
            </a:r>
            <a:r>
              <a:rPr lang="en-GB" b="1" dirty="0"/>
              <a:t>Particle translocation from the airways into the circulation may occur directly or after ingestion by alveolar macrophages.</a:t>
            </a:r>
            <a:br>
              <a:rPr lang="en-GB" b="1" dirty="0"/>
            </a:br>
            <a:r>
              <a:rPr lang="en-GB" dirty="0"/>
              <a:t>Abbreviations: AM = alveolar macrophages; PM = particulate matter; RBC = red blood cell; TB = the alveolar-duct–terminal bronchiolar region.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0"/>
            <a:ext cx="400346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EXPOSURE : direct uptake</a:t>
            </a:r>
          </a:p>
          <a:p>
            <a:pPr algn="ctr"/>
            <a:r>
              <a:rPr lang="en-US" sz="2800" b="1" dirty="0"/>
              <a:t>p</a:t>
            </a:r>
            <a:r>
              <a:rPr lang="en-US" sz="2800" b="1" dirty="0" smtClean="0"/>
              <a:t>articulate matter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142126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2656"/>
            <a:ext cx="685800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99463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520673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8899" y="1247040"/>
            <a:ext cx="2500557" cy="66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1367" y="2132856"/>
            <a:ext cx="64198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98786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09189683"/>
              </p:ext>
            </p:extLst>
          </p:nvPr>
        </p:nvGraphicFramePr>
        <p:xfrm>
          <a:off x="251520" y="116632"/>
          <a:ext cx="8352928" cy="5347299"/>
        </p:xfrm>
        <a:graphic>
          <a:graphicData uri="http://schemas.openxmlformats.org/drawingml/2006/table">
            <a:tbl>
              <a:tblPr/>
              <a:tblGrid>
                <a:gridCol w="2301337"/>
                <a:gridCol w="3747335"/>
                <a:gridCol w="2304256"/>
              </a:tblGrid>
              <a:tr h="306845">
                <a:tc gridSpan="3"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Lifecycle greenhouse gas emissions by electricity source.[1]</a:t>
                      </a:r>
                    </a:p>
                  </a:txBody>
                  <a:tcPr marL="76711" marR="76711" marT="38356" marB="3835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7112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Technology</a:t>
                      </a:r>
                    </a:p>
                  </a:txBody>
                  <a:tcPr marL="76711" marR="76711" marT="38356" marB="38356" anchor="ctr">
                    <a:lnL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Description</a:t>
                      </a:r>
                    </a:p>
                  </a:txBody>
                  <a:tcPr marL="76711" marR="76711" marT="38356" marB="38356" anchor="ctr">
                    <a:lnL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50th percentile</a:t>
                      </a:r>
                      <a:br>
                        <a:rPr lang="en-GB" sz="2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(g 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r>
                        <a:rPr lang="en-GB" sz="2000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en-GB" sz="2000" dirty="0" err="1" smtClean="0">
                          <a:solidFill>
                            <a:schemeClr val="tx1"/>
                          </a:solidFill>
                        </a:rPr>
                        <a:t>kWh</a:t>
                      </a:r>
                      <a:r>
                        <a:rPr lang="en-GB" sz="2000" baseline="-250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76711" marR="76711" marT="38356" marB="38356" anchor="ctr">
                    <a:lnL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845">
                <a:tc>
                  <a:txBody>
                    <a:bodyPr/>
                    <a:lstStyle/>
                    <a:p>
                      <a:r>
                        <a:rPr lang="en-GB" sz="2000" u="none" dirty="0">
                          <a:solidFill>
                            <a:schemeClr val="tx1"/>
                          </a:solidFill>
                          <a:hlinkClick r:id="rId2" tooltip="Hydroelectricity"/>
                        </a:rPr>
                        <a:t>Hydroelectric</a:t>
                      </a:r>
                      <a:endParaRPr lang="en-GB" sz="2000" u="none" dirty="0">
                        <a:solidFill>
                          <a:schemeClr val="tx1"/>
                        </a:solidFill>
                      </a:endParaRPr>
                    </a:p>
                  </a:txBody>
                  <a:tcPr marL="76711" marR="76711" marT="38356" marB="38356" anchor="ctr">
                    <a:lnL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reservoir</a:t>
                      </a:r>
                    </a:p>
                  </a:txBody>
                  <a:tcPr marL="76711" marR="76711" marT="38356" marB="38356" anchor="ctr">
                    <a:lnL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76711" marR="76711" marT="38356" marB="38356" anchor="ctr">
                    <a:lnL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845">
                <a:tc>
                  <a:txBody>
                    <a:bodyPr/>
                    <a:lstStyle/>
                    <a:p>
                      <a:r>
                        <a:rPr lang="en-GB" sz="2000" u="none" dirty="0">
                          <a:solidFill>
                            <a:schemeClr val="tx1"/>
                          </a:solidFill>
                          <a:hlinkClick r:id="rId3" tooltip="Wind"/>
                        </a:rPr>
                        <a:t>Wind</a:t>
                      </a:r>
                      <a:endParaRPr lang="en-GB" sz="2000" u="none" dirty="0">
                        <a:solidFill>
                          <a:schemeClr val="tx1"/>
                        </a:solidFill>
                      </a:endParaRPr>
                    </a:p>
                  </a:txBody>
                  <a:tcPr marL="76711" marR="76711" marT="38356" marB="38356" anchor="ctr">
                    <a:lnL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hlinkClick r:id="rId4" tooltip="List of onshore wind farms"/>
                        </a:rPr>
                        <a:t>onshore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marL="76711" marR="76711" marT="38356" marB="38356" anchor="ctr">
                    <a:lnL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76711" marR="76711" marT="38356" marB="38356" anchor="ctr">
                    <a:lnL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979">
                <a:tc>
                  <a:txBody>
                    <a:bodyPr/>
                    <a:lstStyle/>
                    <a:p>
                      <a:r>
                        <a:rPr lang="en-GB" sz="2000" u="none" dirty="0">
                          <a:solidFill>
                            <a:schemeClr val="tx1"/>
                          </a:solidFill>
                          <a:hlinkClick r:id="rId5" tooltip="Nuclear power"/>
                        </a:rPr>
                        <a:t>Nuclear</a:t>
                      </a:r>
                      <a:endParaRPr lang="en-GB" sz="2000" u="none" dirty="0">
                        <a:solidFill>
                          <a:schemeClr val="tx1"/>
                        </a:solidFill>
                      </a:endParaRPr>
                    </a:p>
                  </a:txBody>
                  <a:tcPr marL="76711" marR="76711" marT="38356" marB="38356" anchor="ctr">
                    <a:lnL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various 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hlinkClick r:id="rId6" tooltip="Generation II reactor"/>
                        </a:rPr>
                        <a:t>generation II reactor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 types</a:t>
                      </a:r>
                    </a:p>
                  </a:txBody>
                  <a:tcPr marL="76711" marR="76711" marT="38356" marB="38356" anchor="ctr">
                    <a:lnL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76711" marR="76711" marT="38356" marB="38356" anchor="ctr">
                    <a:lnL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845">
                <a:tc>
                  <a:txBody>
                    <a:bodyPr/>
                    <a:lstStyle/>
                    <a:p>
                      <a:r>
                        <a:rPr lang="en-GB" sz="2000" u="none" dirty="0">
                          <a:solidFill>
                            <a:schemeClr val="tx1"/>
                          </a:solidFill>
                          <a:hlinkClick r:id="rId7" tooltip="Biomass"/>
                        </a:rPr>
                        <a:t>Biomass</a:t>
                      </a:r>
                      <a:endParaRPr lang="en-GB" sz="2000" u="none" dirty="0">
                        <a:solidFill>
                          <a:schemeClr val="tx1"/>
                        </a:solidFill>
                      </a:endParaRPr>
                    </a:p>
                  </a:txBody>
                  <a:tcPr marL="76711" marR="76711" marT="38356" marB="38356" anchor="ctr">
                    <a:lnL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various</a:t>
                      </a:r>
                    </a:p>
                  </a:txBody>
                  <a:tcPr marL="76711" marR="76711" marT="38356" marB="38356" anchor="ctr">
                    <a:lnL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76711" marR="76711" marT="38356" marB="38356" anchor="ctr">
                    <a:lnL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845">
                <a:tc>
                  <a:txBody>
                    <a:bodyPr/>
                    <a:lstStyle/>
                    <a:p>
                      <a:r>
                        <a:rPr lang="en-GB" sz="2000" u="none" dirty="0">
                          <a:solidFill>
                            <a:schemeClr val="tx1"/>
                          </a:solidFill>
                          <a:hlinkClick r:id="rId8" tooltip="Concentrating solar power"/>
                        </a:rPr>
                        <a:t>Solar thermal</a:t>
                      </a:r>
                      <a:endParaRPr lang="en-GB" sz="2000" u="none" dirty="0">
                        <a:solidFill>
                          <a:schemeClr val="tx1"/>
                        </a:solidFill>
                      </a:endParaRPr>
                    </a:p>
                  </a:txBody>
                  <a:tcPr marL="76711" marR="76711" marT="38356" marB="38356" anchor="ctr">
                    <a:lnL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solidFill>
                            <a:schemeClr val="tx1"/>
                          </a:solidFill>
                          <a:hlinkClick r:id="rId9" tooltip="Parabolic trough"/>
                        </a:rPr>
                        <a:t>parabolic trough</a:t>
                      </a:r>
                      <a:endParaRPr lang="en-GB" sz="2000">
                        <a:solidFill>
                          <a:schemeClr val="tx1"/>
                        </a:solidFill>
                      </a:endParaRPr>
                    </a:p>
                  </a:txBody>
                  <a:tcPr marL="76711" marR="76711" marT="38356" marB="38356" anchor="ctr">
                    <a:lnL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marL="76711" marR="76711" marT="38356" marB="38356" anchor="ctr">
                    <a:lnL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845">
                <a:tc>
                  <a:txBody>
                    <a:bodyPr/>
                    <a:lstStyle/>
                    <a:p>
                      <a:r>
                        <a:rPr lang="en-GB" sz="2000" u="none" dirty="0">
                          <a:solidFill>
                            <a:schemeClr val="tx1"/>
                          </a:solidFill>
                          <a:hlinkClick r:id="rId10" tooltip="Geothermal"/>
                        </a:rPr>
                        <a:t>Geothermal</a:t>
                      </a:r>
                      <a:endParaRPr lang="en-GB" sz="2000" u="none" dirty="0">
                        <a:solidFill>
                          <a:schemeClr val="tx1"/>
                        </a:solidFill>
                      </a:endParaRPr>
                    </a:p>
                  </a:txBody>
                  <a:tcPr marL="76711" marR="76711" marT="38356" marB="38356" anchor="ctr">
                    <a:lnL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solidFill>
                            <a:schemeClr val="tx1"/>
                          </a:solidFill>
                          <a:hlinkClick r:id="rId11" tooltip="Hot dry rock"/>
                        </a:rPr>
                        <a:t>hot dry rock</a:t>
                      </a:r>
                      <a:endParaRPr lang="en-GB" sz="2000">
                        <a:solidFill>
                          <a:schemeClr val="tx1"/>
                        </a:solidFill>
                      </a:endParaRPr>
                    </a:p>
                  </a:txBody>
                  <a:tcPr marL="76711" marR="76711" marT="38356" marB="38356" anchor="ctr">
                    <a:lnL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marL="76711" marR="76711" marT="38356" marB="38356" anchor="ctr">
                    <a:lnL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845">
                <a:tc>
                  <a:txBody>
                    <a:bodyPr/>
                    <a:lstStyle/>
                    <a:p>
                      <a:r>
                        <a:rPr lang="en-GB" sz="2000" u="none" dirty="0">
                          <a:solidFill>
                            <a:schemeClr val="tx1"/>
                          </a:solidFill>
                          <a:hlinkClick r:id="rId12" tooltip="Solar PV"/>
                        </a:rPr>
                        <a:t>Solar PV</a:t>
                      </a:r>
                      <a:endParaRPr lang="en-GB" sz="2000" u="none" dirty="0">
                        <a:solidFill>
                          <a:schemeClr val="tx1"/>
                        </a:solidFill>
                      </a:endParaRPr>
                    </a:p>
                  </a:txBody>
                  <a:tcPr marL="76711" marR="76711" marT="38356" marB="38356" anchor="ctr">
                    <a:lnL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solidFill>
                            <a:schemeClr val="tx1"/>
                          </a:solidFill>
                          <a:hlinkClick r:id="rId13" tooltip="Polycrystalline silicon photovoltaics"/>
                        </a:rPr>
                        <a:t>Polycrystaline silicon</a:t>
                      </a:r>
                      <a:endParaRPr lang="en-GB" sz="2000">
                        <a:solidFill>
                          <a:schemeClr val="tx1"/>
                        </a:solidFill>
                      </a:endParaRPr>
                    </a:p>
                  </a:txBody>
                  <a:tcPr marL="76711" marR="76711" marT="38356" marB="38356" anchor="ctr">
                    <a:lnL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 marL="76711" marR="76711" marT="38356" marB="38356" anchor="ctr">
                    <a:lnL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979">
                <a:tc>
                  <a:txBody>
                    <a:bodyPr/>
                    <a:lstStyle/>
                    <a:p>
                      <a:r>
                        <a:rPr lang="en-GB" sz="2000" u="none" dirty="0">
                          <a:solidFill>
                            <a:schemeClr val="tx1"/>
                          </a:solidFill>
                          <a:hlinkClick r:id="rId14" tooltip="Natural gas"/>
                        </a:rPr>
                        <a:t>Natural gas</a:t>
                      </a:r>
                      <a:endParaRPr lang="en-GB" sz="2000" u="none" dirty="0">
                        <a:solidFill>
                          <a:schemeClr val="tx1"/>
                        </a:solidFill>
                      </a:endParaRPr>
                    </a:p>
                  </a:txBody>
                  <a:tcPr marL="76711" marR="76711" marT="38356" marB="38356" anchor="ctr">
                    <a:lnL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solidFill>
                            <a:schemeClr val="tx1"/>
                          </a:solidFill>
                        </a:rPr>
                        <a:t>various combined cycle turbines without scrubbing</a:t>
                      </a:r>
                    </a:p>
                  </a:txBody>
                  <a:tcPr marL="76711" marR="76711" marT="38356" marB="38356" anchor="ctr">
                    <a:lnL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469</a:t>
                      </a:r>
                    </a:p>
                  </a:txBody>
                  <a:tcPr marL="76711" marR="76711" marT="38356" marB="38356" anchor="ctr">
                    <a:lnL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979">
                <a:tc>
                  <a:txBody>
                    <a:bodyPr/>
                    <a:lstStyle/>
                    <a:p>
                      <a:r>
                        <a:rPr lang="en-GB" sz="2000" u="none" dirty="0">
                          <a:solidFill>
                            <a:schemeClr val="tx1"/>
                          </a:solidFill>
                          <a:hlinkClick r:id="rId15" tooltip="Coal"/>
                        </a:rPr>
                        <a:t>Coal</a:t>
                      </a:r>
                      <a:endParaRPr lang="en-GB" sz="2000" u="none" dirty="0">
                        <a:solidFill>
                          <a:schemeClr val="tx1"/>
                        </a:solidFill>
                      </a:endParaRPr>
                    </a:p>
                  </a:txBody>
                  <a:tcPr marL="76711" marR="76711" marT="38356" marB="38356" anchor="ctr">
                    <a:lnL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various generator types without scrubbing</a:t>
                      </a:r>
                    </a:p>
                  </a:txBody>
                  <a:tcPr marL="76711" marR="76711" marT="38356" marB="38356" anchor="ctr">
                    <a:lnL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1001</a:t>
                      </a:r>
                    </a:p>
                  </a:txBody>
                  <a:tcPr marL="76711" marR="76711" marT="38356" marB="38356" anchor="ctr">
                    <a:lnL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809972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457"/>
            <a:ext cx="64484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634602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20320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720760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7936515" cy="299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98786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44"/>
            <a:ext cx="3491227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847" y="836712"/>
            <a:ext cx="8438633" cy="524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98786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562725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98786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496652" cy="43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70470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3500" y="692696"/>
            <a:ext cx="647700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70470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80" y="980728"/>
            <a:ext cx="7066434" cy="441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7047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74" y="15537"/>
            <a:ext cx="9134725" cy="35394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EXPOSURE :  continuous</a:t>
            </a:r>
          </a:p>
          <a:p>
            <a:endParaRPr lang="en-US" sz="2800" b="1" dirty="0"/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2800" b="1" dirty="0" smtClean="0"/>
              <a:t>Ambient</a:t>
            </a:r>
          </a:p>
          <a:p>
            <a:pPr marL="1828800" lvl="3" indent="-457200">
              <a:buFont typeface="Wingdings" pitchFamily="2" charset="2"/>
              <a:buChar char="§"/>
            </a:pPr>
            <a:r>
              <a:rPr lang="en-US" sz="2800" b="1" dirty="0" smtClean="0"/>
              <a:t>Rural</a:t>
            </a:r>
          </a:p>
          <a:p>
            <a:pPr marL="1828800" lvl="3" indent="-457200">
              <a:buFont typeface="Wingdings" pitchFamily="2" charset="2"/>
              <a:buChar char="§"/>
            </a:pPr>
            <a:r>
              <a:rPr lang="en-US" sz="2800" b="1" dirty="0" smtClean="0"/>
              <a:t>Urban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2800" b="1" dirty="0" smtClean="0"/>
              <a:t>Indoor</a:t>
            </a:r>
          </a:p>
          <a:p>
            <a:pPr marL="1828800" lvl="3" indent="-457200">
              <a:buFont typeface="Wingdings" pitchFamily="2" charset="2"/>
              <a:buChar char="§"/>
            </a:pPr>
            <a:r>
              <a:rPr lang="en-US" sz="2800" b="1" dirty="0" smtClean="0"/>
              <a:t>Working	occupational health</a:t>
            </a:r>
          </a:p>
          <a:p>
            <a:pPr marL="1828800" lvl="3" indent="-457200">
              <a:buFont typeface="Wingdings" pitchFamily="2" charset="2"/>
              <a:buChar char="§"/>
            </a:pPr>
            <a:r>
              <a:rPr lang="en-US" sz="2800" b="1" dirty="0" smtClean="0"/>
              <a:t>At home</a:t>
            </a:r>
            <a:endParaRPr lang="en-US" sz="2800" b="1" dirty="0"/>
          </a:p>
        </p:txBody>
      </p:sp>
      <p:sp>
        <p:nvSpPr>
          <p:cNvPr id="7" name="AutoShape 2" descr="data:image/jpeg;base64,/9j/4AAQSkZJRgABAQAAAQABAAD/2wCEAAkGBxQTEhUUEhQWFhQXGBgYFxgYGB8aGBgcFxocHRwXGhwYHCggGh4lHBgYITEhJSksLi4uFx8zODMsNygtLisBCgoKDg0OFxAQGiwkHCQsLCwsLCwsLCwsLCwsLCwsLCwsLCwsLCwsLCwsLCwsLCwsLCwsLCwsLCwsLCwsLCwsLP/AABEIAK0BJAMBIgACEQEDEQH/xAAcAAABBQEBAQAAAAAAAAAAAAADAQIEBQYABwj/xAA/EAABAwIEAwUFBwMDBAMBAAABAAIRAyEEEjFBBVFhBhMicYGRobHB8BQyQlLR4fEVI2IHFpIzQ4KyU3LSJP/EABkBAQEBAQEBAAAAAAAAAAAAAAABAgMEBf/EACARAQEAAwEAAgMBAQAAAAAAAAABAhESITFRAxNBUiL/2gAMAwEAAhEDEQA/APcVyjfbG7SkOMEwBKvNTqJS5RKuKjQX9yBisSYHy+CsxqXJYd4Oag43jFGl994HqPmVQdpeMfZ6dgS4iGtGpJ0HVZvh3Yc1z33EKj3vPi7tphrRsDC3PxxnqtU/t/gg7L3l+iuOE8boYkTRqNdGom49FQYHslgac5cLStqXNzHyvuj4bh9Ok6adGkw7FoAI9mitwx/h1WpXKrGIcRJd8lzsQeZ9qxxV7Wi5UzcQ4kjMUr8SYN4Gs6yeQTg7XCSVStqdTPVK2oenmrwdrguHMJDUHMe1VBqdJulFYSA477Jwna1NZvMJPtDfzBVZfmMNEDlyH8ptR+WbiB7k4h3Vr9pbzXHEt5+4n5KiqnO4ZTYD8OpJ+tU+q8sYI0nxAfi5ydSVeIndXLcYw2B9y44tvProVRNc6ANC7WIBA5eW/VKWXkRA3iST0kpxDurz7WzmkOMbzVFnP4fhpG/7J9Q8j6frJ0TiHVXf2tvX2JPtjeqz2c5487j0seX7KwwGGzzJdlG0iD5nVLhIvVWIxreqT7c3rz0VbxCq0GGfh1i+m0KK6qRG884ASYROqvPtreqX7Y3r7FSiuAbm50E2lJmJFvdz/hOId1dDHM6+xd9uZz9ypmmRIOkbn4g3G/K6Y6oCbg39nuvPmnEO6vRjWTE38il+2M1zaKjpmJzTbmI11UXEOB0dEG3pzsegTiHdaP8AqFP82vQ/om/1Wl+ce/8ARZ51NxI352ifKOnNDfisoHgt0Mz5a9Ff1w7rTniFP83uP6LljqmLzEkEjzP601yfrh3V6MY2J8vSV2JxzWgQQSfrZVVXtNghZp7w8mMLvgEJnaL/AODA1j17sN/9oWtJtdV8ewAZnRJtMqA/irC8BrmwCcznGL9OagVeMY90lmEDZ3fUaI8wJUPHYDiVSWmrh2tIBGUOJ6po9Nw2I+0cQzESyk3M0/gzOMCCd4B9q11N43Mysdw/gGPpSTiqTwYs6mSBBm0OEK0LcYIhmHdH3rubPkLwmvBoA/kbSmDKBJWbq4nGwZw3hjRlYG//AJAIFXidcNyjDVxzJDXR6B1900NS0zlO079UKvWl2XaQs7/uMx4mVGQRZ1J4nrYEIv8AuGlmvUYIymScog7XTQ0DGganU2804NmVQO4wyq1xpvYYNocPaLp3DuKuNiAYAJMiw5+sqC9rNMADW1z8kpgeH38yVFpYgRJkWSfaROYXaQ39vigmSY5fH+ELKIMna3QmL+6VEOMAIEzMmT7Pim4fGNd92C3Q8uqCbTgZgDLT+I6qNjKWYw4mBtMDTU8ym0MVrG5v6fJR+JVXxa5kGImziI9nyQSu9AG42nn9D4p+cCC4mNB1jeN1UM4gC4gRE+EEwXE79ZMqdhmGfFtaedt/X4IJgc7NbQjW0g32KY6qBc6Dr8kPG17QIjc8uf6eqFUrtaGtJa0Wn10jqgl5iA2OY9Z5psAm8nc+e5QcPViJuYm5uG7D0UsVhDoidEA2Nbe+20gi3RTMBXZTZnzZnO2m8AmB0/dRmkdNLnzUTuiTFwCLEbcoS+kGzkmHAA3kCzRJNiYn9eiIKYOok2jkI6TzCUSDpr1TajYkmYEes7D2wgHVcARJEmQNBHrdIScsWnYbCPKyJTpAh0tFp8OsQNkOi4ExFgYtsRdw63OyoUCQHak25RE/ygbmbk6EWjpAEH91MfQEyDb1v010Q+/DWiALb/Cw1H6qCKaBAcAAfzBzQTpaI30Jm1oSV3kAg7i7soIHQ7jbfbqi4gE/dIF9R8vjO1kGtV/tkRJJtm18M8+Z36qoVrmPEtAPN03iNC0gHc7bJhohsFrcu5Ikgdbn5jZFphxAMNFiZ0IE2EHeLGeSFVoFxIubtPIRztFtfNFRhg3G4GpJOVp59AfqEqJ3DPxQDyNyJPkd53XINDRYGjwNDfIJ5J+iuII6LpWWi92Bt7QmHDt1tKdn5krs3VEdA5BQxxBned2M2YGDa3t31Wf4/wAdxtJ+XDYU1m2Oc0yR5ABwTeG8dxrnf3eFug6kVMvue4qWX+NY6/rW5JmL+9Ae4nRwEaxdZzi9LiOIc1rDTw2HlpLc01CGkGCWbHlK0NIkC4HTKIHvVQPI8nxVCRygD2JBSH4hm8wFL33+vJIRCCqrcCw9Qy+kx3oPkoVbsdhTMUw082y0+0LQ5lzXmNo96bGep9kabfu1sS0kbV3EeUEwhO7M1gZp46uBrDgx4j/yatRITHOg2F02mmRqcCxrR4cXRqCwPeUCCQNpY4e2FEdw7iFNoDKeHcPxkVHDN4psHA5eWq2bndL73kpZHL91dnjF4qvVDwamDxABPjdTex7RoJABa46A/qoD8ZTFcn/+rI1tR/8AcouaAWhzmgAOknMAIi+YBeiOs3Tr1USpiHAeENn/AC6ps088wHE8PkHeYqnTJJLgWPlozF0jM2JuNSAJ9VdU+1FEMcKeIw5Is2atMzH4hkdB9eq0FR5c0yPFvsP3CiDgWGf/ANSjSceoBQR8XxRhyv7zMHAtEXDiSDED48gqLtFxcsbLgRkc0OcZDW3MSYhxnMN/unkryp2HwDjLaDabhBDqZLHSNwW6FJT7KFjS2liq7QZs5wq3IFyKgdOgjleN1FRcHxwZSW5SXFgzTpp4Z8pMKxq8VJeGtlwbMkXvPMHWAVR4jsXispY3GOcwnMQ+kwgnq5sO3+HIKNhuzvEKM5fs1UGCZDmOkaXFovpHPmhps62Jghm5IzdLTz5BSTib+Yt7QFgGfb2D+7gM8b0qokxYWPSxOpAGiczj7WPY6thMczuxuxr2z6ORNN87EAzyBjSfhf2Jn2mYj8wEEHcgT791lcL2vwJOU1jSkl0VKT2AWn7wbA3vKk43jFBzmlmKwxEa941pzEgjwuIOoIjomxpa1S7otGpAMeRtcILq8NmwcXZWk6GdDH1og4um8tJAzGxGV0tdEAEXjbT3JaodIljg4ZSd5s4QJIgg/G2pVRY1+kHWOfp9bKvrPJkRIGmUHMb69LKDUqPe6BMAeL8JBdBAkE3g2FxZSCBMkTBOu9iQZEkXHnKgkUWQwCRvBHnck8yfiivaIETlAkzfNrI1n+RroolOvZul2g5QQSGj8UA3F48ynNxRg3tBPlZpFtLTy3HUmg1GpGsCAJHIkC1+hCc2nlt+bxEgQJt7FHpu0dB5uF7SJtI8h7RtCEK8BkXF23cfvAkBpLpJgkgkzcDkgmMfAGnlIt0uVyE/ENESYts0utNrtEGy5UaEU0j+lliOBf6g06hDKwyOABLtRp+s7LZUMQ2oMzHB45gg3HkVhoQDl9exMKc50aabpodOnxVQ0g9EgncynAFJP1CBQ5d3g5/qhufIM7cv1TWuEax70Di7zTe8SAHnP10TjtoqFaE+OcSmTGvLkuzW/hQc8iL+5MbWHklq1PoqO994m/lb3eapsWpBvoeg5pucARtoRp66XQ6jCdPTb99ktOjzJJ2jb3Ih7ySbH4fMIRZofW4HvRmgbhxHv/ZNqOZNg7l4ohFNLRF2iPenMYADla0enyRqODDhPeN9ke4hMayLiPkeoUHR5R6/okJ8vanCp5COe6cXWmPZ+5J96ml2HaNR8lzHWgXHLZOA69fb6fNLnB5mPX2ckATdI5g0LQfejlvPTqh9zsJ9P1QRcVwum8HPSaQR+Js/EKgxfYnC1P8AtsaTyELU5BoR7UyOg84P6qjC1f8ATin+Co5o/wAXH3DQexcOyGJtlx+Ia5ohrg+REzEG/wC62r3idDKRoO0qptk38O4s052YnDVAG/dezLtAMyZdAHiJnnZV7+K49hP2nD0H9WuPi8gARG2gJlbwtP8AKQs2MHzugwbe1zadMvOBew+FrPxWa50zDbGRPxgpaHbDCQ4u71mY5iX0sjnOgQTBOhHsAWzdw6mTOQSdfCDP1ZRq3BKLtW32MwL620U0bjPYftXQe4MNVgD25i/MA02gsImWONiJOua+5uftQMQ4OZlBBHVv3jFrgttINpvNo2O7IYZ4h9JpFhzI9p+CqK/+mtEkFji3aG6erXFw+tE1Txqm0zfwEGTMtM+9wXLJO7E122p4rEBo0AqAAdBbRcnp40naTszhiwBjAwN0yiI9l/asAzH4jA1M1Ko7LM8wdB4mnWwXpHHKog/JedcWbJMaHmtZY+Jja2nZzt/TrQ3Ewx2zm/cPmdWn3LaUqgcA5sOB0IM+ttV84Yik5ji5hLTvG/Q81YcA7WVsO+zyzWwvTPm06Xi4vroue3Tn6e+1Cdtbz9boApnU25XWY4P2+o1QBiG924gQWy5jjJm4FtAd9dbLXiXAXtrvB3tz81qVmwI0ST4iCNhMn1/lObRGgFxz+rLmMje/tKdYQf39pFk2hj223Q6bCNzfZFzDcifT2pkz+Ies/omxz2gWy+s/WyE1oty31/VGqBxENyzP4gXW9C34pDrY5R/ifq/1CIEaUaGx0mP3lHawmSAPMBNiT970kSf0TnUyJGo1uTHnqLptTHj09FzD1jlP6ndPzA7yhkAWJPsj2ctEHOfGpn6811N8kWIHpyT2MMRt5ymxGg6Gfr5IHBt+u6cJ/LZDJOhIF+Ux9dTsuzXsZ87C3KdkDi3kJjokaz0HsRGNBvqPQj6/dcxn0D/CAHdQfPqiBgsnvbGk/WpSFg1Bn2z8IUU15353SNHNw8oCQjmTyi5jr9BNay14jYxofn7lUPc3n+iG5o/jRFM7bc/hCU+UfXJFRwyDuucP4+tUZ4+v4Te78/l5QbogMDYed0ovy+aflMbT6/RSe766IBupgD+Y+CcKfX3J7mnkRHL99lwZPT4+sBAIj1SRyj2p73DkT5DT2Lg0bGPU/AIBOpk3uuRg4bNJXJsZ3iAmZnTksbxCmJ3I01WyxZnmsvxGkL/yulZjP16AM2uqLGYWFpKpA+ShYunOi5WOkqj4Y5zXFoJiNNteS13Ae0lXChoaZaD91zjly7tAJytjUGOlws5RoQ+eidxatlAaNwSfWymvGt+vVuH8dxb6Dq8Ndll5BZDQGMzZacCaktNOwvd95EKU3jD3Frqsta0Oe9jmQIa27S4eFsSDOYzIsNvNOyXax9LLh3PZTpQW946mXZGyC6zCCXEAtFiSXAXMLc4zHUhSptZSfVayjAcR3LHGYDSKoLri58Li0RcXTcS4n1uM0wP+piHOc6Q1jGspnM0/22Gs052geLMCdpI3Nw3teBTcyo6kTTD/AO4HFxLmyXiMrWuI0EcllMVj2vpMY2nTLmiCQX1MpgDwtIuARPo2UuFxNNtQGu0aOl1Om5ucyCxoa4+EA5iZmeilzi8NXiO2AzM7mtTh0OIrNkFrhOZpGSLiCCXET0vMwPayjXLKbKsVXtcfC3+3LQS4eKS8DKWlwsDadln6+PwLWCHOc92UFztoHhkARDS0TNrC1xC8R44ZZ3LqbqDmuNaqGtDpA8LW0gWElxtuXFw8MCFLn9HK2xPbVlKRUyGqKjmOazNlaG6F7iMrSfCYJFiOcKRQ7VufDgaTcOHtZme4h5lpsxozlxz2gtFmlYxuHfD+8a9j6lVtRtauC7NSBANMZbtdfw5WGbixOZD7+lRdmfVGZznQ6qHUKr6eYEBoqVQWtaYidSwEgLPda5j0x3FcOaXems9wscjG5TBJy5g5oLZjUluiFheP0n6B9EZssluYxo27hYugu0dYLyocaw//AEy8tptFQ92BTcxjyTlIzhwLvuj7pgk9F2E7T0Q6mKop5WjKZeHNqBoORtRlLw5WyLCRI2kymScvUOJ8YcKzW4d1N9MWq1Hzl0EBhaC0uuLnKPENbxDb2iHeNbWfTY8NGak0gvBPhLiZzNZMEOhsLIVO1dJjCe8pVS5+YGn4aQDzBJYSPEGtAGsQZvClcM4/hDUNY0wyvUplrYdnaHaGGkCc0g5dDc31V7OWt4l2gw1CmQyoalRt3EuzxO8OqAkeRgb9a13Fa2VtRrv7bZzZGNdB0AqOdUOS4mIcfFGyq+IGoaDAwNuWMrBjPG7MQ3u2iCabDcwIEkyURrWUW1K1FrWmo+KjXmMsDMBlF73M3IIvNlJmvKxr8fxFNjajqWJhri1zandHOxjT/eecrQ2ZkgFv3dYBmBiu2Fcmi17KWapADYcMrj93M3xFzTuDBsYmykY4UZY/EkVjTaQwVLsECc4bEZ3OAbJ0DeZWe4Zx/DVqj248NoVRSzMLmgtaRmLqjHj7x8UxAjKNYkzteI3f9TzwC4ipJLqJqMMt0OUHYkQA4tI1867G8UrZ3FjKlJmwd482aQQBLoyuIIDSJDraLO9pu1GED+9qYhjjlrMY2jDnHKBBMfdc67cx3PKVD4rxxv8ATKeMd3feve1uVhuCyoQSwyTem0zzyyr3f4nEaihxt9dtRzH1KbqeRpAaQx5iXZIcCXhwMg6Xb1UrDcadVpZ3Ci3wts6o7M9wHiHdMa7LlPKQbrL4DtPh6xqUqtSkGsqBzakwKwc0+Ii3jAs7Y7Kx/oeEqOrUmtYw4ZrHHM0QA5rnNIy6hvMciNQkzpcYl4rtIykAypUpU6oGfLTJireGgZZd4i4C3Wd1JxXaXI1z3tcBlALmZu6BIMHM0ACxFjOg0OsHgmFw1RjqlSnTFOm8Br6rWgnwTpMamYGiHjeJ0alWlhXPLBUpuNEiBRDmOMQQAM5Foi2YDcTetJymVu2eH8TD3hJafGHANsLuZ4g7qNNz5Cf2uYYbSmQQ3NUqGnmIIJDGuBzEi0kjQ6QqrhWMwpJ7qm2pUaDlBaAS4WJMfhufOeqtcX2Ra+mPCylWcXZnM0Dnza9iBva5y7SrMrUskSGdr4hr6TmkQHueSHNzE+JwawtaLWBJtF03E9usKwsh7nhwBDWgEnxQQ4xDbTBzbSoWNwzGd3QoPe7FMEd4DGQaAvcHANbyEzpYKlr8Aa8l1F/fVKkuqVKb4YQHeMZQANhdt5zWKdHLWVe1uG7yBWqN1IzUnPDo0yFtiDzR+D9r8PVL5FQNaQM72tZ4jsWDxtBJGoPyWMp8MpuwtUUyGmg5w7wuIc0Egh7iTcxOsbBZ6rXeyiCHZqT5aYzZc2vikDxDLI5KdLy9Fq9v8Pmytc6m7MWzVpPNJ+U3iowS2wMOLIQP98Uy2o0upB7Gy2pma5j3RpllpiSIIJ35QvN6HFqjWxGbWCQ0y2IIcC0k2MSbgaIVdjS4E5cpAmwmPLNPMexXpOY9Mpf6h4MgZ6tQO3ApHw82mAQSDNx+55eX1sNTJ+9AFhZot5Gp1XKdHD2DEgDfrb5yqHGmZ9yv6rJ0n1VRi6Jm69LiztRkTpI1ULHU4veAD+yvfsd7afXtTqvDsx0tlII3PVYsb2y9Slkyk6ETPoqCs91WpDRLnmGjT+AALnkCt9xTs+a1NrQ4tLZ0E5p2j0WTfh24dr2l4L3HI94Fg38guTqLxrAGgvzzvMbw9BpTRLTRyvf+KoQDdwiKYI8LRJ8WpM6Cy0GG7RtM/ay7wt+8PEXGfu5YhvqYWfFQNBc0nY5j05cgqXGV89vw/HzXDq111I2TP9SqNIRSwz3RoXOaz/1B81x/1PpuPjwRAOpFYOI8gaYB9qwfdDkuFMclf+U9ek4HtXw2sMr81E6DvGeG/wDkwmPWFpaXCKL2Z2Np1WHQtIc3zDhaV4n3Q5KbwniFbDPz4d5putMfdcBs5ps4eazZP41LW/4v2VqVHPdTq1TeTTe9xj/6ybi2moj2ZTEcCLJ8K33ZXthSxjhTqtFHEzDRJLKmn3SdDr4T6Eq54hwpjptDryNj+6z6rxmpg42Qjh16NxTgH5RfyWdxfCC3ZXdh4yrsP0UephhyC0NXBEKHUoLUyLFMyWhzWkgPADgDAcAZg87qbh+O4mnTNNleoGSDlLpAjYTMDmN7SuqUFHfRW5WLErEdoa76bqb+7LXiCe6Y121wWgeK2upkzMqriYmTGk/JG7pEp0FdoFTpqZSp2i8TMbTET7ESjh1aYTAE7LNrUiDTw07LbdisM+kKznAsNRgyudqWiQ6Abxdni02EqLgeD9FeYLg5zeES726fJY9W2AcVwkMe5p++Mo3nNZwvuQh4DsuYaaxJy/daTMbx/jc/FafC8FDDmcczz/xb5Dmq/tN2ko4MZT/crkSKQNxOjqh/CPedlndvwujX8HEENysaAcx5QJmdrXus5ju0VKjOTF1qrtIpkvaZMyS7wW5ySszxvjlbFE987wTIptswem56lVq1MftLfprsN28yyH0HVQbF7i1lVogglrmNuYP4p81bdmu2eFZSays99Ih5HhY53gJs7wgjMNx0m686XBb8Z09J/wB1YJ1PEAVC0vyTLXAvBgERF4JdPQKO7hFKo3PSc0t18N2mOcaLz+FKwWKqUnZqT3Md/ifiNCuec23jdNaez7KjSG2dF2c/I8/L3rOY3h76JhwMe8fr5hbDg3F6eJa3PFOsPvFohpM6xsrrF4EVW5KrYcPuuHyjfeFibny1uX4eYNE6Lld47hJpvLS09CJgjmkW9o9dexRalEXV46jzQxQvovoPCovshOglSqGAI1F/JW5oBo0uqPtd2hp4SmZIdWcPBTk6fnfluG+8nTcjOWUk3VnvkU3a/ijaI7ljiKz5zuFzTYRctH5zo3zm1p82xNIOIc6W02iGt93tsjt4gKjnVKhJe4uLjHXQX306AKDiaxeZOmw5LxZ523b1Y4yRGxVQv6DYKM6mpZamlixtpDNNdkUo00hpq7NIwYnBqP3a7ImzQJZK3/ZDtzAFDHOlv/brm5H+NQ7j/PaL81hwxKGJtXu2Iwmx05+ap8Zw4E+/+QsN2b7W1sKG03jvcOJ8H42z+QkxA/KbeS9IwVelXYKtB2ZpEzuOjm6gjkUlSxlMZwroqXGcL6C+69BrUtJ30/b9FX1sCDNvRb538M9a+XneI4cRsoLsEvQcTw4KDV4V0stSVnpiRgFJw+AlaIYAAxF9lYYbhs7W5lXSdKHBcLmLLS8O4UFY4PhwCsqWH23iTyH6np0Us18rLv4DwPDZ0H7K3pUmt8LLnd3yTKuIaxhJLWU2iXOJgADdxXmnavti+vNLDzToaOdo+p/+WdNTvyWLltuYrbtb25bSzUcIQ6ro6rqynzybPeOeg66LzVxklziXOJkkmSSdSSbkowpxokLVJVChdCLlShiu00jlPNMjWyNkTwDvdTZpHywnAI+VODFNroyhVLHBzHQ4GQV6L2Y443FDu6hiqL2tPOPqQvPwxPAcBLPvj7sWM7BZ2aeu5i2zmzG/Pqbarld1uzmJblFN9Nwytk1CQ4Oi48LYIne2q5Y/Zh9r6mVMdRBh1WkOcvaIm4Bk2O6WtxLDsaXOxFFrRuajQOgmbnoJK8i4Z26pU2gB2JYBAGZrKgBjUeqidou3H2nLmdUcQNXMA9zd9rc178vy+ePPPxt1x3/UOiAaeEOeoYHeOHhady0Ou8iOWXeTovNuIVzUc5ziXOcZc46uPOVXjilP/L/iu/qTOTvYvNncsvl1xknwJkTSxDPEmcnf8U+ni2OEyR5iCsWVqUhYkLETvmfmCQ1m/mU9DAxdkRO+bzXd43n7kULu13dowqN5+5L3jefuQAyJciL3reaXvG/mCegWRTuDcRq4aoKlEgHRwI8LxycPmo3et5ru9bzQepcE49RxbDMMqfipuM+rTAzDrqp9SlHURsZPtOq8eFZoIIcQRoRII8iNFo+H9t3sAbWArD80llSOpAh3sHmtY5aSzbcikHSNTuN/O4lBrYXxQW7WvEquwfaDDYjwsrik46MrCPQEuyk+R3CtzhKgGUVXGxgNy5uhEg7bdAu0/IxcFd/S7zBt679FO+zNY2ahAE/i59N1CxNYMBDnYx94MOYDIuW+G426XCb9rwtMhz6b2O51Kgtfc6wPKVe/qM8fawpVg6cgIE6xE+S7H8SpYannquyg6CJe88gNT5mw3Ky/F+2TQMuFBzb1HOJaL6MbAzW3PvWSxeKdVealR5e8xLjrA0AgWA5Cy4ZZWuskiZ2h49VxbvF4KQMspA+Ef5OP4ndTpt1qMiNmH0D+i63X2FZ2oBYkyI9voH9E6B19h/RNiOKaUU1Jt19hXW6+xNiP3adkR4HX2Js8gSpsDDE7KlMgTFv09UgcTt8kCtarTszhzUxuEYBM16RPLK14c6Zto0qtAP1CZicI54ibRfr0vsp8j6mPklXygzhBAADo6DRcuf6Z/pnTRZOibl6KQWea7Iuoj5enuSOZzA9ikFnRcWpsRO6HIewJe6F5G1rDVScq40/qEEUs6BNc1Ssg6Lu7ChtF7s8koYUcsXd3zRdg5PJcGorqY+iuDLWBv9bqAOVcQjAfULiz0QR4SGdP0Ug0/r+UhHRUR8u/xSQpBamliCO5ko9HF1WCGVHtHIOIXELi1Nh1bG1n2dVeRAF3HZRnguMkyeZMn3o4alyFNiMGJcqkd2k7pADu13d+akd39QuDFADIlDUcNS5PNADKuy9EYMS5EEYsXZFIyLu76IqOAlDUfIu7tRAQ1Oa1FEdPNOyoocdVyKfJcgmlvVIGDr70fIlLVphH7sJQzlGk3MIpdskyoBBvVd3aOQmlo5IBliaWblEybWTTTFupjyQDLOiTIdeX1CIdzyTGNJFz7lAjW/DdIQdZEIgSlvzRQ8p5lMI9frqiuZ1XQgFlSPaU974XOsFAwhJlRXD680jiqAgLoRA0J7acW2AQByrgxEjdOLUAcq4NCMGTukDkA8q7Ij5UgYoBBnkuhELU4MQBLVyLkXCnsgFlXZUbu0sIAZQuDFILUj2IbBLEoYnFPLUNhZfqVyKAuQ2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s://encrypted-tbn3.gstatic.com/images?q=tbn:ANd9GcQmT_YTZF5LVj6yY6B1ycocg4ncUNl2BixNl5HikP1T4hDIQu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74" y="3581398"/>
            <a:ext cx="3139818" cy="255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data:image/jpeg;base64,/9j/4AAQSkZJRgABAQAAAQABAAD/2wCEAAkGBxQTEhUUExQUFhUXFxgYGBcWFxQYGBsXHBgXGhoYFxoYHCggGB0lHBwXITEiJSkrLi4uFx8zODMsNygtLisBCgoKDg0OGxAQGywkICQvLCwsLCwsLCwsLCwsLCwsLCwsLCwsLCwsLCwsLCwsLywsLCwsLCwsLCwsLCwsLCwsLP/AABEIALoBDwMBEQACEQEDEQH/xAAcAAABBQEBAQAAAAAAAAAAAAAFAAEDBAYCBwj/xABIEAACAAMEBgYHBgMHAwUBAAABAgADEQQSITEFQVFhcYEGEyIykbEUQlKhwdHwByNicoLhM5KiFUNTc7LC8SRj0hY0ZJPDCP/EABoBAAIDAQEAAAAAAAAAAAAAAAABAgMEBQb/xAA/EQABAwEEBgkCBQMDBAMAAAABAAIDEQQSITETQVFhcYEFIjKRobHB0fBC4RQjM1JyYpLxgqKyBjTC4iRDRP/aAAwDAQACEQMRAD8A8sk26la3j2lINcey1cCDnhECyq0tk1cFtOj/AEqmOyh8QDUkHEjIDHPWYxyQAYhdezWsvNCFsJvSZSQq4HCpOrGlN5/eKbhotVG1oidmthbht2n4CI3VK4FP6RBdSuhOLRDuouLyu2SbzWs+1MmnxZj8Y1l1C1cB46z+JXp2jbXWTLO2Wh8VEZnt6xXaiYCwHcsv9qc+tiA2zV9yuY02IUkqsXSYuw81orZa62Zj7Ur/AFLT4xnazrrWW/l1XmGnJtzSpm5UnSmruHV191Y3xisVNy41p6tqJ3j0XrjT45t1d+6FGbTBdToFz6TBdRQJvSodwowS9KguIwTG1QXEJvSYdxFU3pMFxFUvSYLiKpjaYLiKpvSILiKpjaId1CY2mC4hcm0QXUJekQXU0O07b7kuoJGIGBpnmK6sMt8SaypUXuuiq820lpAzLqtRmUtjeFSL1cGOBOeBG2NbWUxXIllv0B1KzZrQtnEzrLxW7RXF3Br15a0JBxGu6RTAmuKLS44KYcIgQ7vWXn6Rea6sxqQqg8FrTHPWfGLg0ALnulc9wJ3eCK6e06JkmUqjtVLswCjtUAoABlUfVIrZHQklabRaQ5jQ3PMrLkxcsCUNJKBCkE41rXHlCUqlT2e3OrAqaeHCEWgqbJXNNQtDYOkDCYGajZY01+WUVmIELdHbHB1XYra6K6RKVqCcTU1pWprX36oqMK6UdqY4I3K0orAEGFoSrdK1SDSA2waEpaQLNyZNUnnaCfEExQ80kC47hi4oxofSIFnk11Sk9ygRrfAS4rpQSjRN4IN07tQmSEH4wfcR8YnDGWGqydIvDogN6JnSANllDaJA8ChPuBiGh6xK0CUGJvJZDpBJvz2I13cf0qIsZ1SAuXa+tKSFvZGlAyK3tKp8QDFBgNV2mzAtBXR0gINAU9KFwbeIehKNKE3p4g0JS0oTeniHoCjShN6eINCUtKEvTxBoSjShN6cINCUaUJenCHoSjShN6cINCUaULk24QaEo0oXJt42w9CUaULg6QG2DQlGlCZtIDbC0JT0rVH/aybYegKX4hiq6b0oiyjexy2bYBCVGW0NDcVg7fbZV8C6CB7Z1cgB7otDaLkSSsJyQ622lQoVGDA4kAEU3V1w6Kl7sKAqgkyhqIaqBouKwJJoEJoEJ4EJQIXSQBCdphgTqr6aVYKFGAGJ+hElLSEBH9EaVN4EsaUpzwy1RNoFcVY2dwWiW1nbGjRhWi0FarReimezTCq3mK5VAwuCp5Cp30jzJN6agV5oG1KydgLdSueC0849GKFZmvcG0VbS1WVRz/wBMRmF1tVB7i8AJS7T93KWuI8lDDzpEmNBAKWmIAGxW5lhZpJmkUU3grVGLKBUUzFKr4xzLQ67PTgrh121XNjn9gAaqr4EjyjrXFUyYhtFL15hXFLTlN1xguI0xS64wXAjTFLrjBcRpim68wXEaYpdeYLiNOVybQdsFxLTlcm0nbDuI0xXJtJ2w7gRpyqWkNLiUKk47Ig6gSM5VP/1Gu+I3mpacq/LtdRUGLQ0FPTFR2q0m7Cc2gSMxQC16Su5Hbhs+vhGc4KGkKHW3S0yYTU4bIg5yRe45oeTEVFKBCUCEoEJQISMCE0CE8CE6wBJMYE0oEK7YrXcK7K1MWNcAVEgrUWXSiOMDTdG0PaQqrxBWvsnSiWlsuX36i6FcqAcDJANBxwz1x5wWZxZe148V1zML1P8AC9W0Louw2iQrSZamWa45Gtca0yMaIgC2oJ5lUySSMdQ05ZLDfaF0YWxgWiWjTJQN1wWHYJIANKYg5cSItkc9zbhPNWWaWFrrz21pq1LEWW3I7VBYDWGusKVxuigph5RG++JtKDxXaiZHaalrjwIBb9uKi0januXEBFGY3CcTeC4qNY7OqucRLg999+wYrFabA9nVYKHYfQ6wmkkgsDtBpxA+IMd1tCF5p5dG4h2Ckvw7qjpSm6yFQKWkIT34LqNKUr8FEaRcmZBRLSLhpsFE9IozOgonpCuDOgojSKpa7aRgIre67gmHVWatVrZmvHOMjnVxVoCrNMMQvKVFasekGQ4RNsl1KhU9p0yzUIwP1hDdNVABQ2ZMLGpiomqlRcwkJQISgQlAhNAhKBCUCEoEJ4EJQISgQlAhKBClkTSpqDEmkqJCtLazWoJHOGgFej/ZH0v9FtHVzG+5m3Q1SaKcaONmdDu4RllBYb45rSzri4c9S9/tCK4aW6hkdSDUAqQcCpHA+cO9U01bVXljrXiH2idB/RC1pslWs16kxBUtJbzubzlUaiDEwQ7Aq6GV8RqOP3Cy+i9KnEMFdCKFXAIIByxxBG6h2ERG6Yz1fsV19Ky2sDJ6kDFpBukHcRkdxzRV7MJq35JZmGcom/NAGNVGc5czgL4oe+MRbDIWGrP7dX+k+i51usr2/rG8zVIBQjdI0f8AMYbQKIeWy168MRTaCMx/waR0Yp2yNqOe0LizWV8R27N/DaFwZ4i1rQMAs75CTVyQnrth0SvhddYNsCd5RPNEJO8FA9oA1wqpgqubalaViN9taKWKrWrSargDjFb5gMAptYSg9ptxbWedIyukJV7Y6KmTFasTUhJpQISgSSgTSgQlAhKBCUCE0CEoEJQISgQngSSgQlAhKBCUCE8NCcGHVCuWO03WB+qQyKhDXUNV9JfZd0kFrs3Uu33ssAA4VK+q4rrHwjC0XSYzy+blqkxAkHP5vR60BnD3QOuQXJsuguzZZGBunA1FbuOBqpOcV1ca07QzG0bR83KVA2n7Tkdm75xXhXTbos1jPpEjt2WYcMP4bEn7txqxBCk07pVu0MdkUokABzVVXQOJGWsITo/SNKEY0IOsMCNjDtLy2DOmEXxkbl1bPa7wqDXz57fHuWgFrk2jvkypxA+8IvS3bCpnKuP61o1AK3oL5NC7A/uGfPagWNhroNeJjOLeLNh3d1MFS0rIdbqNLAYIQpBvX1vs/WSnBuzRjTDEClRXGNEczo3fma9erZy8lyp7MyVpEYxGBB7Q24fDxQUNQ9pqCmYFcdmYjdpSRguO6C6cU9o00DKRbqqyFwSFoWBIIJOsjERQx7hI4nJaX3XRNaM1ROkqxdp1n0JQu02osTGV7y4rXHGGhV752xCpVlAuTEU0oEJQITQkJQISgQlAmlAhKBCVYEJoEJQISgQlAhKBCeBJKBCUCEoEJQISgQlDQu1ETQt59mmkpki2Wcqe8ygjartSh8+cY7SBS8MwVrs9T1TrC+itMWchkny635dbwHryj3lprIwYa8DTOK5gcJGZjxGsJQuBqx2R8DqKB9JNDpNluyqXkz1q6Lj2yO+oy7VACMiwXK8xil+qVuXz5x4qbBnG7MLwDpFoObZJpNDcwocSMa3SDmValVbXkaMCI6EUzZBQrK5ronXmJtG6RU4HWDkKnLEfWzUYjLERiF17FbWPNx48MfnzNaWRaqJ1U1ROkk3rtcQTjflsMVO8cwYqjnoKatntsXUtFhbMRI7tUweMyP6h9Q/3BD9I2BKX1frZe8hZ6Df6s3Xt/TF4IArE6m4+3t4rgzWaW9dnjqNT24jvzH+rv1LM2jR5PdYNlgaK3gTQ/pJiQm/cKeI+caLEbIR2CD4H27ih86SyGjAqdhBHnFgcCKgqlzHNNHCigYQk1wYSaaEmlAhKBCaEhKBCUCEoE0oEJoEJQISgQlAhKBCUJCUNCeBJKBCUCEoEJQITwISgQrFmAzONNW0/KJFAWw+zYj+0LOz4gzkrXbUU99PCM8/Z5jzWiEnHgfJfS+lJqqq3yVBdQHHqse6TtFcP1Y4RCUgDHv2JRNJJpsy2p0Uy8dR74GQOtl3bR+8RA0dTq1jZvG5Mm/hr1ex9Fj+mfRe8huoJksqwYE0CjMBqY9WR2Sy4pcltQ3YgYSw1aVMS3hQheEdItBTLJMvi/wBWWIVmwdHGPVTaZOAR2hUMCrAkHDbHKHihWZzHMdebhvVjRnSGgpMFdeFKNry27x4ViiWy1NWFd+xdNhouzjmNfsd47kQkWqXMFSClde/fjjxOO+KixzV0o7XDMA7FtdZy5++e9M9gTG+rUPrS2ApvoQQedOMXRSsBo7HzWW3dHOe29HQHbSrTxy7/ABVaZod8pDrOX/DNA9N8p+yeKkxp0LH4xmvgV52SSaz4TsIG0dZp9R3c0FtdlAJV5ZRtY7Skau6wPkMoiWyMwPik10Moqyh4H0VNrCD3WPNf/Gp90F46wkYm6j3qBrEw1qR+E4+BofdCvjWk6IjHNQTJZBoQRxBESBByUCCM1xAkmgTShISgSSgTSgQmgQlAhKBCUCEoEJQISgQngQlCQlDQlAklAhKBCcQwhWrLKrU1oAMcPAZ5kwE0TAWg6HyybTKCNjfVqkUChe0zHHJVVm4KYqkqWlWwmhX0J070gG0ZOmKcbkmYNVL0xKeRikjSMo7XQqxoMclRqqqH2Y9NBb5TSyCs2TQVJBvCn7RBlWERk46j6FTlaHfmNGGsey26VB/DTEbCNm79osFQd3ks5oRvWe6S9FEtKsUp21AZKLRgK0ZScFYbwVYVUjGoWjB67VMSEdVy8F6WdCJtlmEUGJF3VLeuVwk1lOfYY40N1mpSLmzY0Pz5uVbo8KhZuz2h0a72gRgUYEMKZin1wi4hrhj3pRyyRHqHkj2i9MLkRTgfgcD7ucZZoHZgrv8AR3S8YN14p82ZeXNFF0gnWrL7Jv49oLSoN4KwYY5a/jGUsddLjqXYdarO+ZsOtwOOz5irU7RSOBfWpwGBINACD3rwFTdNcuzTCsRFpeNasm6MgfXAd3rgVCnRizsoBebLeveIVkOAJouOsMB2hmtY0MtjPrB5e3+VxbT0NK0/k0I2Y/N+QVS19A7RX7kpaF/AVv6z/DZtlDg3rDfGpr43irHg+C5LopGGkrC3fq7/APCz+kdGzJZCTQ6kYATAwIx2PkDngTCDSNSb2YVJqPnd3qKzSZSg9bILg5ETGlsPymhU8wYjI2XNppyqohkf1N8fgT/2dZWOE2dK3PLWZj+ZGUn+WIX5hm0Hgaefupfh4ndlxHEfPVcTOj9f4dosz7AZhlNzWcq0POAWj9zHDlUeCqNlNaBw8iuX6K2sY+jzGBxqgEwU21lkiH+KhP1eiX4SbZ5KnpDRjymuupBoD2gVPgYmyVrxUFD7NI05Kp1R2ROoVRieNSbqjsMNGjfsKXVmBK47Yl1ZgwT0bti6WQxyBNcoiXNGZUhDIdRUgsMylbj0rdrdNL3s127oWkZlUJ6CT9pUw0LaCXHUzayxecXGqi7Ww7IxGcQ08VAbwxyxTFmlOpKZoicqo7IQsypQmnaAzpAJ43OLQcRmg2aQAEjNSyzZDdvC0riLxBlN2aGt0ELjWmZyrEuvuVfVV9LJo1g59JtSUFUD2dGLGjYEpNoMborvMAv60+qmlaKsLKn/AF5VjS+Hss26vZqe0jMWo1Fyxz3Q6u2JUCgOibPSq26TW/dCtLtK9mpHWV6sgClDTPHbBeOxF0bUv7BUglbXYzRlWnWOpNbnaF+WvZF7EmlLjbMS9uSuqsNEMZnVh5BJa6CJ8m7Wle8WApvgvjNO4r8rofa2F5ZasKE1WdZ2wBAOUzaR4waVqNGVYfoja0H3kppaAmrNiimoViervHOgyMGlaloyV6D9nui9FyFL2i32eYzgVUMyAJgxQ3gGxoL1QKjs0HavJx2qbAR2Vb+0fpfZp0ppFmcTOscNMcVCm6AERR7IoOJximvWqrQ03Vmeglp9Em3wSGYg0Ax2UoMTnXHZnGO1yF1C3UttlY0AtdrX0RZrRelq+0A0+Ea4ZL0LX7VzZGXHluxPOmiWBWgBIHjshuc2GmwlDWl5wQ7pJodLTJZGorBWuuQCormHU4Oh9ZTgc8CARY4KLSvAeknR2hdXRlaTQTEFWeTU9iZKYms6QT6rG8hIF7tAlsk2/OPupvZXJZC2SWlPdmY1AKzFxDKcm/Gp8RQjMEReDrCzOGNHKWyW0oytrGRqaEbARlEXMDxRXWe0OglbJnd3/Nq02j9NBzdIpUYZZ6xQZ8qa8DSOdLZruK9lYumWzuuU1Vxz4b/NE20oKYnI0JulqD8WRpzHAxnEJqtsloY0VGWvDLiukdc+7XJ0ZgCdgYEU19kgQiD3aj7eoUw5kgx9xyOfiu7RpiaFEuY/WpWt2eC9KsCRfwONMzUUyiwt0gGeGw+izOs0MbiR1a57O+mHMKulmsTst9HkZXrhJVtwYYKCTXutQCJxSTRnE3xsyKyWmwC6XNABORpTy6p4VFdiktPRKyuCZZngM4u9VctF1cahlUK16gY40w2xvFssxNCC078uS5J6PnbUFzcs6FpJ1bW0yGAQbSXRdZYYieri8oRXlTUJBu3mZ1vLKu1OZNbp4RfGbPIeo+h3/ele5ZZobbE38yG+3a3PliDXwVQdFZgLNImyZnV0JuTZRrr7GIaYdwXdFrrK8jEVG0eudO9YRLFUBrix1ey8U7jkV1pZ9JI5EwWiWblSgExRcIYVu5UpeFYzDo+No7NfHyQekJCateO+nnihtq0laCt5p7sWrevXT3g20fjf+aKmwRVwCsM8oGar+lWmuHWZ17i+0H9n2gDy2QzFF8KlftAxII5fZNN0laQCGZwCrKRdUdl2vsO7rbGAWeJxrSqDaZ2jGtOCf+27WTeE2bXrBNqP8QCgfAZgYQvwkI+kbOSBaJ3DCpUHp9p7P3k/ssXWjOLrnNhTInbEtBFj1RjuS0loO1RPNnEUJmkXr1CXpe9qntb84lo2DGgSrOdviuJizGJLXiTmSTU8a5xINaBQDBItmOJBXHUnd4r84dQoGN+vzHuq9IKKuqQQ7DCTquuqOug4kQUQl1e/wBgoiq7ErcfcIMEUKml2YnUPefPCFfAUgwlTJZK4HwFP9tYiZU9HtKuyNDk5S/Gg9xqYpdMrRFuVyTYV9q9uQFhwLHBedIrc92tWtj39yvytHMMaCUvtOatyz9xIihzxxVgbd3LVdBdBC0TQJQZwpq81hRF4DWfE540ihzXym4PnFWX2sbeP+V7rJkhVVRkAByEdVrA1oYMgua5xcS461U0mAbuBZkYMFGtqELeOoa+XI1zBriNZBrTerIiRXVUeCyf2uaanWSwdZKmGWzTUl3lpWhVy1Kg50pA6/UcfQpx3cTu9QvnvSvSy1z3vzJ7s/V9Ve7IJTO6aAV4nHfhFzWCmKg5+xEAhmaOlTHJZvSZyLX2OrlM3K+a8S2+JxnrkKuVtWArPTFuHaNY+Ii1w1hUNNcCpxahQChqKY3jTiBqisNFcVaZHAYI7o21mYMT2gBRt2Xa2itOFYzTRhhwyK9H0ZbXWlpDz120od39W0Vz2Z7lakuSSF7MwGhSvZJz4Y6jFbgBQnEbdi3RSONTH1ZGmjmnInyx1EUruV1HDqrCoNNYoQalWH4heBHLbFJBYSPm5dCCZlqjvEUcOThjTmK7cFEAR3CKn1T3W20Hqtu8onUHtfdUgSRn8oip1Hsu3bnbvJd2O1CvZrLmDCmIG/LGhGrzhSRmmOIUrPNFaDcb1XjNrsvtyROTp3vI7vImOcZqUoxNalsKGtTUgK9AAKxQbPSjmdYDUdXr5hY5Whr7jhcdqBoQf4nLkaKvpVHEtA8iQ4HdnKtL4NTRiDVJhzoabwKxOF7b1WuLd2z3Cg5j8bzbx+atVdvZJwqqczTkpAQjWxCwuuvWFcNnZYlhngSM43sfbB9YOzX5rmvtHR7hcmi8KEdyayiUhWaloowFQply5oyx7M4AN7zFcdpnY+tyu34MkTWDo+YCjiAcRjs2azwPcms92Y0w9dLa9UtWTIksGOFVxBAp6i4V1ZxOe1yOFHMpXZUqiKxQDGOStMKHDzp5KK12kISg9EYUXGbKV2qBmGxw3Vi2zWsxspcqqJ+jY5nVM4Zur7AoZZZ/VKUAsb19Z5Ss2/tERfHbS3/61XL0THI6otTRuDiB5KGyzSjswWyNeJNHlqyjXRQ2CjcITbXdNbngpSdEiQBv4hopsdSvHBNb2aYyk+hqVrhLSWoz9YDBste2B9sLiDcy3IZ0Q1jS0zsNdr8eRwVuVpKYFChrCoH/x7MTnXE9WT74l+PIyj8D70UR0JGRR1oZ/dj3ocssqGpOkUalewhO3AlKjlSKm2t7TUNPcFok6LheAHTx4bCfRUBKbV5U94hXgucGFP6KTn7z8ojpFIRqWVYa5VPAREyKYjCsro866D8zY+C4xDSVVgYiFi0E79xXbfLlmnNjiOJEVOlAzKsERKvL0fVT948tTrUuZratUoHHcaRXpq9mvkPFS0IHaPzkrBl2eVmzADOvVyq8hfYjiFiN57sh5n2Clejah3pklmCpKmWhjkKFgTuDVHgoidH6zT58zqoGQagjejND220OFVVlH2UHWzgKa8aS/1skV0acBUnuCZc44uNF6D0e+yiWCHtZMxq5MxcnjSiLwAb80XCBx7Rpw91UZmjIV4r0ix2RJSBJaqijIKKCNDGNYKNVDnOcaldlwagZwE1wCVNZXCEA0Gev9ztiIIGAzTIJFSvMv/wCgp6/2ei5n0mXtwPVzjnXMgHbnqwMF6rqBTaKNJK+dhF4CqKOaNmjqLmszCx/lUD4wg3r3tybndS7vVW26+EXalmyKpkn3DxiCmVoejiKTMvf4LXR+JigHhUn9MZ7U43W02ivAZrq9DR1ldj9JHetCGlNKmoEPpEsIta1DrUE1GpxVlwzFNYjn0ka9rq9Q15H2OC9FeL5ZGtFS0AHkK58a7/RMTMAMy/12CjsikxCougU/vV1gjtAHXDFGYNpdzzyPsfDgqomuZKAdYNDXMdrWaVGzXTYVXtJwN/unMjURr20yPPhFjM+qt1ocHRnS9k5kfSR9XLA11dyjtNmvUr3gO8MKHadqn5xNkl3gs9pshlILu0PqHrtB8DVd2eYJgMqZQsPH62EQPBYb7MlbZbQy1tdZbTi4bc+PtRS2GfPs94XTNkXSWBoexUBjTNTqvDFdoiuSOKcAg3XeqzObaLGbr6ujHZdrGwHb/HEFS6U0LLtEsTZBw7tCQCrUr1eJqwAyfypSKIp3wP0cnzf9lC0WOC3R1aQH6iMj7Y6tXBZ02R0BWYpABo21Ttpq45HKOk2VrzVpxXn32WWAFsrerr3bHffI5KKauNHx366ajvFNsXNOFWrLJg65LjTXrpq4im1ROlN41EfXuiQKi5lBU4jaPme4qF5cOtVUWkKtOlkYiEmCq18wKSe9AopBoE8VspXRubm0oovtT3EoeD0ryMYjK3b3YrcIidXipZejZKmjz5ddkiU00n+ai8wxiJcdQPM0UrrRme5STJ1nQYymcbZ864v/ANSY/wBURAedfcK+aZkYNXeqzdKVTCX1SHICRJWuwAO/a8IegJGNeZ9Aom0HV4BcTbbbLQQBJnTDq64zH8FyHhAGxMxvAcFEvkcppOhprELPtcuUTlJkAzp1dnVSKjxYQw5hxaK8fulcORWp0F9ljzCGFnYL/iWxzLPESJVX5NMHKJASO10+fNSRLGr0fQ32eSJI+8YvXvIirIlH8yS+043OzRMQCtSaqBlOpaqzyJUlAiKktBgFUKqjcAMIt6rQq6lx2rlbYGNFBPLDns5xXpmk0GKkY3DPBSudZ8M4ZOsqI3KJ2F017PPH64RBzmtb1sPP5wUwCXYYoXOtRoUk9nUXOrhv3Rz32jVHgNq1thp1n47lhPtPtlnFhaQVEw1LKWNSJgVh1hPtAEjnErMXF9Blr3okaKXnLx+bZJQPcU7BHWAJwWN10KpKoqimFRX3RaqFRnzKmg1wylTGqipjTOIIR7QUuswcVXxw+MU2k0Z3rsdDNrPe2UHzvV5rSQ5Yd6ZNZx+QEgV4knwim4CKHIADmt7bQ6F15vae8uH8W1ArxxRLpBb3tCKwreVVnFxWtULoGamRCsAW1lV1xmskDIX3TkSRTjjThuVnSLGuhvQnIX2jZtA8cF3Y5ptMsziw60uVcUAPWXaq5GRD9sHeIHtEL9EBhSo4Vy4jDktPRlqba4sBRzRxGGHiDly1KCS63QDguQxoRU0oDuOA2UETINaq9sjLoiOAyG0Y0pyOA2UChtlnZtvWJgrDJlzy518YtjeBhqOpc+3Wd7jfcaSM17RvVnRekCTdJKuMQwzrTMbcPEVBiuaIAVGIW+wW38SDBOOt5++49++wjGUxmooCkXLRKSgBRiKlKg3UfaO41NREUuAlGjccc2k7Rt3jxG9Z7RA+zuq3LPu10+U4VIt2gKWVSwKul+UwYNMRGJARzTEilGWKWF1CdYNDqBI1jjqK2xPbaWUPa7jX19cnBAtKaMYUwW9kAuTjEgy9+fZ8NkdCGcfNXH3XB6Q6OeQC0CowoNevAajn1e7BBakfEHI8Y2EVXCY9zDhzHukVwqMtY1jfvG+FXGhVha0tLmZaxrG/eN/eoXWJZqkihVK0yqYiFRAKrkwJ0TqIELZWLQ1tnAstl6pT/eWkiWDvrMK3uQMYnSRtzd3LTdkdq71NM0EFwtFvUbUkIaU3M92vFVaImUfQ2qkIz9RUujNE6PvAJJtdtf2QGu133QGPuivSznYFPRxjKpW90T0Vtzikiy2awSzmTQzCD+QBuTEmDQPk7RJ8PcpaVrOytBYfs5lYek2idaDrRfu5fAhMfExNtnYPt89lAzuK1mitDyLMt2RJlyhruqAT+Y5nmY1BtNVFSXE5lWntKrrr4UrxyhGRo11+dyYjJVWZpIE3QcfZQF35+yN5w3xXpq4DwxVmjp8om6uuLgL+Y3mpv1L7xEePj880Xjq9l1NtqSxjQbCxz/KBieQpvhmRrR7+3so3S4oRb+koTAEDjS8dwXJedTGWS2H6O/7LTHZRm5CrRpJj2prXR7Ne0Y57nueccVtaxrRggemulgRTdwAG3H9oujs7nmire9rRVeWad0o06+zHUaDUI7UMIjAAXOklLjUoXOngZmNAWdxQ1phIAGzx+QhqNFG5pgMTrPwERqhS2OXr2QlNgqVptDyQiljhdBJP4iKADeMeYjHO4uNBrXqOjYGxRlz8A0EnidQ2kedFSWbeZ3yGCKNg2CLy2gDRxK5gm0j3zkYYNaNg2I/om2dS0sXbwClJq+1LnKxdfEqeIjn2iLSg40NatOwtP+V2GxB0DIRm2lf9YJ86d6C9HpoVnJJoq1J14YxvtQq1tFzP+npBFNKXYACp5ItpuYzGaxABB1CgwQqDTeFBO8mMdnYGUaMvvX1XWtkZZA8DVUjmD7BTLNMyShrmMRqxr7+9ES25IVujeLXZmPOsYjjgfIoEloCNdYns4XjmCM8tVfrXG4svNq3WvJw2kwS6OX6TQO2UOvdtWhs045rQsAcDirKR2kbarD6yjnyMwocvlDxC9g1wnZTu4+x81OFHVmUrustqzpACBnNoAudSxArX1T+g68a6kvEhbUjquxwu53h59+xce0wujAfHgR3g+vwVUUmcsxLswG6xxHrK4qCV2EEZbItLSx1W6vL2K2sljtUI0g7XmK1A3ilRrAQvSejmvUNC5xVx3Zo37H8+OeuKYUqMtY2fZcS22BxdQ9rUf37jqD/ByCqxBqMCPqkayAQuE1zo3VGBCkdARUDlsOzgdXhEBUGhWhzGvZfYOWw+x1b8FUdImsioTJd00hKVUymEmCvbbF9lttn0Nttl0a0Q3jTgKKPCMTYrvZaB8+a1rMlcyStVoj7MtHSKVlzLQ+2Yaj3UUc4dAdZPD3+6hfOwBbGxWNZYuypcuUuxQK/00HnFjWEZADxUC6uZquLdbZMr+NNUbmYVPBBn4GB1wDrGqACcAh69IjMH/TSHmDU7Dqpfiwvf0xUbQMmBWCH9xXXUWiYKzZqoM6SxQU3s9SeVyIG+4VdgPnLyUqtbgPnzmpEsCVqS7mmosB/N32HMiGA3eT85+YRfNMMPncuZmkpUoXFKj8EoAnndwB4nlAZA0Uy3D568lG6XHbxQu2abu5lZY5NM+S8hGd0x+n56K4RbUGtekGapUKgPrvVpjcMz8Ioca54rQxlMkJm6TSV3R2vaahbkMhCEbnKy8As9pDS5Yk1rz8z8o1RwUVL5VltJWkse0cI6EbAFikcTmgNstgoQNcX0oqCaqiWLHafcIaipbNMoVA1kVrjEScExmoJUuppAlmaI3o2xkkBRXHDe23gIpleAF1uj7I57hQV2cdvAKzpK0A0lSzVRr9pvWfhqEKBlPzHZ+Q2KdvtN4izwnAeJ1u4bP8JrLJBdU9VBffgM/rfA9xDS7WcAnDE0yMh+lgvOUthnNMmTiPWX33sKe+nCIysDGsGxaejZ3zz2hwyLfGuHdiuLBLJWcci1UHM3fjEpHdZo2YrP0fF+VO8fV1RzNPVF7e4ZZjHKrr/KzUMZGAh4A3HyXorS9slmfI7Kjm/2kgFRWI0lAH2T/rC/7olJi8lZrCTHZWtP7T/yp6qva7OZl9VxYNfK0GIu4kHaAcRrHCLoXltAclxulIWySudr9xXvUWhrURRdh7Py4HERKdgOKs6Gtjm0iO2g9uBy3LR2KrXlQlXBWbJOsTVFUI/MBcNdaCObIA0guyOB4HPuz4Fd60MFoY6mBGfo70PAhVNNqOrWakwu7kTZuFLkxiwdf5hUbjGiyklxY5tAMBvAyPcuHaGOjst4VFH14YUw4ELqwzlnJ1b4VyOHZbb+U/WuCRpideC6NmnbbIbj8/XURxz7whOk7GSWqKTU749pfbG0jXtGOYNdUUgFNhy3blx7dZS+8adduY/cP3Db7Z4oXKe6a6tY2iNDm3hRciGUxPrq1jaPnimtEuhwyOIO76wgYajFStEYY/q5HEHd9siqdplVEBCpVOkRqpUX13bdNWaTg8xSc7oIY8lGEYy+Ju/x+wWgRvcqU3pPMYVkWd7vtzqS0ptqYibQ49kd/wAopiDaUN621Wg065ytcrKtFpvmuVA/SzcIhee/WTw+AeancazMd/2qVPYtBypbMWEszDmQOvm11FmYBFPFeZg6jc/c+wRUnL2HuUXmzrgBcrLAyaa15+QyX9NYkSRsHHE92Q8VHx4YBDZunkJpLV5ze05ovLZyAip0rd5O/wCeyYjJ3IVb9Lsf4szAn+HLwHOmJ51il0r3YK1sYCFenscEpKXcKv8AXGI8VMNVGbbZcupNWO1yC3yEMNc5TqGoHpDpETgvjXzMaY7LtVT59iAz7aTiT8o1BgGSzl5KGW3S4XLExc2OuardLTJAbRa3fHIbYtApkqCa5riXJ1nAbdZ+UPJJczJmoYCIkoXCjGEnickWsFjJoKVJiD3hoqt1ksjpXBrRWvz/ACi9rmiSlxe+R2iNQ9kbzGeJpldedlqXat87LDFoIz1iOsdg2DefLkh8sXReOezdsjS7rG6FxYWiJplfn5blPPbqpd0/xJlGbcuar8fCIM/MfUZDL3V9ocbLZ7h7cmLtw1D1U+hiUJC1vCW8xqasKKN1Aa84hN1utvAHqtfRf5AMWu45zt2HVHdjzXejBQSw2V7rG4LU48SG8BCkNXOPLvUrC25FFGcibx4NqfEg+CnnV9HcHvXanicW84qFNMCNq3zXh0bIx2d2p4nF3mmsB7NK5S/cZoA8ocoxqNvoqujzWMNJyYT3vw8lFaXInKVJBaiYGmNbuerPwrFkIqw965vSUl21B2oih5GgPkpp0rqSQ60dSGwpUMpNVJG8OvEDZEAS/Lh88ClG9sdJKZEOw3Y+OSMg3CHU5MMfwtRgeTVMZyLwLT8p9l6WYiKQS6q0P8XezseBKK3b7TLMspWFoCzFIpeBxLAc72H4Yxg3A2ZzqXMDsOz071RKxukLZOzdIOw40x7warGhTKmFTqJB5H4R2jSRlV5pt6xzluzxH28kZtIM6UJimk2XTHaNRO362xiYdG+47Ir0E7TPEJoj124jeNnDZzWbt8ofxFFFY0K+y+teGsbsNRjoRuPZP+V5m1xAjTMFAcxsdrHqFDLW8pXWMV+I+PKJON11VCFulhdHrbi31HPPiqrRYsiouKGkQLVMFfTknRySjT/p5LZ0ReunnfU1IPjHJu07TgOGJ79S6N4fSCeOAVz0Ve+0uuP8W2PWm9UyH9MTujtBvNxr4KBecq8mhVrd0gkrg0x55HqS+xL8BmONYTnA9ok+AUQDqFPEoZP0/PYXZarITVdGNOOrlFZlNKNw4KYjriUImWpcSzNNbWSScd5is1OKsAAVWda5j4DAbF+J+UFAFKiqvOVK3jjsBz4msSDS7JPAIXatNakFBu+JjQyz7VU6XYgdrtROLNGprAFnc8lC7VpALFwZVUl6DWnSDNlEwAMlAuJzVVZZNdZ9w4mJUUVNQLnifrIHzPhCJoiihmMTnEa1TXKiBLNE7BYiTlj9fRMRe4NFSttlsr5XXW/Pmso3fWStcLxHu27hs2xkDTM7HJeidLF0fDVvaPyvDZtOOSFpVzebLVvMbDRouhecZetEhlky1b1bsqgku3cTwZ9Q4DX+8UvJHUGZ8AuhZmtc4zydhni7UOA1qt1l9mmviBjjrOpYuIuNDGrAH6eV1pm7LceJ1N99yI6KqZbn1pikk7ibqjh3zwpFE5ALW6h6Lq9FMdKyaQ9pw8zQcs+QUlkob7erQS1/Lr/pH9ZiD6toNefP/KvslyUvk+nBjf4j/wBRU/yUk016wf8AbfxwPwpyiAwIO8K+V19so/of3/ME9gFGm7B1cvwxb3iHJ2RvqUrA0NllJybcZ3DHxQ61HWc7zfAxoizpuC4FuJcKn9zvQqdXY3TMvkvhV64g+tU5127jCc3OnFOCQBrb2R6v351C0VnSiqGINUXgaYY/zRgc6pJG1eviFYWNdj1ad2HqpltjiQk5CVmymZQRtqGHvDeMVGNplMbhVrv8LO57pbM557V2h4g0PkEO6UWB0EmaxBM2Uk2o2lQSD9erGixWhry5g+klvcuR0iNNE2YDEYHiB6hVtC266wrkR/T6w5Zj9ottMdRhmrOiLVQ3O7hrHLyqutKWUS3IP8N6Bjs9lxwPuJ2woZL7ajMfCp2yzthlof03+Gw8j4cUCdGlTCpzB8sfrjGu8HsquHo32W0XTmMt+vx8lBalo2GRxXgcR8uUTY6oxVNpjDJDd7JxHA4j2VOctYkqQvoB+lD0u2WSspTrC1PEn9hHHv3cqD5tW+hdnihtonM3anzSTsLVMVlxJqphtFWm6RVcJaAbK5+EF3apKC/MmGrHDfBgE6JTbRLljOtN+EINc5OoCDWzSxbBcBGpkNM1W6TYhU+1AYk18o0NYqS9CrVpLZ+0XNYVS56DWrSROWMToAq6kqmQTiSeGvkIlQnNRrsUiyqd7DcM+Z1ecPBCTzqYCnLLl84iXbE6KEvEaJ1TKCYaii+jNHFj8dQiuSQMFSujYbDJaH3GczqCMzkWSuJBwy28di7tcZWXpivQzth6PipUHdtO/wDp3a0IZ2msSctcbgBG2gXlnySWyYuccNfz5QKxLlliEXDfqC62MVOcGi8VujidK4RR4b9QGslK2PeKypfdXL4s3mYcbbtXuzPyiVtk0rm2Wzjqt+EnzKhZAxCL3F10z9pjyB8BExh1jmVkkuyEQxnqN17TrcfTcjFomFZC1F0zBgNYljCvMZcRGUEPl3N812i/8PYaDtSnuaBTxHi5dtRFAPqDH85xYcsF5GF2jx8loJFlhAP0jH+RxI8gNwIXFiYDrC3qy8eZqR7jClxoBrKhYXBpkc/JrKnma+hUctrtnLHNyzeNFH+6JuF6Wg1YKljjB0aZXZvJPfguLXZK2VZq43ZvVuNhK1RuBAI4gbYbX0mLTsqPVcucF9nYQMQcfL2TW21NMAQ3fuZaoCK1IVjianE1Y5ahFpF11dpWcdaNzBqAPdgfNFdHzWaVjnR6H9JfzEZJGhr6L1ljc+WwV11NO6vn5KzZnqloXaEme8fCM8mDmHiFOMgiQbet/cK+iawWCZNsk9y1VkOoVTmAbxw3VOW+CW0MjtDGUxeCeYWKzklj7O7aS3l9slnEYqTTMGo+XhHTIDhiuCwuhm6uYNR7c8lpGpNkA7OzyOXhiP0xzW1jlovYSMZa7JhsqPm5ALbKLID68shW3jND/KCP0742tN124rz8zDNDj24zQ7xq8PJDp2Kfka7yNSPjFzTR3FYZm3oK/sNORxHqqZMWLCAvVZlubIeCYU3Vp5RyA0LpElRGYQO0wXhif5jjD4BHFVpmlETuDHacYmIic0i8BVJ2lHbM/XCLBCAomQqhabbtNeMWtYoF6G2nSe+LWxkql0gCDWnSVcsfKLAAFWSSqMyYTmYkd6XBKW2wczAMEEVzU0qZQnPEfVYCUAKNphOcRqmuGhJFOiViSWeCPaI0Re7TYKMz8FjPNOGYa9i7XRnRTrTVzsGa3eg9UZd1lKABie6us723RlaHSmpy2r0j3w2CIMjFSchrO87tyD2iRMmTApNWOe7jwjcx7I2V1LytpgtNrtQiJq457uPDYrFpsyoRLl1ZsjxipkjnC8/ALbaLHHC8QWernZHj7bVzaH6tbi4u3eO07BuHnEo23zedkMlVapRZI9BGavd2jtOwbh4lVJpuC6O+3fOwewPjFo63WOQy91zZT+Hbom9t3a3D9vv3I90a6ONOmypZNFmEFv8AKHadq6hQAc1jF0ja/wANC6XXq4nJW2VgGFOPtzOHBEtN2hJ9omzwo6tCJclchRKAHDh5xkscToYGxk9Y4u5r0tnszbplkFQzBv8AIGpP92HJALU9SF31bfr8/OOiwUF5cm2S35WxDLN3n4lK6TKIGc2YAOC/vWI1Ak/iFZEx0lldTOV4aODfupdP0UrKGSgeXzJhWbrAvKl09IG3LO3IfAptFTgEmS3NEnS3XhMBDSm5Ff6ohM0lwe3NpHdrWSH9MNOutOOr1VfSWjTKmItatMkrMIpShcE3eVM40mSoLthXPgiJk0bcSQR3ojotx1b0yQMByltjzz5xklHXFdfuvXWGQGxvDcmYDkM+eJ5q3o6hv/ilkeC0+UUTatx9VdAxrrx2geGHqq2gxNe0iVLqROFWWuBuKzY+/wB0O0mNkWkf9OR40C5cU+htbXnsuFT3U8yglvl3X5lfr3x0InVauX0nHo5qjaQinR20VJlnJwRzzHvw5xmtbMLw1Ls9DWgEaM5H4fCqinrRwT61Zb8a9lv5rrcKxJuLcNWI9VTaGmG0hxyd1XcdR8jwJQdpRDOpFLynDYy6uRBEX3qgHYsBi/MfHTB7TQb26uRBCGmL1xwt5P0lTAYeFYwCJbS9Ups8nM/ExaG0UC6qrTJ4XX4xKiiSqFo0hv8AGLGxqtz0JtGkK5Y74sAAyVZJOapTJhOZgOKFyDDGGSKLq5t8PnCTT3oVUJiYSaasNRK7lyyTAkASaBH9EaLB7TYLrO3cIomnuCgzXc6K6KNoN5+DBmdu4LQWiaJYAKgvTsStSjU0zdu1xgY0ykmuGs+gXprRaWwARRDHU0at59+7agk+0kMQDemtm2zcI3sjF2pwaF5u0WtwkLI+tK7M7NwV6RJ6lbq4znzOdBFD36U1PZC6tnsxsUejZjM/M7AuLXOWQt0Gsxu83wEONpmdU5BV22ePo6IxsNZHZn5815oVeuC8e+R2RsHtcdkbKXuqMgvOFxs40r+27IftG3js71BZxjU5DExN5oFkgbefU5DNbzRdpMmyO1a2m1Hq1/7dnHlU15ARwLU02i1NB7EePF2ruXp7FYni66mJy46v7R1uOCEaRmhFCjJR79Z+tsb4mlxqda6HSU7bPGGNyb8rx9Sg8smhOsmg4/XlGp1Mti8nGXuaXjtPNAjlikDrFHqylqTvzMYHvN0nW4r2Fns7WStYOzE3xOZQS0TzMmM20kxvY24wNXj7VObRaHSbTh6Lu0PQqPZA8czEWCoJ2qy0v0b2MH0gd+ZRPQNj6ye18mlybdJNcpTsOQFP5hGa2zFkILdra/3ALRZYLsznnLJvPXyB8VzoE/8ATzTuYf0fvE5/1m/Na6XRGHRkp3keARDQz1mKP+2T4/QjNaB1Sd66NjfV7W/0V73BVdE6Vayz5U5cbhII1EFSKeMFpsotMLona/dca0ODWi9kKg8/uqmnxVnPBq8Rn7mjVZOyByU+nGC88jVQ8vgKqWGddfD8w4jHy8oulbeaud0bNclpzHL3CM6YlguaDszVvDiAD5H+mMdnJA4YL0PSUIkFB9ba82+4PghNqNbjnM4nbeUhX8ey36jGgClW/No9lzBJfbHKcxQnlg70PMoLaJd1iNhIjS01AK4Voj0UrmbCUemWikUgKZKpWnSNN0WCPaqy/YhM/SBOWO8xMADJQNTmqbuTiTWDNCasFU0gK/8APnAhSDD5/LZAlmuCYSaasJCUNJSyJJY4QIALjQLRaI0TXHV7ydgjNPaAzAZrv9FdEG0dd+DB47kbtFpEvsrQzAOKy9+9vKMTIzJ1nZeJ+y9FabU2ICKICoHJo3+2Z4LPWq2YlUJLHvOcSTrjpRxYAuy1BeStVuxMcOJObtv2RPRli6pQ5FZjd1fiYzTzaQ3RgF3Oi+jvwbBM4Vkd2R6ldWi1CUC1QXbXt4bvPhEGRmQ01BXWm2MsUbpCavdr2/YatvBB7394+JPdB17zu8430+hvNeUL/wD9E2JPZHqd3mqrEsdpJ98WYNC57nOlfeOJKK2Cx4gHIYne2zlnzG2Mk8lBvK73RljD3Y9lue8/PRGpb3VMw7KLw2/WwbYyXakNC9XG8Rxm0ybKDh9/JALXNLNz/wCPnHQjbdC8V0haHTy3dZ+ffirej5farqQYcSPl5xnmd1abV0ui4Q6fSfTGMOPzzVu2TLlnY+tNN0cPW93nFUTb8g2BdLpGb8PYnGvWkPn9qoPZh7zQfExtearytmb9W00HqprHIM6esseu1OGENuDVGX8yY01lan0H0a1Su2GX0WfjSlWVZithqrQRx5nmSF4pjfb5hddxrPHTIM9qnn6IPoYEWR9+HiUWN0x/P4Lb0a0jok/1O9h6K7oY/fj/ACyPAgRROPy+a12M1tOH7KdzgEJtaAmhNASMdmIi5pIFQuZa2Akt1H3Wh+0GxS5drZJfdaWKDUBQEAeI8YwdETPks4c/OqlPWRjL+ZaR/afusZLehVtlPP5R3CKgheeifo3tfsK0dqNbOja5Tf01/wDFj4RzW/qkbR88V7SUj8IH/sIPLI/7Sh7jsuvsnrOWT8eya/oEac6O5LkUEUj4jkDe5ZO8DXkhGk0o/EA/A++LoTVi5vSkZZPU6wD6HxCoTbcT3fExaKalz8daqs1TjjC4prmsFU0qQkLtV/41w6ITsYKpBc1iKlkuYaSUCSsWazljApNYXLS6H0VXE4KManCv7b4yWi0XcG5r0nRXRGk/NmwYPH7IhaLeFF2X2QBQvlhsUaozxwFxq/E7Pdde19INYy5F1WjXs4b/ACWftFqLdlcF895jpMjDcXZrx1qtrpjo4sG+J3lFtDaMCi+4/KDr3ndGS02ivVavQ9C9EiMCeUcB6/OK5tukRjQ1Gs7fwj8PnCigOtFu6VaCbpqNZ27h/SPFDS1fvJmPsjb+0bAKC6xefe8vP4ifEfSNv2VabMLGpxJ+qCLAA0UXPlkfM8udiSrlhk0YYVY5bhrbfs31iqR4pUrXZrM5zg1uZ8Bt+cEdk2bG5s73xGGs4++OeX163cvZ2WyNFIG5Dte3E+6p6WtlTQd1cBvb5CNEEVMTmVzemukA5xY3st8Xew80NkDXnqG8n98I0POpecs4NTJmTgOJRqTJoqoMyc9+ZPn4CMDnXnF3zcvY2SzaKJsIzOZ35k/Nyp6em3poljKWLvM5/Aco0WZt1l461xun59LaRCzJuHM08hTxVWWcSdSjDnFhy4rnxEBxIyaPFT6GtJklpwpeAISu0kBj4GnOJOF6rdWtQh/LjMpzJo3/AMj6c0S03bGeRY5pPadbUGpsMwEjh2jGGBg0srd7T4K97yGRPGwp7P2bKvAHzYe8CJO60x+bl6KEaHouLhXzI9FLoH+IDsRvMRC09k8fRHRgrJX+kj/cEL0hl4+8CLolz7bi3vVrS1oZxImMcWD+678ors7Q2+waqK62S3orPJud39U+iCTlpeGxj8KR0GGtCvNTsuvc3etHoVg8qYh1qD8Cff7o51oFx4cF7LopwnhLDrFO8IZKmBGllsu63AdlvFaxoAqHAcQuRITG6J79XVdy6p8FS0tJKhQe8pZGO9Tn8ecThOJpxWfpVh0MTzmKsPFp9a1WdJi8lchIQkJ1XnBRC7AA+erlthpJiYVU6LkwITQJJQIVuyWQticBAcFYyMuxOS02jNGgC/M7KDIa2PCMM9oqbjM16jo7oprAJrQKDU3bx9lJpC34U7qjJdvHaYUMGO0q/pDpEAdY0GxBJs5ph2COg1gYN68jPaZLU6mQRjQ+jPXcUUY46953RjtFo+lua9J0N0QMJpRRoxx17zuTaU0lfqFNE1nW24boIILuJz8k+lOlRNVkZowZn927h58ELCg9p+7qXb+0assBmvPgBw0svZ1Db9tpUM6aWNT9DZFjWhooFkmldI685SWeVrP1s5mIuNcFbCy71iOC2miNFdRZvTJ3ec3JEvWT7X5VxptNTsjg2m16e0fho8hi47Bs4r0fR8JiOVXHE+gQ62zurS7XtvWp2bTy1RtjaHurqC69un/BWe409d+vZtPLILPu9TQcB8/rbHQAoF4SZ+keGNy1IhYJOI2Llx/48xGWZ+HFdvo2zXpAdTcuP2HjRFJM0IHmnJBRd5/5oOUZbpJDNZXotM2KOS0uyaCByz8aDks4jHFjiTj8/GOmQMgvChziS95xOP35qVEJUAZsYgTjU6lfHG50YYM3lcz5nZN3uhlVeADEnmTXnE2NozHMqi0yh0gDOy3AcNvM4qzabVekWdBmizv62WkZ447sr3baeC0PdehjAzo7xoi2lOzLRN9P5QP/ACiiDFxcvVdLUjijhGwDkKBSaBzY7AfImI2lPonEOOynnVB7S1VHD5RpYKEriTPvQtPNafptY0lSNHhSCepFabSDj418I4/RMz5Jp737inNURMacg+g/t+FY20jXtCnwqPgI70excq1jrXtoB7sPRFujM3tqPaDL50jLbG9UnZQrvdAy0IG0HwNVX0ulL59l73I5+6kShOI4KXSkdGy0+l17vz9FzpRL0oONYRudCje9QecTjN2SnH3Wa0N01kNNrXeF0+Q71kY0LgJHKBJdjujjDQlM1QjmgLmBNNAklAkpLOMRDCFpNHqOsQUwr8IzWgkRFd7ohodbGAj5RFtLH7wjUBhuwGUY7P2F6C2uN/PUs1bz2o6sXZXhukSTMaqaxDFeMRlyKusIBewHaEe6QGkoUw7QHKOdZMZMV7L/AKgcW2UBuGICztozEdJmRK8Xae00cF3bu/yEEXZRb/1iNwVZcxxETOSxDNErN/d/nf3Lh5nximT9IrqWbG1M4e69D6fClqkKMFWQLq6hlkMhHlehcbO9xzLl6jokVkx2uWD00fvH/R5GPTWfsjmuZ06T+If/AKUOs2Y/LF78ivOWTt8kZ0f3P5v9TRgm7XcvW9F/9tXcfMp9K/8AtU3lP9JMOD9Y80+msOi46f0+SDtmeUbdi8m/NytDI/5bfCKtfNdJuDSR+xypzR2E4v8ACNGoLjjMqezd5OK/61ih2R+al1LN24uX/IIxpfvpz8xGWz9k/Nq9D0z/ANwz5rCsaB7szgf9EQtOY+a1b0P+i/iPIILN7i8PgI1jtFcE/os+fSEf6YMTKsdT/dp/vjndH9uTifNbbaP/AI8X8/8AxWatOXI+cdRma41r7LeB81a6P/xJf+Z8YrtOTuC3dC9pnF3kVa0yMZ35PgIog7LV2Oku1N/Eeiq2P/2o/M3/AOMWu/U+b1gsWNlx+dh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data:image/jpeg;base64,/9j/4AAQSkZJRgABAQAAAQABAAD/2wCEAAkGBxQTEhUUExQUFhUXFxgYGBcWFxQYGBsXHBgXGhoYFxoYHCggGB0lHBwXITEiJSkrLi4uFx8zODMsNygtLisBCgoKDg0OGxAQGywkICQvLCwsLCwsLCwsLCwsLCwsLCwsLCwsLCwsLCwsLCwsLywsLCwsLCwsLCwsLCwsLCwsLP/AABEIALoBDwMBEQACEQEDEQH/xAAcAAABBQEBAQAAAAAAAAAAAAAFAAEDBAYCBwj/xABIEAACAAMEBgYHBgMHAwUBAAABAgADEQQSITEFQVFhcYEGEyIykbEUQlKhwdHwByNicoLhM5KiFUNTc7LC8SRj0hY0ZJPDCP/EABoBAAIDAQEAAAAAAAAAAAAAAAABAgMEBQb/xAA/EQABAwEEBgkCBQMDBAMAAAABAAIDEQQSITETQVFhcYEFIjKRobHB0fBC4RQjM1JyYpLxgqKyBjTC4iRDRP/aAAwDAQACEQMRAD8A8sk26la3j2lINcey1cCDnhECyq0tk1cFtOj/AEqmOyh8QDUkHEjIDHPWYxyQAYhdezWsvNCFsJvSZSQq4HCpOrGlN5/eKbhotVG1oidmthbht2n4CI3VK4FP6RBdSuhOLRDuouLyu2SbzWs+1MmnxZj8Y1l1C1cB46z+JXp2jbXWTLO2Wh8VEZnt6xXaiYCwHcsv9qc+tiA2zV9yuY02IUkqsXSYuw81orZa62Zj7Ur/AFLT4xnazrrWW/l1XmGnJtzSpm5UnSmruHV191Y3xisVNy41p6tqJ3j0XrjT45t1d+6FGbTBdToFz6TBdRQJvSodwowS9KguIwTG1QXEJvSYdxFU3pMFxFUvSYLiKpjaYLiKpvSILiKpjaId1CY2mC4hcm0QXUJekQXU0O07b7kuoJGIGBpnmK6sMt8SaypUXuuiq820lpAzLqtRmUtjeFSL1cGOBOeBG2NbWUxXIllv0B1KzZrQtnEzrLxW7RXF3Br15a0JBxGu6RTAmuKLS44KYcIgQ7vWXn6Rea6sxqQqg8FrTHPWfGLg0ALnulc9wJ3eCK6e06JkmUqjtVLswCjtUAoABlUfVIrZHQklabRaQ5jQ3PMrLkxcsCUNJKBCkE41rXHlCUqlT2e3OrAqaeHCEWgqbJXNNQtDYOkDCYGajZY01+WUVmIELdHbHB1XYra6K6RKVqCcTU1pWprX36oqMK6UdqY4I3K0orAEGFoSrdK1SDSA2waEpaQLNyZNUnnaCfEExQ80kC47hi4oxofSIFnk11Sk9ygRrfAS4rpQSjRN4IN07tQmSEH4wfcR8YnDGWGqydIvDogN6JnSANllDaJA8ChPuBiGh6xK0CUGJvJZDpBJvz2I13cf0qIsZ1SAuXa+tKSFvZGlAyK3tKp8QDFBgNV2mzAtBXR0gINAU9KFwbeIehKNKE3p4g0JS0oTeniHoCjShN6eINCUtKEvTxBoSjShN6cINCUaUJenCHoSjShN6cINCUaULk24QaEo0oXJt42w9CUaULg6QG2DQlGlCZtIDbC0JT0rVH/aybYegKX4hiq6b0oiyjexy2bYBCVGW0NDcVg7fbZV8C6CB7Z1cgB7otDaLkSSsJyQ622lQoVGDA4kAEU3V1w6Kl7sKAqgkyhqIaqBouKwJJoEJoEJ4EJQIXSQBCdphgTqr6aVYKFGAGJ+hElLSEBH9EaVN4EsaUpzwy1RNoFcVY2dwWiW1nbGjRhWi0FarReimezTCq3mK5VAwuCp5Cp30jzJN6agV5oG1KydgLdSueC0849GKFZmvcG0VbS1WVRz/wBMRmF1tVB7i8AJS7T93KWuI8lDDzpEmNBAKWmIAGxW5lhZpJmkUU3grVGLKBUUzFKr4xzLQ67PTgrh121XNjn9gAaqr4EjyjrXFUyYhtFL15hXFLTlN1xguI0xS64wXAjTFLrjBcRpim68wXEaYpdeYLiNOVybQdsFxLTlcm0nbDuI0xXJtJ2w7gRpyqWkNLiUKk47Ig6gSM5VP/1Gu+I3mpacq/LtdRUGLQ0FPTFR2q0m7Cc2gSMxQC16Su5Hbhs+vhGc4KGkKHW3S0yYTU4bIg5yRe45oeTEVFKBCUCEoEJQISMCE0CE8CE6wBJMYE0oEK7YrXcK7K1MWNcAVEgrUWXSiOMDTdG0PaQqrxBWvsnSiWlsuX36i6FcqAcDJANBxwz1x5wWZxZe148V1zML1P8AC9W0Louw2iQrSZamWa45Gtca0yMaIgC2oJ5lUySSMdQ05ZLDfaF0YWxgWiWjTJQN1wWHYJIANKYg5cSItkc9zbhPNWWaWFrrz21pq1LEWW3I7VBYDWGusKVxuigph5RG++JtKDxXaiZHaalrjwIBb9uKi0januXEBFGY3CcTeC4qNY7OqucRLg999+wYrFabA9nVYKHYfQ6wmkkgsDtBpxA+IMd1tCF5p5dG4h2Ckvw7qjpSm6yFQKWkIT34LqNKUr8FEaRcmZBRLSLhpsFE9IozOgonpCuDOgojSKpa7aRgIre67gmHVWatVrZmvHOMjnVxVoCrNMMQvKVFasekGQ4RNsl1KhU9p0yzUIwP1hDdNVABQ2ZMLGpiomqlRcwkJQISgQlAhNAhKBCUCEoEJ4EJQISgQlAhKBClkTSpqDEmkqJCtLazWoJHOGgFej/ZH0v9FtHVzG+5m3Q1SaKcaONmdDu4RllBYb45rSzri4c9S9/tCK4aW6hkdSDUAqQcCpHA+cO9U01bVXljrXiH2idB/RC1pslWs16kxBUtJbzubzlUaiDEwQ7Aq6GV8RqOP3Cy+i9KnEMFdCKFXAIIByxxBG6h2ERG6Yz1fsV19Ky2sDJ6kDFpBukHcRkdxzRV7MJq35JZmGcom/NAGNVGc5czgL4oe+MRbDIWGrP7dX+k+i51usr2/rG8zVIBQjdI0f8AMYbQKIeWy168MRTaCMx/waR0Yp2yNqOe0LizWV8R27N/DaFwZ4i1rQMAs75CTVyQnrth0SvhddYNsCd5RPNEJO8FA9oA1wqpgqubalaViN9taKWKrWrSargDjFb5gMAptYSg9ptxbWedIyukJV7Y6KmTFasTUhJpQISgSSgTSgQlAhKBCUCE0CEoEJQISgQngSSgQlAhKBCUCE8NCcGHVCuWO03WB+qQyKhDXUNV9JfZd0kFrs3Uu33ssAA4VK+q4rrHwjC0XSYzy+blqkxAkHP5vR60BnD3QOuQXJsuguzZZGBunA1FbuOBqpOcV1ca07QzG0bR83KVA2n7Tkdm75xXhXTbos1jPpEjt2WYcMP4bEn7txqxBCk07pVu0MdkUokABzVVXQOJGWsITo/SNKEY0IOsMCNjDtLy2DOmEXxkbl1bPa7wqDXz57fHuWgFrk2jvkypxA+8IvS3bCpnKuP61o1AK3oL5NC7A/uGfPagWNhroNeJjOLeLNh3d1MFS0rIdbqNLAYIQpBvX1vs/WSnBuzRjTDEClRXGNEczo3fma9erZy8lyp7MyVpEYxGBB7Q24fDxQUNQ9pqCmYFcdmYjdpSRguO6C6cU9o00DKRbqqyFwSFoWBIIJOsjERQx7hI4nJaX3XRNaM1ROkqxdp1n0JQu02osTGV7y4rXHGGhV752xCpVlAuTEU0oEJQITQkJQISgQlAmlAhKBCVYEJoEJQISgQlAhKBCeBJKBCUCEoEJQISgQlDQu1ETQt59mmkpki2Wcqe8ygjartSh8+cY7SBS8MwVrs9T1TrC+itMWchkny635dbwHryj3lprIwYa8DTOK5gcJGZjxGsJQuBqx2R8DqKB9JNDpNluyqXkz1q6Lj2yO+oy7VACMiwXK8xil+qVuXz5x4qbBnG7MLwDpFoObZJpNDcwocSMa3SDmValVbXkaMCI6EUzZBQrK5ronXmJtG6RU4HWDkKnLEfWzUYjLERiF17FbWPNx48MfnzNaWRaqJ1U1ROkk3rtcQTjflsMVO8cwYqjnoKatntsXUtFhbMRI7tUweMyP6h9Q/3BD9I2BKX1frZe8hZ6Df6s3Xt/TF4IArE6m4+3t4rgzWaW9dnjqNT24jvzH+rv1LM2jR5PdYNlgaK3gTQ/pJiQm/cKeI+caLEbIR2CD4H27ih86SyGjAqdhBHnFgcCKgqlzHNNHCigYQk1wYSaaEmlAhKBCaEhKBCUCEoE0oEJoEJQISgQlAhKBCUJCUNCeBJKBCUCEoEJQITwISgQrFmAzONNW0/KJFAWw+zYj+0LOz4gzkrXbUU99PCM8/Z5jzWiEnHgfJfS+lJqqq3yVBdQHHqse6TtFcP1Y4RCUgDHv2JRNJJpsy2p0Uy8dR74GQOtl3bR+8RA0dTq1jZvG5Mm/hr1ex9Fj+mfRe8huoJksqwYE0CjMBqY9WR2Sy4pcltQ3YgYSw1aVMS3hQheEdItBTLJMvi/wBWWIVmwdHGPVTaZOAR2hUMCrAkHDbHKHihWZzHMdebhvVjRnSGgpMFdeFKNry27x4ViiWy1NWFd+xdNhouzjmNfsd47kQkWqXMFSClde/fjjxOO+KixzV0o7XDMA7FtdZy5++e9M9gTG+rUPrS2ApvoQQedOMXRSsBo7HzWW3dHOe29HQHbSrTxy7/ABVaZod8pDrOX/DNA9N8p+yeKkxp0LH4xmvgV52SSaz4TsIG0dZp9R3c0FtdlAJV5ZRtY7Skau6wPkMoiWyMwPik10Moqyh4H0VNrCD3WPNf/Gp90F46wkYm6j3qBrEw1qR+E4+BofdCvjWk6IjHNQTJZBoQRxBESBByUCCM1xAkmgTShISgSSgTSgQmgQlAhKBCUCEoEJQISgQngQlCQlDQlAklAhKBCcQwhWrLKrU1oAMcPAZ5kwE0TAWg6HyybTKCNjfVqkUChe0zHHJVVm4KYqkqWlWwmhX0J070gG0ZOmKcbkmYNVL0xKeRikjSMo7XQqxoMclRqqqH2Y9NBb5TSyCs2TQVJBvCn7RBlWERk46j6FTlaHfmNGGsey26VB/DTEbCNm79osFQd3ks5oRvWe6S9FEtKsUp21AZKLRgK0ZScFYbwVYVUjGoWjB67VMSEdVy8F6WdCJtlmEUGJF3VLeuVwk1lOfYY40N1mpSLmzY0Pz5uVbo8KhZuz2h0a72gRgUYEMKZin1wi4hrhj3pRyyRHqHkj2i9MLkRTgfgcD7ucZZoHZgrv8AR3S8YN14p82ZeXNFF0gnWrL7Jv49oLSoN4KwYY5a/jGUsddLjqXYdarO+ZsOtwOOz5irU7RSOBfWpwGBINACD3rwFTdNcuzTCsRFpeNasm6MgfXAd3rgVCnRizsoBebLeveIVkOAJouOsMB2hmtY0MtjPrB5e3+VxbT0NK0/k0I2Y/N+QVS19A7RX7kpaF/AVv6z/DZtlDg3rDfGpr43irHg+C5LopGGkrC3fq7/APCz+kdGzJZCTQ6kYATAwIx2PkDngTCDSNSb2YVJqPnd3qKzSZSg9bILg5ETGlsPymhU8wYjI2XNppyqohkf1N8fgT/2dZWOE2dK3PLWZj+ZGUn+WIX5hm0Hgaefupfh4ndlxHEfPVcTOj9f4dosz7AZhlNzWcq0POAWj9zHDlUeCqNlNaBw8iuX6K2sY+jzGBxqgEwU21lkiH+KhP1eiX4SbZ5KnpDRjymuupBoD2gVPgYmyVrxUFD7NI05Kp1R2ROoVRieNSbqjsMNGjfsKXVmBK47Yl1ZgwT0bti6WQxyBNcoiXNGZUhDIdRUgsMylbj0rdrdNL3s127oWkZlUJ6CT9pUw0LaCXHUzayxecXGqi7Ww7IxGcQ08VAbwxyxTFmlOpKZoicqo7IQsypQmnaAzpAJ43OLQcRmg2aQAEjNSyzZDdvC0riLxBlN2aGt0ELjWmZyrEuvuVfVV9LJo1g59JtSUFUD2dGLGjYEpNoMborvMAv60+qmlaKsLKn/AF5VjS+Hss26vZqe0jMWo1Fyxz3Q6u2JUCgOibPSq26TW/dCtLtK9mpHWV6sgClDTPHbBeOxF0bUv7BUglbXYzRlWnWOpNbnaF+WvZF7EmlLjbMS9uSuqsNEMZnVh5BJa6CJ8m7Wle8WApvgvjNO4r8rofa2F5ZasKE1WdZ2wBAOUzaR4waVqNGVYfoja0H3kppaAmrNiimoViervHOgyMGlaloyV6D9nui9FyFL2i32eYzgVUMyAJgxQ3gGxoL1QKjs0HavJx2qbAR2Vb+0fpfZp0ppFmcTOscNMcVCm6AERR7IoOJximvWqrQ03Vmeglp9Em3wSGYg0Ax2UoMTnXHZnGO1yF1C3UttlY0AtdrX0RZrRelq+0A0+Ea4ZL0LX7VzZGXHluxPOmiWBWgBIHjshuc2GmwlDWl5wQ7pJodLTJZGorBWuuQCormHU4Oh9ZTgc8CARY4KLSvAeknR2hdXRlaTQTEFWeTU9iZKYms6QT6rG8hIF7tAlsk2/OPupvZXJZC2SWlPdmY1AKzFxDKcm/Gp8RQjMEReDrCzOGNHKWyW0oytrGRqaEbARlEXMDxRXWe0OglbJnd3/Nq02j9NBzdIpUYZZ6xQZ8qa8DSOdLZruK9lYumWzuuU1Vxz4b/NE20oKYnI0JulqD8WRpzHAxnEJqtsloY0VGWvDLiukdc+7XJ0ZgCdgYEU19kgQiD3aj7eoUw5kgx9xyOfiu7RpiaFEuY/WpWt2eC9KsCRfwONMzUUyiwt0gGeGw+izOs0MbiR1a57O+mHMKulmsTst9HkZXrhJVtwYYKCTXutQCJxSTRnE3xsyKyWmwC6XNABORpTy6p4VFdiktPRKyuCZZngM4u9VctF1cahlUK16gY40w2xvFssxNCC078uS5J6PnbUFzcs6FpJ1bW0yGAQbSXRdZYYieri8oRXlTUJBu3mZ1vLKu1OZNbp4RfGbPIeo+h3/ele5ZZobbE38yG+3a3PliDXwVQdFZgLNImyZnV0JuTZRrr7GIaYdwXdFrrK8jEVG0eudO9YRLFUBrix1ey8U7jkV1pZ9JI5EwWiWblSgExRcIYVu5UpeFYzDo+No7NfHyQekJCateO+nnihtq0laCt5p7sWrevXT3g20fjf+aKmwRVwCsM8oGar+lWmuHWZ17i+0H9n2gDy2QzFF8KlftAxII5fZNN0laQCGZwCrKRdUdl2vsO7rbGAWeJxrSqDaZ2jGtOCf+27WTeE2bXrBNqP8QCgfAZgYQvwkI+kbOSBaJ3DCpUHp9p7P3k/ssXWjOLrnNhTInbEtBFj1RjuS0loO1RPNnEUJmkXr1CXpe9qntb84lo2DGgSrOdviuJizGJLXiTmSTU8a5xINaBQDBItmOJBXHUnd4r84dQoGN+vzHuq9IKKuqQQ7DCTquuqOug4kQUQl1e/wBgoiq7ErcfcIMEUKml2YnUPefPCFfAUgwlTJZK4HwFP9tYiZU9HtKuyNDk5S/Gg9xqYpdMrRFuVyTYV9q9uQFhwLHBedIrc92tWtj39yvytHMMaCUvtOatyz9xIihzxxVgbd3LVdBdBC0TQJQZwpq81hRF4DWfE540ihzXym4PnFWX2sbeP+V7rJkhVVRkAByEdVrA1oYMgua5xcS461U0mAbuBZkYMFGtqELeOoa+XI1zBriNZBrTerIiRXVUeCyf2uaanWSwdZKmGWzTUl3lpWhVy1Kg50pA6/UcfQpx3cTu9QvnvSvSy1z3vzJ7s/V9Ve7IJTO6aAV4nHfhFzWCmKg5+xEAhmaOlTHJZvSZyLX2OrlM3K+a8S2+JxnrkKuVtWArPTFuHaNY+Ii1w1hUNNcCpxahQChqKY3jTiBqisNFcVaZHAYI7o21mYMT2gBRt2Xa2itOFYzTRhhwyK9H0ZbXWlpDz120od39W0Vz2Z7lakuSSF7MwGhSvZJz4Y6jFbgBQnEbdi3RSONTH1ZGmjmnInyx1EUruV1HDqrCoNNYoQalWH4heBHLbFJBYSPm5dCCZlqjvEUcOThjTmK7cFEAR3CKn1T3W20Hqtu8onUHtfdUgSRn8oip1Hsu3bnbvJd2O1CvZrLmDCmIG/LGhGrzhSRmmOIUrPNFaDcb1XjNrsvtyROTp3vI7vImOcZqUoxNalsKGtTUgK9AAKxQbPSjmdYDUdXr5hY5Whr7jhcdqBoQf4nLkaKvpVHEtA8iQ4HdnKtL4NTRiDVJhzoabwKxOF7b1WuLd2z3Cg5j8bzbx+atVdvZJwqqczTkpAQjWxCwuuvWFcNnZYlhngSM43sfbB9YOzX5rmvtHR7hcmi8KEdyayiUhWaloowFQply5oyx7M4AN7zFcdpnY+tyu34MkTWDo+YCjiAcRjs2azwPcms92Y0w9dLa9UtWTIksGOFVxBAp6i4V1ZxOe1yOFHMpXZUqiKxQDGOStMKHDzp5KK12kISg9EYUXGbKV2qBmGxw3Vi2zWsxspcqqJ+jY5nVM4Zur7AoZZZ/VKUAsb19Z5Ss2/tERfHbS3/61XL0THI6otTRuDiB5KGyzSjswWyNeJNHlqyjXRQ2CjcITbXdNbngpSdEiQBv4hopsdSvHBNb2aYyk+hqVrhLSWoz9YDBste2B9sLiDcy3IZ0Q1jS0zsNdr8eRwVuVpKYFChrCoH/x7MTnXE9WT74l+PIyj8D70UR0JGRR1oZ/dj3ocssqGpOkUalewhO3AlKjlSKm2t7TUNPcFok6LheAHTx4bCfRUBKbV5U94hXgucGFP6KTn7z8ojpFIRqWVYa5VPAREyKYjCsro866D8zY+C4xDSVVgYiFi0E79xXbfLlmnNjiOJEVOlAzKsERKvL0fVT948tTrUuZratUoHHcaRXpq9mvkPFS0IHaPzkrBl2eVmzADOvVyq8hfYjiFiN57sh5n2Clejah3pklmCpKmWhjkKFgTuDVHgoidH6zT58zqoGQagjejND220OFVVlH2UHWzgKa8aS/1skV0acBUnuCZc44uNF6D0e+yiWCHtZMxq5MxcnjSiLwAb80XCBx7Rpw91UZmjIV4r0ix2RJSBJaqijIKKCNDGNYKNVDnOcaldlwagZwE1wCVNZXCEA0Gev9ztiIIGAzTIJFSvMv/wCgp6/2ei5n0mXtwPVzjnXMgHbnqwMF6rqBTaKNJK+dhF4CqKOaNmjqLmszCx/lUD4wg3r3tybndS7vVW26+EXalmyKpkn3DxiCmVoejiKTMvf4LXR+JigHhUn9MZ7U43W02ivAZrq9DR1ldj9JHetCGlNKmoEPpEsIta1DrUE1GpxVlwzFNYjn0ka9rq9Q15H2OC9FeL5ZGtFS0AHkK58a7/RMTMAMy/12CjsikxCougU/vV1gjtAHXDFGYNpdzzyPsfDgqomuZKAdYNDXMdrWaVGzXTYVXtJwN/unMjURr20yPPhFjM+qt1ocHRnS9k5kfSR9XLA11dyjtNmvUr3gO8MKHadqn5xNkl3gs9pshlILu0PqHrtB8DVd2eYJgMqZQsPH62EQPBYb7MlbZbQy1tdZbTi4bc+PtRS2GfPs94XTNkXSWBoexUBjTNTqvDFdoiuSOKcAg3XeqzObaLGbr6ujHZdrGwHb/HEFS6U0LLtEsTZBw7tCQCrUr1eJqwAyfypSKIp3wP0cnzf9lC0WOC3R1aQH6iMj7Y6tXBZ02R0BWYpABo21Ttpq45HKOk2VrzVpxXn32WWAFsrerr3bHffI5KKauNHx366ajvFNsXNOFWrLJg65LjTXrpq4im1ROlN41EfXuiQKi5lBU4jaPme4qF5cOtVUWkKtOlkYiEmCq18wKSe9AopBoE8VspXRubm0oovtT3EoeD0ryMYjK3b3YrcIidXipZejZKmjz5ddkiU00n+ai8wxiJcdQPM0UrrRme5STJ1nQYymcbZ864v/ANSY/wBURAedfcK+aZkYNXeqzdKVTCX1SHICRJWuwAO/a8IegJGNeZ9Aom0HV4BcTbbbLQQBJnTDq64zH8FyHhAGxMxvAcFEvkcppOhprELPtcuUTlJkAzp1dnVSKjxYQw5hxaK8fulcORWp0F9ljzCGFnYL/iWxzLPESJVX5NMHKJASO10+fNSRLGr0fQ32eSJI+8YvXvIirIlH8yS+043OzRMQCtSaqBlOpaqzyJUlAiKktBgFUKqjcAMIt6rQq6lx2rlbYGNFBPLDns5xXpmk0GKkY3DPBSudZ8M4ZOsqI3KJ2F017PPH64RBzmtb1sPP5wUwCXYYoXOtRoUk9nUXOrhv3Rz32jVHgNq1thp1n47lhPtPtlnFhaQVEw1LKWNSJgVh1hPtAEjnErMXF9Blr3okaKXnLx+bZJQPcU7BHWAJwWN10KpKoqimFRX3RaqFRnzKmg1wylTGqipjTOIIR7QUuswcVXxw+MU2k0Z3rsdDNrPe2UHzvV5rSQ5Yd6ZNZx+QEgV4knwim4CKHIADmt7bQ6F15vae8uH8W1ArxxRLpBb3tCKwreVVnFxWtULoGamRCsAW1lV1xmskDIX3TkSRTjjThuVnSLGuhvQnIX2jZtA8cF3Y5ptMsziw60uVcUAPWXaq5GRD9sHeIHtEL9EBhSo4Vy4jDktPRlqba4sBRzRxGGHiDly1KCS63QDguQxoRU0oDuOA2UETINaq9sjLoiOAyG0Y0pyOA2UChtlnZtvWJgrDJlzy518YtjeBhqOpc+3Wd7jfcaSM17RvVnRekCTdJKuMQwzrTMbcPEVBiuaIAVGIW+wW38SDBOOt5++49++wjGUxmooCkXLRKSgBRiKlKg3UfaO41NREUuAlGjccc2k7Rt3jxG9Z7RA+zuq3LPu10+U4VIt2gKWVSwKul+UwYNMRGJARzTEilGWKWF1CdYNDqBI1jjqK2xPbaWUPa7jX19cnBAtKaMYUwW9kAuTjEgy9+fZ8NkdCGcfNXH3XB6Q6OeQC0CowoNevAajn1e7BBakfEHI8Y2EVXCY9zDhzHukVwqMtY1jfvG+FXGhVha0tLmZaxrG/eN/eoXWJZqkihVK0yqYiFRAKrkwJ0TqIELZWLQ1tnAstl6pT/eWkiWDvrMK3uQMYnSRtzd3LTdkdq71NM0EFwtFvUbUkIaU3M92vFVaImUfQ2qkIz9RUujNE6PvAJJtdtf2QGu133QGPuivSznYFPRxjKpW90T0Vtzikiy2awSzmTQzCD+QBuTEmDQPk7RJ8PcpaVrOytBYfs5lYek2idaDrRfu5fAhMfExNtnYPt89lAzuK1mitDyLMt2RJlyhruqAT+Y5nmY1BtNVFSXE5lWntKrrr4UrxyhGRo11+dyYjJVWZpIE3QcfZQF35+yN5w3xXpq4DwxVmjp8om6uuLgL+Y3mpv1L7xEePj880Xjq9l1NtqSxjQbCxz/KBieQpvhmRrR7+3so3S4oRb+koTAEDjS8dwXJedTGWS2H6O/7LTHZRm5CrRpJj2prXR7Ne0Y57nueccVtaxrRggemulgRTdwAG3H9oujs7nmire9rRVeWad0o06+zHUaDUI7UMIjAAXOklLjUoXOngZmNAWdxQ1phIAGzx+QhqNFG5pgMTrPwERqhS2OXr2QlNgqVptDyQiljhdBJP4iKADeMeYjHO4uNBrXqOjYGxRlz8A0EnidQ2kedFSWbeZ3yGCKNg2CLy2gDRxK5gm0j3zkYYNaNg2I/om2dS0sXbwClJq+1LnKxdfEqeIjn2iLSg40NatOwtP+V2GxB0DIRm2lf9YJ86d6C9HpoVnJJoq1J14YxvtQq1tFzP+npBFNKXYACp5ItpuYzGaxABB1CgwQqDTeFBO8mMdnYGUaMvvX1XWtkZZA8DVUjmD7BTLNMyShrmMRqxr7+9ES25IVujeLXZmPOsYjjgfIoEloCNdYns4XjmCM8tVfrXG4svNq3WvJw2kwS6OX6TQO2UOvdtWhs045rQsAcDirKR2kbarD6yjnyMwocvlDxC9g1wnZTu4+x81OFHVmUrustqzpACBnNoAudSxArX1T+g68a6kvEhbUjquxwu53h59+xce0wujAfHgR3g+vwVUUmcsxLswG6xxHrK4qCV2EEZbItLSx1W6vL2K2sljtUI0g7XmK1A3ilRrAQvSejmvUNC5xVx3Zo37H8+OeuKYUqMtY2fZcS22BxdQ9rUf37jqD/ByCqxBqMCPqkayAQuE1zo3VGBCkdARUDlsOzgdXhEBUGhWhzGvZfYOWw+x1b8FUdImsioTJd00hKVUymEmCvbbF9lttn0Nttl0a0Q3jTgKKPCMTYrvZaB8+a1rMlcyStVoj7MtHSKVlzLQ+2Yaj3UUc4dAdZPD3+6hfOwBbGxWNZYuypcuUuxQK/00HnFjWEZADxUC6uZquLdbZMr+NNUbmYVPBBn4GB1wDrGqACcAh69IjMH/TSHmDU7Dqpfiwvf0xUbQMmBWCH9xXXUWiYKzZqoM6SxQU3s9SeVyIG+4VdgPnLyUqtbgPnzmpEsCVqS7mmosB/N32HMiGA3eT85+YRfNMMPncuZmkpUoXFKj8EoAnndwB4nlAZA0Uy3D568lG6XHbxQu2abu5lZY5NM+S8hGd0x+n56K4RbUGtekGapUKgPrvVpjcMz8Ioca54rQxlMkJm6TSV3R2vaahbkMhCEbnKy8As9pDS5Yk1rz8z8o1RwUVL5VltJWkse0cI6EbAFikcTmgNstgoQNcX0oqCaqiWLHafcIaipbNMoVA1kVrjEScExmoJUuppAlmaI3o2xkkBRXHDe23gIpleAF1uj7I57hQV2cdvAKzpK0A0lSzVRr9pvWfhqEKBlPzHZ+Q2KdvtN4izwnAeJ1u4bP8JrLJBdU9VBffgM/rfA9xDS7WcAnDE0yMh+lgvOUthnNMmTiPWX33sKe+nCIysDGsGxaejZ3zz2hwyLfGuHdiuLBLJWcci1UHM3fjEpHdZo2YrP0fF+VO8fV1RzNPVF7e4ZZjHKrr/KzUMZGAh4A3HyXorS9slmfI7Kjm/2kgFRWI0lAH2T/rC/7olJi8lZrCTHZWtP7T/yp6qva7OZl9VxYNfK0GIu4kHaAcRrHCLoXltAclxulIWySudr9xXvUWhrURRdh7Py4HERKdgOKs6Gtjm0iO2g9uBy3LR2KrXlQlXBWbJOsTVFUI/MBcNdaCObIA0guyOB4HPuz4Fd60MFoY6mBGfo70PAhVNNqOrWakwu7kTZuFLkxiwdf5hUbjGiyklxY5tAMBvAyPcuHaGOjst4VFH14YUw4ELqwzlnJ1b4VyOHZbb+U/WuCRpideC6NmnbbIbj8/XURxz7whOk7GSWqKTU749pfbG0jXtGOYNdUUgFNhy3blx7dZS+8adduY/cP3Db7Z4oXKe6a6tY2iNDm3hRciGUxPrq1jaPnimtEuhwyOIO76wgYajFStEYY/q5HEHd9siqdplVEBCpVOkRqpUX13bdNWaTg8xSc7oIY8lGEYy+Ju/x+wWgRvcqU3pPMYVkWd7vtzqS0ptqYibQ49kd/wAopiDaUN621Wg065ytcrKtFpvmuVA/SzcIhee/WTw+AeancazMd/2qVPYtBypbMWEszDmQOvm11FmYBFPFeZg6jc/c+wRUnL2HuUXmzrgBcrLAyaa15+QyX9NYkSRsHHE92Q8VHx4YBDZunkJpLV5ze05ovLZyAip0rd5O/wCeyYjJ3IVb9Lsf4szAn+HLwHOmJ51il0r3YK1sYCFenscEpKXcKv8AXGI8VMNVGbbZcupNWO1yC3yEMNc5TqGoHpDpETgvjXzMaY7LtVT59iAz7aTiT8o1BgGSzl5KGW3S4XLExc2OuardLTJAbRa3fHIbYtApkqCa5riXJ1nAbdZ+UPJJczJmoYCIkoXCjGEnickWsFjJoKVJiD3hoqt1ksjpXBrRWvz/ACi9rmiSlxe+R2iNQ9kbzGeJpldedlqXat87LDFoIz1iOsdg2DefLkh8sXReOezdsjS7rG6FxYWiJplfn5blPPbqpd0/xJlGbcuar8fCIM/MfUZDL3V9ocbLZ7h7cmLtw1D1U+hiUJC1vCW8xqasKKN1Aa84hN1utvAHqtfRf5AMWu45zt2HVHdjzXejBQSw2V7rG4LU48SG8BCkNXOPLvUrC25FFGcibx4NqfEg+CnnV9HcHvXanicW84qFNMCNq3zXh0bIx2d2p4nF3mmsB7NK5S/cZoA8ocoxqNvoqujzWMNJyYT3vw8lFaXInKVJBaiYGmNbuerPwrFkIqw965vSUl21B2oih5GgPkpp0rqSQ60dSGwpUMpNVJG8OvEDZEAS/Lh88ClG9sdJKZEOw3Y+OSMg3CHU5MMfwtRgeTVMZyLwLT8p9l6WYiKQS6q0P8XezseBKK3b7TLMspWFoCzFIpeBxLAc72H4Yxg3A2ZzqXMDsOz071RKxukLZOzdIOw40x7warGhTKmFTqJB5H4R2jSRlV5pt6xzluzxH28kZtIM6UJimk2XTHaNRO362xiYdG+47Ir0E7TPEJoj124jeNnDZzWbt8ofxFFFY0K+y+teGsbsNRjoRuPZP+V5m1xAjTMFAcxsdrHqFDLW8pXWMV+I+PKJON11VCFulhdHrbi31HPPiqrRYsiouKGkQLVMFfTknRySjT/p5LZ0ReunnfU1IPjHJu07TgOGJ79S6N4fSCeOAVz0Ve+0uuP8W2PWm9UyH9MTujtBvNxr4KBecq8mhVrd0gkrg0x55HqS+xL8BmONYTnA9ok+AUQDqFPEoZP0/PYXZarITVdGNOOrlFZlNKNw4KYjriUImWpcSzNNbWSScd5is1OKsAAVWda5j4DAbF+J+UFAFKiqvOVK3jjsBz4msSDS7JPAIXatNakFBu+JjQyz7VU6XYgdrtROLNGprAFnc8lC7VpALFwZVUl6DWnSDNlEwAMlAuJzVVZZNdZ9w4mJUUVNQLnifrIHzPhCJoiihmMTnEa1TXKiBLNE7BYiTlj9fRMRe4NFSttlsr5XXW/Pmso3fWStcLxHu27hs2xkDTM7HJeidLF0fDVvaPyvDZtOOSFpVzebLVvMbDRouhecZetEhlky1b1bsqgku3cTwZ9Q4DX+8UvJHUGZ8AuhZmtc4zydhni7UOA1qt1l9mmviBjjrOpYuIuNDGrAH6eV1pm7LceJ1N99yI6KqZbn1pikk7ibqjh3zwpFE5ALW6h6Lq9FMdKyaQ9pw8zQcs+QUlkob7erQS1/Lr/pH9ZiD6toNefP/KvslyUvk+nBjf4j/wBRU/yUk016wf8AbfxwPwpyiAwIO8K+V19so/of3/ME9gFGm7B1cvwxb3iHJ2RvqUrA0NllJybcZ3DHxQ61HWc7zfAxoizpuC4FuJcKn9zvQqdXY3TMvkvhV64g+tU5127jCc3OnFOCQBrb2R6v351C0VnSiqGINUXgaYY/zRgc6pJG1eviFYWNdj1ad2HqpltjiQk5CVmymZQRtqGHvDeMVGNplMbhVrv8LO57pbM557V2h4g0PkEO6UWB0EmaxBM2Uk2o2lQSD9erGixWhry5g+klvcuR0iNNE2YDEYHiB6hVtC266wrkR/T6w5Zj9ottMdRhmrOiLVQ3O7hrHLyqutKWUS3IP8N6Bjs9lxwPuJ2woZL7ajMfCp2yzthlof03+Gw8j4cUCdGlTCpzB8sfrjGu8HsquHo32W0XTmMt+vx8lBalo2GRxXgcR8uUTY6oxVNpjDJDd7JxHA4j2VOctYkqQvoB+lD0u2WSspTrC1PEn9hHHv3cqD5tW+hdnihtonM3anzSTsLVMVlxJqphtFWm6RVcJaAbK5+EF3apKC/MmGrHDfBgE6JTbRLljOtN+EINc5OoCDWzSxbBcBGpkNM1W6TYhU+1AYk18o0NYqS9CrVpLZ+0XNYVS56DWrSROWMToAq6kqmQTiSeGvkIlQnNRrsUiyqd7DcM+Z1ecPBCTzqYCnLLl84iXbE6KEvEaJ1TKCYaii+jNHFj8dQiuSQMFSujYbDJaH3GczqCMzkWSuJBwy28di7tcZWXpivQzth6PipUHdtO/wDp3a0IZ2msSctcbgBG2gXlnySWyYuccNfz5QKxLlliEXDfqC62MVOcGi8VujidK4RR4b9QGslK2PeKypfdXL4s3mYcbbtXuzPyiVtk0rm2Wzjqt+EnzKhZAxCL3F10z9pjyB8BExh1jmVkkuyEQxnqN17TrcfTcjFomFZC1F0zBgNYljCvMZcRGUEPl3N812i/8PYaDtSnuaBTxHi5dtRFAPqDH85xYcsF5GF2jx8loJFlhAP0jH+RxI8gNwIXFiYDrC3qy8eZqR7jClxoBrKhYXBpkc/JrKnma+hUctrtnLHNyzeNFH+6JuF6Wg1YKljjB0aZXZvJPfguLXZK2VZq43ZvVuNhK1RuBAI4gbYbX0mLTsqPVcucF9nYQMQcfL2TW21NMAQ3fuZaoCK1IVjianE1Y5ahFpF11dpWcdaNzBqAPdgfNFdHzWaVjnR6H9JfzEZJGhr6L1ljc+WwV11NO6vn5KzZnqloXaEme8fCM8mDmHiFOMgiQbet/cK+iawWCZNsk9y1VkOoVTmAbxw3VOW+CW0MjtDGUxeCeYWKzklj7O7aS3l9slnEYqTTMGo+XhHTIDhiuCwuhm6uYNR7c8lpGpNkA7OzyOXhiP0xzW1jlovYSMZa7JhsqPm5ALbKLID68shW3jND/KCP0742tN124rz8zDNDj24zQ7xq8PJDp2Kfka7yNSPjFzTR3FYZm3oK/sNORxHqqZMWLCAvVZlubIeCYU3Vp5RyA0LpElRGYQO0wXhif5jjD4BHFVpmlETuDHacYmIic0i8BVJ2lHbM/XCLBCAomQqhabbtNeMWtYoF6G2nSe+LWxkql0gCDWnSVcsfKLAAFWSSqMyYTmYkd6XBKW2wczAMEEVzU0qZQnPEfVYCUAKNphOcRqmuGhJFOiViSWeCPaI0Re7TYKMz8FjPNOGYa9i7XRnRTrTVzsGa3eg9UZd1lKABie6us723RlaHSmpy2r0j3w2CIMjFSchrO87tyD2iRMmTApNWOe7jwjcx7I2V1LytpgtNrtQiJq457uPDYrFpsyoRLl1ZsjxipkjnC8/ALbaLHHC8QWernZHj7bVzaH6tbi4u3eO07BuHnEo23zedkMlVapRZI9BGavd2jtOwbh4lVJpuC6O+3fOwewPjFo63WOQy91zZT+Hbom9t3a3D9vv3I90a6ONOmypZNFmEFv8AKHadq6hQAc1jF0ja/wANC6XXq4nJW2VgGFOPtzOHBEtN2hJ9omzwo6tCJclchRKAHDh5xkscToYGxk9Y4u5r0tnszbplkFQzBv8AIGpP92HJALU9SF31bfr8/OOiwUF5cm2S35WxDLN3n4lK6TKIGc2YAOC/vWI1Ak/iFZEx0lldTOV4aODfupdP0UrKGSgeXzJhWbrAvKl09IG3LO3IfAptFTgEmS3NEnS3XhMBDSm5Ff6ohM0lwe3NpHdrWSH9MNOutOOr1VfSWjTKmItatMkrMIpShcE3eVM40mSoLthXPgiJk0bcSQR3ojotx1b0yQMByltjzz5xklHXFdfuvXWGQGxvDcmYDkM+eJ5q3o6hv/ilkeC0+UUTatx9VdAxrrx2geGHqq2gxNe0iVLqROFWWuBuKzY+/wB0O0mNkWkf9OR40C5cU+htbXnsuFT3U8yglvl3X5lfr3x0InVauX0nHo5qjaQinR20VJlnJwRzzHvw5xmtbMLw1Ls9DWgEaM5H4fCqinrRwT61Zb8a9lv5rrcKxJuLcNWI9VTaGmG0hxyd1XcdR8jwJQdpRDOpFLynDYy6uRBEX3qgHYsBi/MfHTB7TQb26uRBCGmL1xwt5P0lTAYeFYwCJbS9Ups8nM/ExaG0UC6qrTJ4XX4xKiiSqFo0hv8AGLGxqtz0JtGkK5Y74sAAyVZJOapTJhOZgOKFyDDGGSKLq5t8PnCTT3oVUJiYSaasNRK7lyyTAkASaBH9EaLB7TYLrO3cIomnuCgzXc6K6KNoN5+DBmdu4LQWiaJYAKgvTsStSjU0zdu1xgY0ykmuGs+gXprRaWwARRDHU0at59+7agk+0kMQDemtm2zcI3sjF2pwaF5u0WtwkLI+tK7M7NwV6RJ6lbq4znzOdBFD36U1PZC6tnsxsUejZjM/M7AuLXOWQt0Gsxu83wEONpmdU5BV22ePo6IxsNZHZn5815oVeuC8e+R2RsHtcdkbKXuqMgvOFxs40r+27IftG3js71BZxjU5DExN5oFkgbefU5DNbzRdpMmyO1a2m1Hq1/7dnHlU15ARwLU02i1NB7EePF2ruXp7FYni66mJy46v7R1uOCEaRmhFCjJR79Z+tsb4mlxqda6HSU7bPGGNyb8rx9Sg8smhOsmg4/XlGp1Mti8nGXuaXjtPNAjlikDrFHqylqTvzMYHvN0nW4r2Fns7WStYOzE3xOZQS0TzMmM20kxvY24wNXj7VObRaHSbTh6Lu0PQqPZA8czEWCoJ2qy0v0b2MH0gd+ZRPQNj6ye18mlybdJNcpTsOQFP5hGa2zFkILdra/3ALRZYLsznnLJvPXyB8VzoE/8ATzTuYf0fvE5/1m/Na6XRGHRkp3keARDQz1mKP+2T4/QjNaB1Sd66NjfV7W/0V73BVdE6Vayz5U5cbhII1EFSKeMFpsotMLona/dca0ODWi9kKg8/uqmnxVnPBq8Rn7mjVZOyByU+nGC88jVQ8vgKqWGddfD8w4jHy8oulbeaud0bNclpzHL3CM6YlguaDszVvDiAD5H+mMdnJA4YL0PSUIkFB9ba82+4PghNqNbjnM4nbeUhX8ey36jGgClW/No9lzBJfbHKcxQnlg70PMoLaJd1iNhIjS01AK4Voj0UrmbCUemWikUgKZKpWnSNN0WCPaqy/YhM/SBOWO8xMADJQNTmqbuTiTWDNCasFU0gK/8APnAhSDD5/LZAlmuCYSaasJCUNJSyJJY4QIALjQLRaI0TXHV7ydgjNPaAzAZrv9FdEG0dd+DB47kbtFpEvsrQzAOKy9+9vKMTIzJ1nZeJ+y9FabU2ICKICoHJo3+2Z4LPWq2YlUJLHvOcSTrjpRxYAuy1BeStVuxMcOJObtv2RPRli6pQ5FZjd1fiYzTzaQ3RgF3Oi+jvwbBM4Vkd2R6ldWi1CUC1QXbXt4bvPhEGRmQ01BXWm2MsUbpCavdr2/YatvBB7394+JPdB17zu8430+hvNeUL/wD9E2JPZHqd3mqrEsdpJ98WYNC57nOlfeOJKK2Cx4gHIYne2zlnzG2Mk8lBvK73RljD3Y9lue8/PRGpb3VMw7KLw2/WwbYyXakNC9XG8Rxm0ybKDh9/JALXNLNz/wCPnHQjbdC8V0haHTy3dZ+ffirej5farqQYcSPl5xnmd1abV0ui4Q6fSfTGMOPzzVu2TLlnY+tNN0cPW93nFUTb8g2BdLpGb8PYnGvWkPn9qoPZh7zQfExtearytmb9W00HqprHIM6esseu1OGENuDVGX8yY01lan0H0a1Su2GX0WfjSlWVZithqrQRx5nmSF4pjfb5hddxrPHTIM9qnn6IPoYEWR9+HiUWN0x/P4Lb0a0jok/1O9h6K7oY/fj/ACyPAgRROPy+a12M1tOH7KdzgEJtaAmhNASMdmIi5pIFQuZa2Akt1H3Wh+0GxS5drZJfdaWKDUBQEAeI8YwdETPks4c/OqlPWRjL+ZaR/afusZLehVtlPP5R3CKgheeifo3tfsK0dqNbOja5Tf01/wDFj4RzW/qkbR88V7SUj8IH/sIPLI/7Sh7jsuvsnrOWT8eya/oEac6O5LkUEUj4jkDe5ZO8DXkhGk0o/EA/A++LoTVi5vSkZZPU6wD6HxCoTbcT3fExaKalz8daqs1TjjC4prmsFU0qQkLtV/41w6ITsYKpBc1iKlkuYaSUCSsWazljApNYXLS6H0VXE4KManCv7b4yWi0XcG5r0nRXRGk/NmwYPH7IhaLeFF2X2QBQvlhsUaozxwFxq/E7Pdde19INYy5F1WjXs4b/ACWftFqLdlcF895jpMjDcXZrx1qtrpjo4sG+J3lFtDaMCi+4/KDr3ndGS02ivVavQ9C9EiMCeUcB6/OK5tukRjQ1Gs7fwj8PnCigOtFu6VaCbpqNZ27h/SPFDS1fvJmPsjb+0bAKC6xefe8vP4ifEfSNv2VabMLGpxJ+qCLAA0UXPlkfM8udiSrlhk0YYVY5bhrbfs31iqR4pUrXZrM5zg1uZ8Bt+cEdk2bG5s73xGGs4++OeX163cvZ2WyNFIG5Dte3E+6p6WtlTQd1cBvb5CNEEVMTmVzemukA5xY3st8Xew80NkDXnqG8n98I0POpecs4NTJmTgOJRqTJoqoMyc9+ZPn4CMDnXnF3zcvY2SzaKJsIzOZ35k/Nyp6em3poljKWLvM5/Aco0WZt1l461xun59LaRCzJuHM08hTxVWWcSdSjDnFhy4rnxEBxIyaPFT6GtJklpwpeAISu0kBj4GnOJOF6rdWtQh/LjMpzJo3/AMj6c0S03bGeRY5pPadbUGpsMwEjh2jGGBg0srd7T4K97yGRPGwp7P2bKvAHzYe8CJO60x+bl6KEaHouLhXzI9FLoH+IDsRvMRC09k8fRHRgrJX+kj/cEL0hl4+8CLolz7bi3vVrS1oZxImMcWD+678ors7Q2+waqK62S3orPJud39U+iCTlpeGxj8KR0GGtCvNTsuvc3etHoVg8qYh1qD8Cff7o51oFx4cF7LopwnhLDrFO8IZKmBGllsu63AdlvFaxoAqHAcQuRITG6J79XVdy6p8FS0tJKhQe8pZGO9Tn8ecThOJpxWfpVh0MTzmKsPFp9a1WdJi8lchIQkJ1XnBRC7AA+erlthpJiYVU6LkwITQJJQIVuyWQticBAcFYyMuxOS02jNGgC/M7KDIa2PCMM9oqbjM16jo7oprAJrQKDU3bx9lJpC34U7qjJdvHaYUMGO0q/pDpEAdY0GxBJs5ph2COg1gYN68jPaZLU6mQRjQ+jPXcUUY46953RjtFo+lua9J0N0QMJpRRoxx17zuTaU0lfqFNE1nW24boIILuJz8k+lOlRNVkZowZn927h58ELCg9p+7qXb+0assBmvPgBw0svZ1Db9tpUM6aWNT9DZFjWhooFkmldI685SWeVrP1s5mIuNcFbCy71iOC2miNFdRZvTJ3ec3JEvWT7X5VxptNTsjg2m16e0fho8hi47Bs4r0fR8JiOVXHE+gQ62zurS7XtvWp2bTy1RtjaHurqC69un/BWe409d+vZtPLILPu9TQcB8/rbHQAoF4SZ+keGNy1IhYJOI2Llx/48xGWZ+HFdvo2zXpAdTcuP2HjRFJM0IHmnJBRd5/5oOUZbpJDNZXotM2KOS0uyaCByz8aDks4jHFjiTj8/GOmQMgvChziS95xOP35qVEJUAZsYgTjU6lfHG50YYM3lcz5nZN3uhlVeADEnmTXnE2NozHMqi0yh0gDOy3AcNvM4qzabVekWdBmizv62WkZ447sr3baeC0PdehjAzo7xoi2lOzLRN9P5QP/ACiiDFxcvVdLUjijhGwDkKBSaBzY7AfImI2lPonEOOynnVB7S1VHD5RpYKEriTPvQtPNafptY0lSNHhSCepFabSDj418I4/RMz5Jp737inNURMacg+g/t+FY20jXtCnwqPgI70excq1jrXtoB7sPRFujM3tqPaDL50jLbG9UnZQrvdAy0IG0HwNVX0ulL59l73I5+6kShOI4KXSkdGy0+l17vz9FzpRL0oONYRudCje9QecTjN2SnH3Wa0N01kNNrXeF0+Q71kY0LgJHKBJdjujjDQlM1QjmgLmBNNAklAkpLOMRDCFpNHqOsQUwr8IzWgkRFd7ohodbGAj5RFtLH7wjUBhuwGUY7P2F6C2uN/PUs1bz2o6sXZXhukSTMaqaxDFeMRlyKusIBewHaEe6QGkoUw7QHKOdZMZMV7L/AKgcW2UBuGICztozEdJmRK8Xae00cF3bu/yEEXZRb/1iNwVZcxxETOSxDNErN/d/nf3Lh5nximT9IrqWbG1M4e69D6fClqkKMFWQLq6hlkMhHlehcbO9xzLl6jokVkx2uWD00fvH/R5GPTWfsjmuZ06T+If/AKUOs2Y/LF78ivOWTt8kZ0f3P5v9TRgm7XcvW9F/9tXcfMp9K/8AtU3lP9JMOD9Y80+msOi46f0+SDtmeUbdi8m/NytDI/5bfCKtfNdJuDSR+xypzR2E4v8ACNGoLjjMqezd5OK/61ih2R+al1LN24uX/IIxpfvpz8xGWz9k/Nq9D0z/ANwz5rCsaB7szgf9EQtOY+a1b0P+i/iPIILN7i8PgI1jtFcE/os+fSEf6YMTKsdT/dp/vjndH9uTifNbbaP/AI8X8/8AxWatOXI+cdRma41r7LeB81a6P/xJf+Z8YrtOTuC3dC9pnF3kVa0yMZ35PgIog7LV2Oku1N/Eeiq2P/2o/M3/AOMWu/U+b1gsWNlx+dh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1" name="Picture 9" descr="C:\Users\hvlangen\Documents\onderwijs\vakken\uia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1649" y="3585234"/>
            <a:ext cx="3711342" cy="254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http://huiskamers.files.wordpress.com/2012/08/huiskamer-0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388"/>
            <a:ext cx="3661823" cy="243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31858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3975" y="842963"/>
            <a:ext cx="649605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634304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19"/>
            <a:ext cx="8187487" cy="475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634304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964810" cy="3018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70470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3025" y="866775"/>
            <a:ext cx="645795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61626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7047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descri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67" y="260648"/>
            <a:ext cx="342275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67944" y="548680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Physical and mechanical hazards</a:t>
            </a:r>
          </a:p>
        </p:txBody>
      </p:sp>
      <p:sp>
        <p:nvSpPr>
          <p:cNvPr id="5" name="Rectangle 4"/>
          <p:cNvSpPr/>
          <p:nvPr/>
        </p:nvSpPr>
        <p:spPr>
          <a:xfrm>
            <a:off x="4067944" y="1628800"/>
            <a:ext cx="4212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Biological and chemical hazards</a:t>
            </a:r>
          </a:p>
        </p:txBody>
      </p:sp>
      <p:sp>
        <p:nvSpPr>
          <p:cNvPr id="6" name="Rectangle 5"/>
          <p:cNvSpPr/>
          <p:nvPr/>
        </p:nvSpPr>
        <p:spPr>
          <a:xfrm>
            <a:off x="4067944" y="2406079"/>
            <a:ext cx="283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Psychosocial hazards</a:t>
            </a:r>
          </a:p>
        </p:txBody>
      </p:sp>
      <p:pic>
        <p:nvPicPr>
          <p:cNvPr id="1028" name="Picture 4" descr="aftermath_of_an_ironworks_boiler_explosion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6418" y="3248980"/>
            <a:ext cx="405125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9251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SEBQQEBQVFBQUFBAUFRYPFRAVEBQUFBQWFhQVFRUYHCggGBooHBQVITEiJSkrLi4uFx8zODMtNygtLisBCgoKDg0OGBAQGiwcHCQsLCwsLCwsLC8sLCwsLCwsLCwsLCwsLCwtLSwsLCwsLCwsLCwsLCwsLCwsLCwsLCwsLP/AABEIAJwBQwMBEQACEQEDEQH/xAAcAAABBQEBAQAAAAAAAAAAAAADAQIEBQYHAAj/xABXEAACAQMCAgMICRAJAgUFAQABAgMABBEFEgYhBxMxIkFRYXFzgZEUIzI1VJKx0tMIFhczQlJTcnSTlKGztMHRFSQlNDZigrLCg4RDY6PD4URVZKKkJv/EABoBAQEBAQEBAQAAAAAAAAAAAAABAgQDBQb/xAA8EQACAQIDBQUGBgAEBwAAAAAAAQIDEQQSUQUTITGRMkFSoeEUcYGx0dIVIkJhwfAjNEOCMzVEU5LC8f/aAAwDAQACEQMRAD8A5tXefPHCqQcBQDwKAeBQDwKAeBQDqgPZqFF3UuUUPUuLDxJS4sPD0uLBFkpcthwkpcWHiSlxYcJKXFhwkpcWFElLiwvWUuLHuspcWPdZS4sJ1lLiw0yUuLDTJS4sMMlLiw0yUuLDDJS5LDC9Liw3dVuLD1GaXFgqLVIExQgx1qkAMKAYKAcKoFK0Am2hBGFACNAVwrJocKoHigHAUA9RQBFFCD6hRDUKazhHgZ7yMzySdRDzCsQGZyDg4BIwucjJ79eU6luB7Qp5uJqPsX2nwqX41v8ANrz3zPXcrU99i+0+FS/Gt/m1N8xuUOHRfafCpfjW/wA2m9Y3KFHRjafCpfjQfNpvWNyh32MrT4VL8aD5tN6xuUOHRnafCpfjQfypvWN0hR0aWnwqT40Hzab1jcod9jW0+FSfGg/lTesbpC/Y2tPhUnxoP5U3rG6Qv2NrT4VJ8aD+VN6xuke+xtafCpPjQfypvWN0hR0bWnwqT40H8qb1jdI99jW0+FSfGg/lTesu6R77Gln8Kk+NB82m9ZN0j32M7P4VJ8aD5tN6xukJ9jKz+FyfGg+bTesbpCHoxs/hcnxoPm03rG6Qh6MLP4XJ8a3+bTesbpCHous/hcvxrf5tN6xukN+xbZ/C5fjW/wA2m9Y3SFHRdZj/AOqk+Nb/ADab1jcobN0X25GIbpt/e39Uynl4FwaqrMjorU55qFg9vM8Eow6HBxzHhBB8BBB9NdEWmrnPJNOw1RWjDEdKpCO6UAJhQCqKoHNQHqEGNQA6ArRUNDhQDxQDwKAeBQBQKEFqFQxqjNI6RxHGBwmoA5FLUnxlrpCT6ya46naZ20uyjinVL96PUK8z0PdUv3o9QoD3VL96PUKANZae0zbYImlbwQxs59IUHFAaWx6MtRl5izKDwzGKP9THP6qcScCzTohuR9vmsYfx5ckf/p/Go5Jc2ekaU5dmLfwHr0Y24+2apZjw9VHvP++sOvTX6kdCwGJf+nLoG+x5pg93qefNWx/+aw8VS8RtbLxb/R8vqe+sbRx239wfxbbHyx1Pa6WvzPRbHxfh819T31laN8Muj5II/o6e10tfJl/B8X4V1Qo4N0X4VeH/AKUX0dT2ylq+hfwfFaLqj31l6N8Lux5YY/o6vtlLXyJ+DYrRdUJ9ZGjfDbkeW3U/JHT2ulr5Mfg+L8K6o99YWkn3Ooyj8e1OP9gq+1UtfmYeycWv0ea+o1+jaxP2vVIR523I/wCYqrE0n+o83s7FL/TYL7FIb7TqFhJ4i2w/qLVtVYPlJdTylhK8O1TkvgyPP0RagBlI4Jh4YJoz/vC1tO/I8Grc1Yz+pcH3lvkz2cyAdp6oug/1plf104jgUwjXwLy8QoBeqX70eoUB7ql+9HqFAazonQDWrPAA7qbsA+Dy0QZuOk9f7RbxxQ/If/iuqlyOSr2jMha9jwZ4R1SApY6pCM60AygHhapBCKAE4oBtAVoqGhwoB4oAi0ARRQgQCgPEVCoFJWWbR0viT/Ca+bs/3mOuOp2mdlLso4rWD0NBwnwhcagxMW2OFPts83KGMd8Z+6bHeHpIp7ypNuy4s2cGmaTZ8libUZh2vcHba5/yxjkw8oby1x1MZCPCKufYw+xas+NR5F1foay2XVZ4Ue1FvbwuoZFtwkfcns7QSPRis3xNRKUbJM9cuzcPNwmnKS19LFLrHDWphS83WTDtO2ZpMD8TOfUK8KlGva8uPxO/D47A3UYWi/dbz9TJBB3gPVXIfWuy90ThS5u4zLAq7QxXLttyQATjlzHOvenh51FeJw4naFDDyyVG78+CK/VdNktpWhmADrgnByMEZBB79ec4OEssuZ0UK8K8FOHJlhonCtxdxmWAIVDFDvfadwAPZj/MK9KdCdRXic+J2hQw8slS97X5FXqNo8EjxSja6HDD0ZyD3wRg15Si4tp8zqpVY1YqcHwZP1jhye1jSWYKFkIC7W3HJXdzGOXKvSpQnBJvvPDD42lXlKEL3XPh8AeiaBPdki3TcF5MzELGp7cFj3/EMmpTozqdlFxOMo4df4jtfu7y0v8AgK8iQvsWQAZIhbc4H4pAJ9Ga9JYSrFXtf3HLS2vhakst2veuH8lDp9k88qQx43ucLuOBnBPM97sNeEIOclFczvq1Y0oOcuSNH9ju9+9i/OD+VdPsdX9j534zhdX0AX3At3FE8six7I1Z2xICdqjJwMc+yszwlSKcnbgelLa2GqTUIt3btyE0jgu7ljWeAIquNykSbGx2c8DxUhhqkkpR+Yr7Uw0JunUu2v2uXtromswjMcpOPuWmWTPixKCK91TxUeT8zinitmVX+aNvhb5FPqmrJI5h1fT4ZHXkXVepuVB74dTz9BAosZODy1IklsehWjnw8+D+K/hoo9R6PYbhGl0aYyMoLNaXWFuAP/Lfsb0/Grsp1YVOyz42JwdbDv8AxFw1XI53LGVYo4KspKsrAhlI5EEHmDXocpqein36s/x5v3eWiDN10me+J81D/GuqlyOWr2jOIleyPBjytUyAkWqQiyx0AELQDttUghFADYVQDNQFWKhoeKAeKAIooAiihAiigFIqFQGQVlm0dK4k/wAJr5uz/eY646naZ20+yjj2l2LTzxW6cmmkjjB8G9gu70Zz6KwbOrcYXaxFdMthstrUKm0f+JIBlnc/dHJ7/fya+Xi6rlLIuSP1WyMJGnSVZr80vJGarjPsHYLK5eLQlljba6Wu5WGDggcjg8q+vGTjhrrQ/I1IRntJxkrpz4lDwPxpPJcrb3TdYsmQrFVVlcAkZ2gAg4I7O3FeGGxM5Tyy43O7aWzKUKTqUlla5r9iB0paQsNwk8YwJwxYDs6xcZIHjBHpB8NYxtNRkpLvPfYuIlUpOnL9PL3P6G20h00+ytIpORkeKM+dmyzeo59VdlO1KnFPv/k+LXUsZiKs48km/guBmOlzT8PDcge6Bibyjuk/UX9Vc2OhxUvgfT2FWvGdJ+9fJ/wWfRdOE0+aRvcrNKx8QWOMn9VemCdqTb1Zzbai54qMVzaXzZF6VdEEkQvohkooWTb91Gfcv48E+pvFUxtLMs6PXYmKyVPZ59/L396+PzG9J4/qNpj79f2JqYz/AIcf73F2N/mKt9H8y61aX+i9LAhA3qERSRyMrnunI7590a9pvcUfynFQj7fjLz5O7+C7jJ8K9ILxyMt/KXjKkg7VLq4IwMIOwjPqFctDFtP/ABHdH1cdseM4J4eNn5W+IDT7yGbW4prUERvJuwwA7vY2/AB7CefpNZhKMsQnHkelWlVp7OlCrzS8rqxs+Op75TD7ADnIk6zq0jb73bncDj7quvEuqrbs+Ps2OEkpe0W7rXbWuhhtb1jU0iKXZdI5Q0Z3xwgMCDuXIXPZmuKpUxCVp8n7j7eHw2AlPNRSclx4N8PM3fD0jLoqNHkOLaQrtGTuAYjA75zXdSbWHVtD4WLUXtBqXLMr+RmeDtZ1GS7jSXrXiOes62LairtPPdtGDnHfrnw9Su5pS5H09oYbBQoSlCyl3Wff1Y7peROst2H2wrKD4SgK7c+ktj00x6V46mdguWWou6668TBW87RuskbFXU5VlOCD4q4E2ndcz70oRnFxkrpkrpMtVubS21dVCys5troKMBnVSY5PEcKR5GUd6vtUKm8gpH4rHYb2eu6a5c17mUXRT79Wf4837vLXqjkZu+kof2ifNQ/xrpp8jlq9oz8Yr2R4MKK0ZYySKqQBJBQEdoapBClACdaoAsKAERQpVislHigCAUAVEoQKEoB6igFK1CgZFrDNo6RxN/hNfN2f7zHXJU7TO2n2Ucl4b1AW97bXDe5imidvEgYbz8XJrBs6RxzZGO9kftSY9dGw9yyuATg+I/w8NfHxMHGo/wB+J+y2XWjVw0bc1wZQVzn0DrS/4e/7Q/JX1v8ApfgflH/zT/eYzo80p5r2OUKerhJdmx3OQDtUHwkkejNceEpuVRPuR9ja2IhTw8oN8ZcEjYcXxrc6lZWg57C00niQYIB8uzHpFdddZ6sIfFnyMA3QwlatrZL3/wBZbcV8PreGMNO0XVFmATZzY4wx3d8Y5eU17VqSqWu7WOTBYyWGzWhmvw7z3HGn9fp8qjumRRIpHfaPujjygMPTUxMM9Jl2bW3WKi3wT4P4md4D957vy3P7Ba58L/wJfE+htT/PUv8Ab82H6NdZFxbNYzYZo1IAb7uFuWPHtzjyFauDq54ZJf1HntjCujVVeHBN9H6/UZ0rrstrYDsSYYz/AJY2x8lMdwhH3mth3nVqX71/JZ9IMBudN3w92AYpht5lkxzI8PJs+ivTFRc6XD3nNsuao4vLPhzj8f8A6Q+AOIknWO0WFsxQrvkOwp3IA8uSez01nC1lJKCXJcz22pgpUnKs5r8z4LjfiQtbUDiG2wMdzH2eSWsVP81H+6nthnfZdS+r/wDUuOPeJZrMw9QqN1nWbusV2xt24xgj74164mvKnbL3nJszA0sSpbxtWty+JzziPiie9REmRAEYsOrVwc4I55J5VwVa86itJH6DCYClhpNwb48OLR0rhm5MWjxygAlLd3APYSu44Pqr6NGWWgn+x+bxsFPHSg++SXyGcD8VG+EokVUeMqcISQUYcjz7+Qf1Uw+I3qd+BdpbPWFcXF3T11OY8XLML2Zbhy7qxAZuWU7UwByAwRyHjr5lfNvHmP02A3bw8HTVlbz7yoNeJ1lnx03sbRba0flNc3BuSh90sSJgEjvZJj9Z8FfYwsHClx7+J+O2rXjVxLy8krfXzM70U+/Nn+PN+7y10I+czd9JR/tE+ai/jXTT5HLV5lBHXsjwZIRa0ZY8rQgCVaoI7ihADVQBegAPVAA0BWCsmgqLQEiOOhCVFFQEgW9AN6igPFKhUAmSsM9EdC4nH/8AlF83Z/vUdclTtM7KfZRxKsGzc8K8bxrAun6mjS2y/apY/wC8W34v3yDwdoHLDDAGJ041FaR74fE1MPPPTf0fvNIeFDMnXadPHexf+UyrMvidCe31HxV8+pgprs8T9Hh9tUZ8Kn5H1X18viaPTuNhZ28VtcWs6tGgQ7wqhiPBu7RXpDE7uCjKLOWtst4mrKrTqRabvr8ht70n9yRb2+095pWG0ePYo5+sVJY/h+WJaewvzXqz6fVlDwvxQLe5lurlXmllGNy7ARk5bt8igAdmK8KFdQm5S4tndjcA61KFKk1GK/q/kptfv/ZVzLcFcdY2QGwSFACqPUBXlVqZ5uR24WluKMaafL595qOE+OEtLUW0kTvtZ9pQpjaxztIPjJ9ddNDFqEMslc+XjtlSxFZ1YySvbnqiNofFcdtaXFqInIlacocr3KugRQ2e+AOdZp4iMISjbnc9cTs+pXrwq5lwSvz4tO7sZ7R9Qe2njnj90jA47zL2Mp8RGRXPTm6clJdx9DEUY16cqcuT/tzRca8XJfRRxpG6FHLkuVIPclcDHlroxGJVVJJWPnbO2dLCzlKUk7q3mP4T46e0jEEqGWJc7SpAkQHntGeTL4Byx6gLQxbprLLiiY7ZMcRLeQeWXfo/oWep9JI2FbODYxOS0uwAeRVzk+Mn116Txqt+RWOajsR5r1p3Wiv82UuocVJJqUV+I2CxhAUJXccB+w9n3f6q8ZYhOqqluR2UtnyhhJYfMrvv6fQ0x6UIfg8vrj/nXT7dDRnzfwGr415kPWekOKa3lhWCRTJHIgJMeAWUgE48tYqYyMouNuZ7YfY1SnVjNzTSafeQrHjeOPT/AGEYnLdS8W4FNuWBGcduOdYjikqWS3dY9quypzxW/Ula6duJn+FNb9h3KzYLKVZGVSMsrcxjPf3BT6DXhQq7ud+Z347Ce00XDk+aZouILWbVJUmt7WWLClHe42pGQDlTk9uMt2A9o8FdFWMq7TjFr3nz8LUp4CEoVail3pLi/wBylur2w0w7pZFvrtfcw25/q0bjsMsnfwfT/l79e9HCKHGfFnDjNsTqpwpLKte9/T+8Tm+v61Ne3D3Ny26RsDlyRFGdqIO8oyfWSeZNdZ8Yu+in35s/x5v3eWiDN10l++J81F/yrpp8jlq8ygir2R4MlRmqZHk1SAnqgjSUIRnqgA9ABaqBmKAqBWTRIhoQmRLQEyGOgJyJyoBGWoADx0NIjXK8qwzaN5xT/hRfxLP96jrkqdpnZT5I4jWDZ6gCW1w8biSJ2jcdjRsyP61OaA12ndKGoxDa8qXCfe3cavy8G5cH1k058yptO64FlH0j2z/3rS4Ce+1tIY2Po2/xrylQpPnE6oY/Ew4Kb+fzDx8UaM/ure9h/EaORR63J/VXk8HS/fqdUds4pc2n8PpYKL7RG7Ly6j85buwHxUrDwMO5s9o7dq98F5/UKsWkt7nVVHnYJV+XFZ9gXiPVbel30/P0F/o7Tz2ava+lcf8AOp7A/F5Glt6PfT8/QX+i7HvavZ+kgf8AOp7BLxeRr8eh4H1X0Pf0RZ//AHax+OvzqewS8Rfx6n4H1R7+ibLv6tZehgf+VPYJeLyJ+PU/A+q+gn9GWHf1e09HP/nT2B+LyJ+PQ/7b6+h72Fpo91q0B/EjYn9TGqsBrLyMvby7qfn6A3k0dfdajI3iitpvl2kVr2GPiMPb0+6muoM61oif+JfTeJY1T/cFrawVNc22eMtuYh8lFfB/UC3G+lp9p06aQ+G5mAHqUt8lbWFpLuueE9q4uX67e5IjSdKsyDFnaWlr41QyOP8AV3Iz6K9owjHkrHHUr1anbk372ZnWuLL27yLm5ldT9wDsi8mxMA+nNaPKxSgUAtAavoq9+bP8ab93logzddJXvifNRf8AKumnyOWrzKGIV7I8GSFqmRxqkGNVBHkoQjOKoI7igGEVQDNAU61k0SYVoQsIEoCcgoA6dlAPUVAJKvKoaRVXNZZtHYtD0eK70aC2uAWieKMsFZlPcPvHdDmOaiuWfaZ1w7KM6OC+H/wsf6c30lYNj04H0A8hJGfJfN9JQFknRPpZAIikIPYRcTkHyHdVIRb7o60SEgTnqiwyBLdyoSByyAX5ioUjfWVw/wDhY/05vn0A6PgbQGIVZUJJAAF65JJ5AAb+ZoA150e6HC+yZhG+Adsl5IrYPYcF84oCRZdF+jzLvhVpFyRuiupmXI7RkN21QBvujvQ4W2TsImwG2y3kiNg5AOC/ZyPqqAfedGuixKrTe1q/uTJdyqG5Z7kl+fIiqCL9ZHD34aP9Ob59QHvrI4e/DR/pzfSUBKn6N9ESNZnO2N8bHa7kEb5BI2sXweQJ5eCqCL9ZHD34aP8ATm+fUAn1kcPfho/05vn0BJu+jnRIgjSkRiQZQyXcihxy5qS/Mcx2eEUA6w6NtFnz1Htu3G7qruV9uc4ztfl2H1UB6/6NNFgAM+Yg2Qplu5UBI7QNz86AJb9FukSIJI0Z0OSGS5mZDjkcMGx3jQFd9ZXD/wCGj/Tm+fQHvrK4f/Cx/pzfPoOJccL8FaVHOt1YnfJCThkuHlVS6svMbiOwntqgzHSX74nzUPyGvenyOarzKG3NeyPBklapkVqpAbGqAEhoQjyVQBIoAbUAMmqCojrJolxChCxhFAS1oQIlCh0SoBs3ZUNIqrmss2jtvBXvZbeYH8a5Z82dcOyj5p0DTfZM8FsGCGZ0jDEZCluWSOWa8z0Njxd0WT2Ns1110c6IV6wKjI6qzBQwBJDDJGeYxVsS5adBevSJdtYFiYZI3kRSeUckeCdvgBUnI8Qogwn1QQ/rVp5ib9otGEUPB/RpNqNt7KimijXe6bZFkLZTGT3Ix36li3NLpfQzcxXEMzXEBEc0MhCrLkiN1YgcvFVsS5R9OXvwfye3+WSjCLXoF17q7mWwc9zOOtj8HWxjuwPKnP8A6dEGV/1QHvkv5HH+0moEdA494Mn1OzsUt2iUxKGbry4BDRKBjarc6AwsnQpeqCzTWYABJJecAAcySeq5UsLnORb5k6uP2wl9idWD7YS21NgIB7rljIB596oU6/0raa1toGnW0mC8UtvG233O5baYHHpqkMJwPwPLqZmEMkcfU9XnrQ5z1m7GNv4h9dQtzUt0G3WMeybf4sv8qtiXD9OdqYodMhYgmOKdCR2EosCkjxcqMIy/RRr3sPU4txxHP7RJ4BvPtbHyPgeRjURWbv6oUe0WfnZv2YqsiNP0X+8dv5uf9pJQHzroenm4lgt1IVpWjjBb3ILkAE473OoU6T9hG5+E2/xZv5VbEub3oz4Nk0yOdJZI5DK8bAxBwBtUjB3Dx0QbMt0l++J81D/GuinyOarzM/FXsjwZKSqZFaqAbVSAHoQjvVAM0AF6AGaoKmMVk0ToFoQnRVQSUNQgZaFJUdQAbk1DSKq4rLNo7fwV72W3mB/GuWfNnXDso+auG9R9jXNvcldwhkjkKg4LbeeM96vM9Ddca9KjX1q9pFb9Ssm0OzyB3KqwbaoCgDJAyc9lLixb9B3CziQ6nIV27HjiVWVmJYjezhfcYAwAefM8hVRGRvqgv71aeYm/aLRhEDgLpMXTrP2K1u0p6yR9yyKo7vHLBHiqFaOl8A9IC6pJLGsDQ9UiOSzq27cxGOQGOytGTlnTmcaux/8Axrf5ZKjKiJxpYvpWriaAYAaK6gHYpBOXjz4Mh18jCoUk9N18k93DPEcpLYQSKf8AK7SkennVIfQWkf3eHzUX+wVSHNOnHi7qohpsLe2TLmcjtWE9ieV8H/SD4ajKin6DOEesc6nMvcRlktwe/IMiSX/TzUePd4BRBl99UH732/5Yn7CejCOddHHHK6WZy0LTdcIsbXVdvV7/AAg5zv8A1VC2OncI9KqX95HaC2eMydYd7SKwGxC3YB4qtyWKD6oftsf+7/8AZowjC8V6F1Vlp16gwtxbIjkcsTR5wfKy8/8AQaFND0i6/wCztI0y4JzJvmjl8UsaKr+vAbyMKjIjpHRf7yW/m5/2klUHzxw7f+x57e4K7hE8Um0HBbYQcZ73ZUKdbbpxj+BSfnk+bVuSx1LTrrroYpgNvWRxyYznG9Q2M9/tqkOWdJPvifNQ/Ia96fI56vMoYlr2R4MkCqZEY1SAnNUAGNADNUgJ6AC1AMxVBVQismi0tYSaGSxitqoDi2qAQLg0KHQ1AiNctzoaIFxWGbR27gv3stvMj+Ncs+0zrh2UfOPBVskt9ZxSqHR5oVdW9yyk8wa8z0O3cZdHmn+wbiSOBIHihmlSSIsuGjQsNwzhl5YOR5MGqS5y/oi1d4NUhjQnZckxSL9y2UYoxHhBA5+Amois0X1QX96tPMTftFqsiLDon4LsbzThPdQCSTrpl3F5l7lSMDCsB36IM6PoHCdpZM72kIiaQKrkNK2QpJA7tj4TVIcQ6dffZvya3+WSoyo3/TZoHX6cl0gy9rhj4TC4AkHoO1v9Jowjg97dM8aIxyIo2jTwhC7yY9bt6KhT6j1TX47DTFupeYSGIKvfkkZAEQeU+oZPerRk+etF06fWNS2sxMk7mSaQDlHGMbmHiAwqj8UVk0fT+m2KQQxwQqFjjRURR3lUYHlPjrRk5v8AVBe99v8AlifsJ6jKjI9DPDNrfG69mRCXqxb7MtIu3d1m73DDPuR2+CiDOs6RwLYWsy3FvbiOVN21g8xxuBU8mYjsJ71Uhz36obtsf+7/APZqMqLq10H2dwvBABmQWySRedjyyj081/1UBwoXbdT1Ge46zrdp7Q5TYx9ICg/iioU+i+i/3kt/Nz/tJKpD5+4RtUlu7SKQbkkmgR1yRuVmAIyOfZ4KhT6DPRppfwRfzlz9JWrEuai2gWNFjQYVFVFHM4VQABk8+wUIcq6Rx/aJ81F8hr3p8jnq8yjiFeyPFhsVowDahAEhqgBmgEJqkBPQAWqgGTQFdCKyUurIcqpCxioCUqUAGSHFQA6hSM5oaRGuRWGbR2zgr3stvMj+Ncs+0zrh2UfNGli4gkjmiSRZIyroeqc4ZeYOCMGvM9C/1firVbyMwTNO8bcmSKDaH8TbEyR4uygNd0RcBzrdLf3cbQpEGMSSgrK8jKV3FDzVQGPb2kjwVUiNnun63drq0KIzYhmzsVmx7YvbgUYRi9F4l1K0i6i1eaKPczbRAjd03actGTUKXei8c6u91Akk0xRp4FcG3iAKNIofJ6vlyJ50DH9ONq7asxVHYex4BlFZhkGTlkCqyI79JbrJCYpBuR49jKewqy4YH0GqQ+UuI+HZrW4ntSkjdUzorBHIde1GyBjmpU+msmjoHTS8zDT4VDtGtsJCqKxHWEBcnA7doIHlPhqsiMRoOr31kXNn1sRk2hyIAzELnAy6HA5nsqFLf6/9Z/Dz/o0P0VBY1HH1xPc8O6dLNvkma4VpDsw+RHcjJVQMd7vVSGB0HWL+y3+wzLF1m3fiENu252+7Q490ezw1Clq3H+tYPt8/6ND9FQGm6ZxJLb6W5V3doZWcqpJ3MkBJIUcuearCOj9GyldIsgQQRAgIIIIOTyIqmTiXSfw01rqUoijYxTf1hNiuyjrCd65A7zhuXgK1lmkdg6MkI0W3BBB6ubIYEEe2Sd41SM+dtOSeJo5Y0lV4yjK3VsdrLgg4K4POoU1J491n8PN+jw/RUuDpvRBrl3dRXLXzu7JJEE6yNIyFKknAVRnmKqIym6RvfA+ah+Q10U+yc1XmUkVeyPBhq0ZAyUIR5KoAtQDCapAbGgBOaoB5oAcUY8FQFhEtUElHxQEqOblUBLjYEYqAZLb+AVCkJ4aGkQrlKwzaO1cE+91r5pflNcs+0zrh2UT5HmUDfPCueQ3RsMnxZmrytPVdPU6M1HwvqvtCbZ/wsX5l/paWnqunqM1LwvqvtG7ZvwsP5pvpaWnqunqM1HwvqvtHFZx2yxD/AKL/AEtLT1XT1Gaj4X1X2ilZ+/LF6YX+lpaeq6eozUfC+q+0VlnAyZYgB2kwvgf+rS09V09Rmo+F9V9o2HrmGUmhYeFYmI9Ylpaeq6eozUfC+q+0dsn/AA0P5l/paWnqunqM1HwvqvtF2z/hofzL/S0tPVdPUZqPhfVfaKI5z2SxeiF/paWnqunqM1HwvqvtPdVcfhYvzL/S0tPVdPUZqPhfVfaIUnHbLF6YX+lpaeq6eozUfC+q+0QrP+Gh/Mv9LS09V09Rmo+F9V9p4rP29bF+Zf6Wlp6rp6jNR8L/APJfaIBP3pYvRC/0tLT1XT1Gaj4X1X2jfbvw0P5p/paWnqunqM1LwvqvtPFZ+3rYvzL/AEtLT1XT1Gaj4X1X2ngJ+9LF6In+lpaeq6eozUvC+q+0aRN+Fi/NP9LS09V09Rmo+F9V9o7bcfhY/wAy/wBLS09V09RmpeF9V9o0df3povRE/wBLS09V09RmpeF9V9oSESZ9sdW8GxGXHrds1Vm7zM3B9lNe93/hHLOkc/2gfNRfIa6afI46vMo4jXsjwZIBrRkE9CAnFUAGFCAWFUAmoALVQDNATYiuOygCbh3qAQPQD1kqAmQSYoUsY5M1kApoxUZpFXdDtrLNo7LwSP7PtfNL8prln2mdcOyjjcdg3EGq3fWyMscKTGHADBVRwkKgHkA3NmPaefixg2a/oF1l5LSeCViwt3QpuOSiSKSUz4AUJHlogzjzzsWGoEkB7uRu/wAmUpOf1SD1VCnS/qhW3NYEdjJeH0EwfzqsiKfpA1n2Vw/pspOXWSSKTw74oWQk+XAPpoC86ZtUknvLXSYmKo/UGQDOGeaTYm4DtVQC2PH4qAicI2raRxGNNjkZ4JgFIbA3BoTIjlRy3B0K5HeJoCjt+Hf6R166tDKYgZbx9yjce4k7NpI8NAaPjrhAaXobwrM03WX0Mm5lCEe1FNuAT95+ujHeZO60Wax0+y1a2uZEa4faVUldj4dlwQcOuI2yGFQp9CcLambqytrlgA00MUjAdgZlBYDxZzWjJgPqgz/Ubb8qH7GWoyoxnSOx/oXReZ/uz/s4qMvebDpcvNmg2yd+U2a8u07IusP+wUZEUXQjmHVLy0c911TqfLBMFz/6maIMqOkbgNNMiSX2S8rzSsoQxhAFwzM2dx7O5H+qhUXusQNacIxoxIedoXOeRAml67b8RQD6aEK/ocVrfWZLdzza2kBHe3e0yD1An10QZB1LRBfcSXNo0jRiSebukGSuyHeORP8AloXuLXo41W4t7280maVpY1jvVG4sQskGV3JkkqrDPc9nZREMZwloMlxa3l1FM0b2UUMoC7gZAwkLAOrAoQIsjt7aFO0dEfEkl7Ynr2LywSdUzn3TrtDIzeE4OM9/bREZm+kc/wBonzUPyGuinyOarzKSKvZHgw2a0ZGMapATGgAuapALGgAOaAE5qgETQDw9AHR80ApNALG9QpNiegJ1uxqAO7VlmkV90lYZtHX+EeWnW/mf51zT5s64dlHKfqeOdxdZ5/1eD9btmsGzqGtG3tdPvZrVIUKW07H2OsQyyxvs3bPH4apDhF9ZKOHrVwRuN9c5GRu2tGYwSO3HtI9dQ0aXpSuBPDobnmJYO68J3+xA3ymjIjFcTh7ZbjS37ILuSRSfB1TJ+terb10KbfjDnxVBn8Jp3qwp+XNAdpktLYziRkh6/lhmWPr+wgYJ7rszVMnz5E94Nduzpgzc9deYHtXuOs7v7YdvgqGjbdJrXJ4dtzfDFyZ4etHccm9t+87nsx2UfIi5nNpbi6uI9P06dxHAxjNsSo2hZpWiEr7ebEHeMHHf8OahT6a0qwW3git4/cQxpGue3CKFGfHyrRk5v9UH/cbb8qH7GWoyo5NxIb72Faey8+xuqb2HnqcbNq5xs7rs2e6qFR0PpXkEkWi2mftnVMfAARDHk/HaqQDoUqxcXzKpBWVp1BUgqest1m7R41oAPSix1DXbbTl5qnVRNjvGUiSc+iMKf9NAXXT249jWdqvISTnkOXcpHsHo9sFGEU6kQcXpsYFJGRcqQQQ9lsxkf5l/VQFDrl3cQ8Q3k1kAZo5bh13BWG1YMyHBODhNxoUvOh/TOu9nanJJvkCzxYPut0qiWSRj2c+wY/zURCt6Jve7WfyKL9ldUBpPqfvtF55y3/2PRBjekj3xPmof410U+RzVe0UUVeyPANmtGWDY1SA2NCAHNUAWNACaqALUAOgGq1AEU0ARWNAEQUKS46gJ8D8qgCM1QqI0rVlm0dj4O/uFv5ofKa5J9pnZDso4xw1qw0LVb2O5R9pSRECAZb2zfbsM/clc8+8fTWD0I+hQvFw/qd4y7fZcltCh7N46320jwj2xh6DQCapwFFFocerCSTrXW3dkbq+qCyuq8u53fdL36EuB1+6ElhoJz7n2VH+buYUH6lFC95afVAaT1V4l0BhbiEq3g62Ll6yrJ8U0IWHS/ata6rZ6mFJjPsbcR2b4JNxXPeLIeXkNAhdFvxq3E8d5bowhgjBJcYYIkbqN3gJkkwB4Fz3qAodP4li0/iC6uplZ1Et6m2LZvy8nL3RAxy8NC2NJ0icZQ6norywJIix3kEZ67YCT1bNkbWIxzoyLmZbjC1K6Po14hwVjnjz4GEnWRf7XqFPobSb4T28M68xLFHIMeB1DfxrRk5v9UIf6jbflQ/Yy1GVGM6SD/Yui/kz/ALOKjL3k/jGzW/1bTNPdiqmzt1Ypt3AOjuxGQRnEa9ooQrrvRotH4gtIkdmjUwSAy7N+JS8bjuQB3j3qAr+EeMoIdUl1O7WSQv17IIurLK8rYydzDsTK+moWxd8Z6xFrV7pccW+OOYSIQ2zrV3TlHbALDsiJHbVIiBr/AA9Ho+s2KQu7Rl7SUGXZvybgpIO5AGMKO936AtdKUNxfMrdjTXYI8RtmBoXuB9EM5t7jUbBjzEMox/ntmeNj6Q/6qIMyPCfFC2dlfQbSz3kMMSEFQiYEquWyc9kowB3/AAUIdf6F9EktrBpJlKNcSdYFcEMI1UKmQezOGPkIogUvSP74HzUXyGumlyOWr2igjNex4BN1UjBs1UgNmoQExqgCxoATGqATGgBmgBpQoZKEDIKAKooCRHUBMiYUARjUNIC4zWWaR0LgXimFYFtrhxG0eQrSHCMpJI7rsBGcc8VzVIO90dNOatZl5qU2m3GDcNZTFfc9c1s5Hf5bjyrzyvQ9cy1DyapYFBG01oUGMI0luUGOzCk4FMr0GZajn1ewKdU09oUwBsMlv1eB2DbnGBimV6DMtQRvNNwql7LC5Kjda4Uk5JUd7JA9VMr0GZahbrVbCUASzWkgHMCSS3YA+LJplegzIdd6tYyoY5ZrWRD2rJJAynygnFMr0GZag9NvdOt12W8lnCpOSsL26AnwkKaZXoMy1GyXGmMSzNYkkkkk2pJJ7SSe00yvQZkKLrTdpTfZbSQxXdbbSwGASOzOO/TK9BmWo6S/09kWNpLMopyqFrcop58wucDtPrplegzLUPFrdmqhUuLZVAwAssIUDwAA8qZWMy1BXWqWMgAlmtZADkCSSBgD4QCaZWMy1By3unsqq0lmypyVWa2KqPAoPIdneplegzLUUahYbxIJbTeAAG32+8ADAAbOQMcqZXoMy1EuL+wkYNJJaOwwAztbswA7ACTmmV6DMtQHW6Z4bH/+SmVjMtR0d3p6kMr2SsvuSrWwZfIR2dp9dMr0GZaj7jULCQhpJbRyOwyPbsR3+RJ5UyvQZlqMGpWAfrRLZiTJO8PbCTJ5E7s5plegzLUaNT08MXEtmHO7LB7YOd3ustnJz3/DTK9BmWoKO/01SCslipHYVa0BHkIplegzx1D3HFFmi7jcwnxRusjehUJNXJJ9xN5Fd5yfiHVvZV08+CqnAQHGQijAzjv9p9NdMI2VjlnLM7kJWr0PMUtVMjGagBs9UgNmoAbNQA2NUAmNADoBEoAyUAdDQBRQDg1QEhGoAgeoUU1CiYzUsaFEdSxbiGCpYtwRhpYXFCCpYtxxhpYXHCIUsLnjFSwueENLC4QQUsW4ogpYXF6ipYXF6ilhcLHb0sLhPYXhqWLcctqB2ilhcFLbirYlwPUc6tiXFMFSwuDMAq2FyLLEKtiXAmKlhcTbWrEuIGoZY4PWiC9ZQg0yVQDZ6AGz0IDZ6AYXqgYXoBuagFSqAtAEU0ARDQDwagDBzQChqhQiNQBDUKeLVCj1ehRDQHhQDloB+KFFAoQUUKPFQCigFoBc0AeI0KTVPLNZAEmqD2KAY6DtxVIBFABxzoCLL21SAHoAD1SAWoQbmqQQmgGM1UDC1ANJoAZNADJoBhagE3VAf//Z"/>
          <p:cNvSpPr>
            <a:spLocks noChangeAspect="1" noChangeArrowheads="1"/>
          </p:cNvSpPr>
          <p:nvPr/>
        </p:nvSpPr>
        <p:spPr bwMode="auto">
          <a:xfrm>
            <a:off x="155575" y="-1371600"/>
            <a:ext cx="5905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 descr="C:\Users\hvlangen\Documents\onderwijs\vakken\uiap\benzene_haz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74266"/>
            <a:ext cx="4260055" cy="206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447" y="4941168"/>
            <a:ext cx="5904656" cy="133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9775" y="67703"/>
            <a:ext cx="55626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778" y="2708920"/>
            <a:ext cx="3374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permissible </a:t>
            </a:r>
            <a:r>
              <a:rPr lang="fr-FR" b="1" dirty="0" err="1"/>
              <a:t>exposure</a:t>
            </a:r>
            <a:r>
              <a:rPr lang="fr-FR" b="1" dirty="0"/>
              <a:t> </a:t>
            </a:r>
            <a:r>
              <a:rPr lang="fr-FR" b="1" dirty="0" err="1"/>
              <a:t>limit</a:t>
            </a:r>
            <a:r>
              <a:rPr lang="fr-FR" dirty="0"/>
              <a:t> (</a:t>
            </a:r>
            <a:r>
              <a:rPr lang="fr-FR" b="1" dirty="0"/>
              <a:t>PEL</a:t>
            </a:r>
            <a:r>
              <a:rPr lang="fr-FR" dirty="0"/>
              <a:t> or </a:t>
            </a:r>
            <a:r>
              <a:rPr lang="fr-FR" b="1" dirty="0"/>
              <a:t>OSHA PEL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778" y="3330004"/>
            <a:ext cx="35351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 PEL is usually given as a time-weighted average (TWA), although some are </a:t>
            </a:r>
            <a:r>
              <a:rPr lang="en-GB" dirty="0">
                <a:hlinkClick r:id="rId5" tooltip="Short-term exposure limit"/>
              </a:rPr>
              <a:t>short-term exposure limits</a:t>
            </a:r>
            <a:r>
              <a:rPr lang="en-GB" dirty="0"/>
              <a:t> (STEL) or </a:t>
            </a:r>
            <a:r>
              <a:rPr lang="en-GB" dirty="0">
                <a:hlinkClick r:id="rId6" tooltip="Ceiling limit (page does not exist)"/>
              </a:rPr>
              <a:t>ceiling limits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46103" y="42210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A ceiling REL is designated by "</a:t>
            </a:r>
            <a:r>
              <a:rPr lang="en-GB" b="1" dirty="0"/>
              <a:t>C</a:t>
            </a:r>
            <a:r>
              <a:rPr lang="en-GB" dirty="0"/>
              <a:t>" preceding the value; unless noted otherwise, the ceiling value should not be exceeded at any time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05127" y="5607600"/>
            <a:ext cx="3563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American Conference of Industrial Hygienists (</a:t>
            </a:r>
            <a:r>
              <a:rPr lang="en-GB" i="1" dirty="0"/>
              <a:t>ACGIH</a:t>
            </a:r>
            <a:r>
              <a:rPr lang="en-GB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445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8.hp.com/h30458/media2.php/0913%20TAW/0913_ALL_ALL_Ergonomics.jpg?version=882b01a04b0ef03f16dabff0bb6031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347" y="980728"/>
            <a:ext cx="5715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29013"/>
            <a:ext cx="3470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Ergonomics at work</a:t>
            </a:r>
            <a:endParaRPr lang="en-US" sz="3200" dirty="0"/>
          </a:p>
        </p:txBody>
      </p:sp>
      <p:pic>
        <p:nvPicPr>
          <p:cNvPr id="3076" name="Picture 4" descr="http://www.iea.cc/image/whats_definition_image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31024"/>
            <a:ext cx="22479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3.gstatic.com/images?q=tbn:ANd9GcTr7-CmXDBCnKv1p0Vn_xiM6_XAVte1bkd6CgSsxbS5PXwZJ3qv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2215" y="3518310"/>
            <a:ext cx="4320480" cy="255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0974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crashonline.com/wp-content/uploads/2014/05/la-sci-sn-air-pollution-deaths-world-health-organization-2014032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5305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encrypted-tbn0.gstatic.com/images?q=tbn:ANd9GcRIPfEEheT0ErZK2FZ9iylzxCPz88XPODhuGnvI4Hx8bZZ43bW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033" y="476672"/>
            <a:ext cx="342853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medicmagic.net/wp-content/uploads/2010/05/Urban-Pollu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1804"/>
            <a:ext cx="4336028" cy="288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8096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6048672" cy="393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33813"/>
            <a:ext cx="6002238" cy="233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9946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374</Words>
  <Application>Microsoft Office PowerPoint</Application>
  <PresentationFormat>On-screen Show (4:3)</PresentationFormat>
  <Paragraphs>67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Herman Van Langenhove</dc:creator>
  <cp:lastModifiedBy>Acer f</cp:lastModifiedBy>
  <cp:revision>30</cp:revision>
  <dcterms:created xsi:type="dcterms:W3CDTF">2013-10-14T06:59:07Z</dcterms:created>
  <dcterms:modified xsi:type="dcterms:W3CDTF">2015-10-04T14:58:23Z</dcterms:modified>
</cp:coreProperties>
</file>