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8" r:id="rId3"/>
    <p:sldId id="259" r:id="rId4"/>
    <p:sldId id="258" r:id="rId5"/>
    <p:sldId id="267" r:id="rId6"/>
    <p:sldId id="261" r:id="rId7"/>
    <p:sldId id="262" r:id="rId8"/>
    <p:sldId id="291" r:id="rId9"/>
    <p:sldId id="286" r:id="rId10"/>
    <p:sldId id="293" r:id="rId11"/>
    <p:sldId id="287" r:id="rId12"/>
    <p:sldId id="268" r:id="rId13"/>
    <p:sldId id="266" r:id="rId14"/>
    <p:sldId id="264" r:id="rId15"/>
    <p:sldId id="269" r:id="rId16"/>
    <p:sldId id="270" r:id="rId17"/>
    <p:sldId id="273" r:id="rId18"/>
    <p:sldId id="274" r:id="rId19"/>
    <p:sldId id="271" r:id="rId20"/>
    <p:sldId id="272" r:id="rId21"/>
    <p:sldId id="292" r:id="rId22"/>
    <p:sldId id="276" r:id="rId23"/>
    <p:sldId id="288" r:id="rId24"/>
    <p:sldId id="275" r:id="rId25"/>
    <p:sldId id="277" r:id="rId26"/>
    <p:sldId id="278" r:id="rId27"/>
    <p:sldId id="295" r:id="rId28"/>
    <p:sldId id="299" r:id="rId29"/>
    <p:sldId id="257" r:id="rId30"/>
    <p:sldId id="296" r:id="rId31"/>
    <p:sldId id="279" r:id="rId32"/>
    <p:sldId id="280" r:id="rId33"/>
    <p:sldId id="256" r:id="rId34"/>
    <p:sldId id="294" r:id="rId35"/>
    <p:sldId id="281" r:id="rId36"/>
    <p:sldId id="282" r:id="rId37"/>
    <p:sldId id="283" r:id="rId38"/>
    <p:sldId id="284" r:id="rId39"/>
    <p:sldId id="285" r:id="rId40"/>
    <p:sldId id="289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0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77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40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23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9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2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3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43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13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13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44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55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71600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Why removing nutrients from sewage?</a:t>
            </a:r>
            <a:endParaRPr lang="en-US" sz="3200" b="1"/>
          </a:p>
        </p:txBody>
      </p:sp>
      <p:sp>
        <p:nvSpPr>
          <p:cNvPr id="5" name="Tekstvak 4"/>
          <p:cNvSpPr txBox="1"/>
          <p:nvPr/>
        </p:nvSpPr>
        <p:spPr>
          <a:xfrm>
            <a:off x="179512" y="148478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smtClean="0"/>
              <a:t>NH</a:t>
            </a:r>
            <a:r>
              <a:rPr lang="nl-NL" sz="3200" baseline="-25000" smtClean="0"/>
              <a:t>3</a:t>
            </a:r>
            <a:r>
              <a:rPr lang="nl-NL" sz="3200" smtClean="0"/>
              <a:t> – toxicity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512" y="213575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smtClean="0"/>
              <a:t>Oxygen depletion (ammonium oxidation)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512" y="3140968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smtClean="0"/>
              <a:t>Eutrophication </a:t>
            </a:r>
            <a:r>
              <a:rPr lang="nl-NL" sz="3200" smtClean="0">
                <a:sym typeface="Wingdings" panose="05000000000000000000" pitchFamily="2" charset="2"/>
              </a:rPr>
              <a:t></a:t>
            </a:r>
            <a:r>
              <a:rPr lang="nl-NL" sz="3200" smtClean="0"/>
              <a:t>Algal blooms (P &amp; N)</a:t>
            </a:r>
            <a:endParaRPr lang="nl-NL" sz="320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3200"/>
              <a:t>Toxic algae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3200"/>
              <a:t>Dead biomass </a:t>
            </a:r>
            <a:r>
              <a:rPr lang="nl-NL" sz="3200">
                <a:sym typeface="Wingdings" panose="05000000000000000000" pitchFamily="2" charset="2"/>
              </a:rPr>
              <a:t> Oxygen depletion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3200">
                <a:sym typeface="Wingdings" panose="05000000000000000000" pitchFamily="2" charset="2"/>
              </a:rPr>
              <a:t>pH increase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3200" smtClean="0">
                <a:sym typeface="Wingdings" panose="05000000000000000000" pitchFamily="2" charset="2"/>
              </a:rPr>
              <a:t>Smell</a:t>
            </a:r>
            <a:endParaRPr lang="nl-NL" sz="3200">
              <a:sym typeface="Wingdings" panose="05000000000000000000" pitchFamily="2" charset="2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1520" y="56612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smtClean="0"/>
              <a:t>Nitrate </a:t>
            </a:r>
            <a:r>
              <a:rPr lang="nl-NL" sz="3200" smtClean="0">
                <a:sym typeface="Wingdings" panose="05000000000000000000" pitchFamily="2" charset="2"/>
              </a:rPr>
              <a:t> b</a:t>
            </a:r>
            <a:r>
              <a:rPr lang="nl-NL" sz="3200" smtClean="0"/>
              <a:t>lue baby syndrome</a:t>
            </a:r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40220"/>
            <a:ext cx="2952328" cy="21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2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question</a:t>
            </a:r>
            <a:endParaRPr lang="en-US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1007604" y="53066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383868" y="214758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63988" y="135550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776356" y="4173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439652" y="2516921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4031940" y="1643533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5328084" y="20755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1" name="Tekstvak 10"/>
          <p:cNvSpPr txBox="1"/>
          <p:nvPr/>
        </p:nvSpPr>
        <p:spPr>
          <a:xfrm>
            <a:off x="6120172" y="27236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2" name="Tekstvak 11"/>
          <p:cNvSpPr txBox="1"/>
          <p:nvPr/>
        </p:nvSpPr>
        <p:spPr>
          <a:xfrm>
            <a:off x="6698121" y="34437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3095836" y="17062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4" name="PIJL-RECHTS 13"/>
          <p:cNvSpPr/>
          <p:nvPr/>
        </p:nvSpPr>
        <p:spPr>
          <a:xfrm>
            <a:off x="1871700" y="3855105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JL-RECHTS 14"/>
          <p:cNvSpPr/>
          <p:nvPr/>
        </p:nvSpPr>
        <p:spPr>
          <a:xfrm>
            <a:off x="3599892" y="1787549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4968044" y="1724833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5832140" y="2395879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6568988" y="3052767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>
            <a:off x="7407907" y="3764031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367644" y="37317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1" name="Tekstvak 20"/>
          <p:cNvSpPr txBox="1"/>
          <p:nvPr/>
        </p:nvSpPr>
        <p:spPr>
          <a:xfrm>
            <a:off x="5832140" y="16435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2" name="PIJL-RECHTS 21"/>
          <p:cNvSpPr/>
          <p:nvPr/>
        </p:nvSpPr>
        <p:spPr>
          <a:xfrm rot="10800000">
            <a:off x="5444902" y="1683378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kstvak 22"/>
          <p:cNvSpPr txBox="1"/>
          <p:nvPr/>
        </p:nvSpPr>
        <p:spPr>
          <a:xfrm>
            <a:off x="6768244" y="23008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4" name="Tekstvak 23"/>
          <p:cNvSpPr txBox="1"/>
          <p:nvPr/>
        </p:nvSpPr>
        <p:spPr>
          <a:xfrm>
            <a:off x="7458930" y="29396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8352420" y="37317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6336196" y="2372906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JL-RECHTS 26"/>
          <p:cNvSpPr/>
          <p:nvPr/>
        </p:nvSpPr>
        <p:spPr>
          <a:xfrm rot="10800000">
            <a:off x="7056276" y="2991009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JL-RECHTS 27"/>
          <p:cNvSpPr/>
          <p:nvPr/>
        </p:nvSpPr>
        <p:spPr>
          <a:xfrm rot="10800000">
            <a:off x="7866992" y="3675797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kstvak 28"/>
          <p:cNvSpPr txBox="1"/>
          <p:nvPr/>
        </p:nvSpPr>
        <p:spPr>
          <a:xfrm>
            <a:off x="2012243" y="6165735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0" name="Rechteraccolade 29"/>
          <p:cNvSpPr/>
          <p:nvPr/>
        </p:nvSpPr>
        <p:spPr>
          <a:xfrm rot="5400000">
            <a:off x="2897814" y="4380419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raccolade 30"/>
          <p:cNvSpPr/>
          <p:nvPr/>
        </p:nvSpPr>
        <p:spPr>
          <a:xfrm rot="5400000">
            <a:off x="6218566" y="4383537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kstvak 31"/>
          <p:cNvSpPr txBox="1"/>
          <p:nvPr/>
        </p:nvSpPr>
        <p:spPr>
          <a:xfrm>
            <a:off x="5116252" y="6180037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3" name="Tekstvak 32"/>
          <p:cNvSpPr txBox="1"/>
          <p:nvPr/>
        </p:nvSpPr>
        <p:spPr>
          <a:xfrm>
            <a:off x="-72516" y="53066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4" name="Rechte verbindingslijn met pijl 33"/>
          <p:cNvCxnSpPr>
            <a:endCxn id="4" idx="1"/>
          </p:cNvCxnSpPr>
          <p:nvPr/>
        </p:nvCxnSpPr>
        <p:spPr>
          <a:xfrm>
            <a:off x="647564" y="5484866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raccolade 34"/>
          <p:cNvSpPr/>
          <p:nvPr/>
        </p:nvSpPr>
        <p:spPr>
          <a:xfrm rot="5400000">
            <a:off x="547028" y="5269993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-75989" y="6181778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37" name="Tekstvak 36"/>
          <p:cNvSpPr txBox="1"/>
          <p:nvPr/>
        </p:nvSpPr>
        <p:spPr>
          <a:xfrm>
            <a:off x="2519772" y="392178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  <p:sp>
        <p:nvSpPr>
          <p:cNvPr id="38" name="Rechthoek 37"/>
          <p:cNvSpPr/>
          <p:nvPr/>
        </p:nvSpPr>
        <p:spPr>
          <a:xfrm>
            <a:off x="1058304" y="2075581"/>
            <a:ext cx="3405683" cy="359981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4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99992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812360" y="35103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475656" y="1854116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067944" y="980728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6408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61561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4" name="Tekstvak 13"/>
          <p:cNvSpPr txBox="1"/>
          <p:nvPr/>
        </p:nvSpPr>
        <p:spPr>
          <a:xfrm>
            <a:off x="6734125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6" name="Tekstvak 15"/>
          <p:cNvSpPr txBox="1"/>
          <p:nvPr/>
        </p:nvSpPr>
        <p:spPr>
          <a:xfrm>
            <a:off x="3131840" y="1043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7" name="PIJL-RECHTS 16"/>
          <p:cNvSpPr/>
          <p:nvPr/>
        </p:nvSpPr>
        <p:spPr>
          <a:xfrm>
            <a:off x="1907704" y="3192300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RECHTS 17"/>
          <p:cNvSpPr/>
          <p:nvPr/>
        </p:nvSpPr>
        <p:spPr>
          <a:xfrm>
            <a:off x="3635896" y="1124744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004048" y="1062028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5868144" y="1733074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604992" y="2389962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7443911" y="3101226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40364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58681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5480906" y="1020573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6804248" y="16380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8" name="Tekstvak 27"/>
          <p:cNvSpPr txBox="1"/>
          <p:nvPr/>
        </p:nvSpPr>
        <p:spPr>
          <a:xfrm>
            <a:off x="749493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9" name="Tekstvak 28"/>
          <p:cNvSpPr txBox="1"/>
          <p:nvPr/>
        </p:nvSpPr>
        <p:spPr>
          <a:xfrm>
            <a:off x="838842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30" name="PIJL-RECHTS 29"/>
          <p:cNvSpPr/>
          <p:nvPr/>
        </p:nvSpPr>
        <p:spPr>
          <a:xfrm rot="10800000">
            <a:off x="6372200" y="1710101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 rot="10800000">
            <a:off x="7092280" y="2328204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 rot="10800000">
            <a:off x="7902996" y="3012992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2048247" y="5502930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" name="Rechteraccolade 2"/>
          <p:cNvSpPr/>
          <p:nvPr/>
        </p:nvSpPr>
        <p:spPr>
          <a:xfrm rot="5400000">
            <a:off x="2933818" y="3717614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raccolade 34"/>
          <p:cNvSpPr/>
          <p:nvPr/>
        </p:nvSpPr>
        <p:spPr>
          <a:xfrm rot="5400000">
            <a:off x="6254570" y="3720732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5152256" y="5517232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7" name="Tekstvak 36"/>
          <p:cNvSpPr txBox="1"/>
          <p:nvPr/>
        </p:nvSpPr>
        <p:spPr>
          <a:xfrm>
            <a:off x="-36512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8" name="Rechte verbindingslijn met pijl 37"/>
          <p:cNvCxnSpPr>
            <a:endCxn id="4" idx="1"/>
          </p:cNvCxnSpPr>
          <p:nvPr/>
        </p:nvCxnSpPr>
        <p:spPr>
          <a:xfrm>
            <a:off x="683568" y="4822061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raccolade 38"/>
          <p:cNvSpPr/>
          <p:nvPr/>
        </p:nvSpPr>
        <p:spPr>
          <a:xfrm rot="5400000">
            <a:off x="583032" y="4607188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-39985" y="5518973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555776" y="3258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  <p:sp>
        <p:nvSpPr>
          <p:cNvPr id="2" name="Rechthoek 1"/>
          <p:cNvSpPr/>
          <p:nvPr/>
        </p:nvSpPr>
        <p:spPr>
          <a:xfrm>
            <a:off x="5004048" y="5499812"/>
            <a:ext cx="2490886" cy="737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6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692696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Aerobic (</a:t>
            </a:r>
            <a:r>
              <a:rPr lang="nl-NL" sz="3200" b="1" smtClean="0">
                <a:solidFill>
                  <a:srgbClr val="00B050"/>
                </a:solidFill>
              </a:rPr>
              <a:t>O</a:t>
            </a:r>
            <a:r>
              <a:rPr lang="nl-NL" sz="3200" b="1" baseline="-25000" smtClean="0">
                <a:solidFill>
                  <a:srgbClr val="00B050"/>
                </a:solidFill>
              </a:rPr>
              <a:t>2</a:t>
            </a:r>
            <a:r>
              <a:rPr lang="nl-NL" sz="3200" b="1" smtClean="0"/>
              <a:t>)</a:t>
            </a:r>
          </a:p>
          <a:p>
            <a:endParaRPr lang="nl-NL" sz="3200" b="1"/>
          </a:p>
          <a:p>
            <a:endParaRPr lang="nl-NL" sz="3200" b="1" smtClean="0"/>
          </a:p>
          <a:p>
            <a:endParaRPr lang="nl-NL" sz="3200" b="1" smtClean="0"/>
          </a:p>
          <a:p>
            <a:r>
              <a:rPr lang="nl-NL" sz="3200" b="1" smtClean="0"/>
              <a:t>Anoxic (</a:t>
            </a:r>
            <a:r>
              <a:rPr lang="nl-NL" sz="3200" b="1" smtClean="0">
                <a:solidFill>
                  <a:srgbClr val="00B050"/>
                </a:solidFill>
              </a:rPr>
              <a:t>NO</a:t>
            </a:r>
            <a:r>
              <a:rPr lang="nl-NL" sz="3200" b="1" baseline="-25000" smtClean="0">
                <a:solidFill>
                  <a:srgbClr val="00B050"/>
                </a:solidFill>
              </a:rPr>
              <a:t>3</a:t>
            </a:r>
            <a:r>
              <a:rPr lang="nl-NL" sz="3200" b="1" baseline="30000" smtClean="0">
                <a:solidFill>
                  <a:srgbClr val="00B050"/>
                </a:solidFill>
              </a:rPr>
              <a:t>-</a:t>
            </a:r>
            <a:r>
              <a:rPr lang="nl-NL" sz="3200" b="1" smtClean="0"/>
              <a:t> ; </a:t>
            </a:r>
            <a:r>
              <a:rPr lang="nl-NL" sz="3200" b="1" smtClean="0">
                <a:solidFill>
                  <a:srgbClr val="FF0000"/>
                </a:solidFill>
              </a:rPr>
              <a:t>no O</a:t>
            </a:r>
            <a:r>
              <a:rPr lang="nl-NL" sz="3200" b="1" baseline="-25000" smtClean="0">
                <a:solidFill>
                  <a:srgbClr val="FF0000"/>
                </a:solidFill>
              </a:rPr>
              <a:t>2</a:t>
            </a:r>
            <a:r>
              <a:rPr lang="nl-NL" sz="3200" b="1" smtClean="0"/>
              <a:t>)</a:t>
            </a:r>
          </a:p>
          <a:p>
            <a:endParaRPr lang="nl-NL" sz="3200" b="1"/>
          </a:p>
          <a:p>
            <a:endParaRPr lang="nl-NL" sz="3200" b="1"/>
          </a:p>
          <a:p>
            <a:endParaRPr lang="nl-NL" sz="3200" b="1" smtClean="0"/>
          </a:p>
          <a:p>
            <a:r>
              <a:rPr lang="nl-NL" sz="3200" b="1" smtClean="0"/>
              <a:t>Anaerobic  (</a:t>
            </a:r>
            <a:r>
              <a:rPr lang="nl-NL" sz="3200" b="1" smtClean="0">
                <a:solidFill>
                  <a:srgbClr val="FF0000"/>
                </a:solidFill>
              </a:rPr>
              <a:t>no NO</a:t>
            </a:r>
            <a:r>
              <a:rPr lang="nl-NL" sz="3200" b="1" baseline="-25000" smtClean="0">
                <a:solidFill>
                  <a:srgbClr val="FF0000"/>
                </a:solidFill>
              </a:rPr>
              <a:t>3</a:t>
            </a:r>
            <a:r>
              <a:rPr lang="nl-NL" sz="3200" b="1" baseline="30000" smtClean="0">
                <a:solidFill>
                  <a:srgbClr val="FF0000"/>
                </a:solidFill>
              </a:rPr>
              <a:t>-</a:t>
            </a:r>
            <a:r>
              <a:rPr lang="nl-NL" sz="3200" b="1" smtClean="0">
                <a:solidFill>
                  <a:srgbClr val="FF0000"/>
                </a:solidFill>
              </a:rPr>
              <a:t> ; no O</a:t>
            </a:r>
            <a:r>
              <a:rPr lang="nl-NL" sz="3200" b="1" baseline="-25000" smtClean="0">
                <a:solidFill>
                  <a:srgbClr val="FF0000"/>
                </a:solidFill>
              </a:rPr>
              <a:t>2</a:t>
            </a:r>
            <a:r>
              <a:rPr lang="nl-NL" sz="3200" b="1" smtClean="0"/>
              <a:t>)</a:t>
            </a:r>
          </a:p>
          <a:p>
            <a:endParaRPr lang="en-US"/>
          </a:p>
        </p:txBody>
      </p:sp>
      <p:sp>
        <p:nvSpPr>
          <p:cNvPr id="5" name="PIJL-OMHOOG en -OMLAAG 4"/>
          <p:cNvSpPr/>
          <p:nvPr/>
        </p:nvSpPr>
        <p:spPr>
          <a:xfrm>
            <a:off x="4644008" y="1241757"/>
            <a:ext cx="504056" cy="12961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5796136" y="980728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Denitrification in a WWTP:</a:t>
            </a:r>
          </a:p>
          <a:p>
            <a:r>
              <a:rPr lang="nl-NL" sz="2800" smtClean="0"/>
              <a:t>facultative aerobic bacteria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25972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475656" y="27173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COD</a:t>
            </a:r>
            <a:endParaRPr lang="en-US" sz="3600" b="1"/>
          </a:p>
        </p:txBody>
      </p:sp>
      <p:sp>
        <p:nvSpPr>
          <p:cNvPr id="5" name="Tekstvak 4"/>
          <p:cNvSpPr txBox="1"/>
          <p:nvPr/>
        </p:nvSpPr>
        <p:spPr>
          <a:xfrm>
            <a:off x="4587974" y="3698386"/>
            <a:ext cx="383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O</a:t>
            </a:r>
            <a:r>
              <a:rPr lang="nl-NL" sz="3600" b="1" baseline="-25000" smtClean="0"/>
              <a:t>2</a:t>
            </a:r>
            <a:endParaRPr lang="en-US" sz="3600" b="1" baseline="-25000"/>
          </a:p>
        </p:txBody>
      </p:sp>
      <p:sp>
        <p:nvSpPr>
          <p:cNvPr id="6" name="Tekstvak 5"/>
          <p:cNvSpPr txBox="1"/>
          <p:nvPr/>
        </p:nvSpPr>
        <p:spPr>
          <a:xfrm>
            <a:off x="4499992" y="152165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NO</a:t>
            </a:r>
            <a:r>
              <a:rPr lang="nl-NL" sz="3600" b="1" baseline="-25000" smtClean="0"/>
              <a:t>3</a:t>
            </a:r>
            <a:r>
              <a:rPr lang="nl-NL" sz="3600" b="1" baseline="30000" smtClean="0"/>
              <a:t>-</a:t>
            </a:r>
            <a:endParaRPr lang="en-US" sz="3600" b="1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1691680" y="18864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2 ways of COD oxidation:</a:t>
            </a:r>
            <a:endParaRPr lang="en-US" sz="3200" b="1"/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2627784" y="1844824"/>
            <a:ext cx="1872208" cy="104324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2627784" y="3093832"/>
            <a:ext cx="1866875" cy="92772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685" b="36717"/>
          <a:stretch/>
        </p:blipFill>
        <p:spPr bwMode="auto">
          <a:xfrm>
            <a:off x="35497" y="5337160"/>
            <a:ext cx="7272807" cy="11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3059832" y="2895327"/>
            <a:ext cx="64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/>
              <a:t>e</a:t>
            </a:r>
            <a:r>
              <a:rPr lang="nl-NL" baseline="30000"/>
              <a:t>-</a:t>
            </a:r>
            <a:endParaRPr lang="en-US" baseline="30000"/>
          </a:p>
        </p:txBody>
      </p:sp>
      <p:sp>
        <p:nvSpPr>
          <p:cNvPr id="17" name="Tekstvak 16"/>
          <p:cNvSpPr txBox="1"/>
          <p:nvPr/>
        </p:nvSpPr>
        <p:spPr>
          <a:xfrm>
            <a:off x="3062499" y="2103239"/>
            <a:ext cx="64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/>
              <a:t>e</a:t>
            </a:r>
            <a:r>
              <a:rPr lang="nl-NL" baseline="30000"/>
              <a:t>-</a:t>
            </a:r>
            <a:endParaRPr lang="en-US" baseline="30000"/>
          </a:p>
        </p:txBody>
      </p:sp>
      <p:sp>
        <p:nvSpPr>
          <p:cNvPr id="18" name="Tekstvak 17"/>
          <p:cNvSpPr txBox="1"/>
          <p:nvPr/>
        </p:nvSpPr>
        <p:spPr>
          <a:xfrm>
            <a:off x="7560841" y="5303024"/>
            <a:ext cx="169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70C0"/>
                </a:solidFill>
              </a:rPr>
              <a:t>-</a:t>
            </a:r>
            <a:r>
              <a:rPr lang="nl-NL" b="1" smtClean="0">
                <a:solidFill>
                  <a:srgbClr val="0070C0"/>
                </a:solidFill>
              </a:rPr>
              <a:t> 2700 kJ/mol C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7524328" y="601166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nl-NL"/>
              <a:t>- 2880 kJ/mol C</a:t>
            </a:r>
            <a:endParaRPr lang="en-US"/>
          </a:p>
        </p:txBody>
      </p:sp>
      <p:sp>
        <p:nvSpPr>
          <p:cNvPr id="20" name="Rechthoek 19"/>
          <p:cNvSpPr/>
          <p:nvPr/>
        </p:nvSpPr>
        <p:spPr>
          <a:xfrm>
            <a:off x="2915816" y="5087000"/>
            <a:ext cx="756084" cy="72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/>
          <p:cNvSpPr txBox="1"/>
          <p:nvPr/>
        </p:nvSpPr>
        <p:spPr>
          <a:xfrm>
            <a:off x="5796136" y="1628800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nl-NL" sz="2800" b="1" smtClean="0">
                <a:sym typeface="Wingdings" panose="05000000000000000000" pitchFamily="2" charset="2"/>
              </a:rPr>
              <a:t>Denitrification (5 mol e</a:t>
            </a:r>
            <a:r>
              <a:rPr lang="nl-NL" sz="2800" b="1" baseline="30000" smtClean="0">
                <a:sym typeface="Wingdings" panose="05000000000000000000" pitchFamily="2" charset="2"/>
              </a:rPr>
              <a:t>-</a:t>
            </a:r>
            <a:r>
              <a:rPr lang="nl-NL" sz="2800" b="1" smtClean="0">
                <a:sym typeface="Wingdings" panose="05000000000000000000" pitchFamily="2" charset="2"/>
              </a:rPr>
              <a:t> / mol N)</a:t>
            </a:r>
          </a:p>
          <a:p>
            <a:pPr marL="457200" indent="-457200">
              <a:buFont typeface="Wingdings"/>
              <a:buChar char="à"/>
            </a:pPr>
            <a:endParaRPr lang="nl-NL" sz="2800" b="1">
              <a:sym typeface="Wingdings" panose="05000000000000000000" pitchFamily="2" charset="2"/>
            </a:endParaRPr>
          </a:p>
          <a:p>
            <a:pPr marL="457200" indent="-457200">
              <a:buFont typeface="Wingdings"/>
              <a:buChar char="à"/>
            </a:pPr>
            <a:endParaRPr lang="nl-NL" sz="2800" b="1" smtClean="0">
              <a:sym typeface="Wingdings" panose="05000000000000000000" pitchFamily="2" charset="2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979712" y="494116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rgbClr val="0070C0"/>
                </a:solidFill>
              </a:rPr>
              <a:t>+</a:t>
            </a:r>
            <a:r>
              <a:rPr lang="nl-NL" sz="2400" b="1" smtClean="0">
                <a:solidFill>
                  <a:srgbClr val="0070C0"/>
                </a:solidFill>
              </a:rPr>
              <a:t> V                             0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1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95536" y="476672"/>
            <a:ext cx="525658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smtClean="0"/>
              <a:t>COD</a:t>
            </a:r>
          </a:p>
          <a:p>
            <a:pPr algn="ctr"/>
            <a:r>
              <a:rPr lang="nl-NL" smtClean="0"/>
              <a:t>(Organic compounds + O</a:t>
            </a:r>
            <a:r>
              <a:rPr lang="nl-NL" baseline="-25000" smtClean="0"/>
              <a:t>2</a:t>
            </a:r>
            <a:r>
              <a:rPr lang="nl-NL" smtClean="0"/>
              <a:t> </a:t>
            </a:r>
            <a:r>
              <a:rPr lang="nl-NL" smtClean="0">
                <a:sym typeface="Wingdings" panose="05000000000000000000" pitchFamily="2" charset="2"/>
              </a:rPr>
              <a:t> CO</a:t>
            </a:r>
            <a:r>
              <a:rPr lang="nl-NL" baseline="-25000" smtClean="0">
                <a:sym typeface="Wingdings" panose="05000000000000000000" pitchFamily="2" charset="2"/>
              </a:rPr>
              <a:t>2</a:t>
            </a:r>
            <a:r>
              <a:rPr lang="nl-NL" smtClean="0">
                <a:sym typeface="Wingdings" panose="05000000000000000000" pitchFamily="2" charset="2"/>
              </a:rPr>
              <a:t> + H</a:t>
            </a:r>
            <a:r>
              <a:rPr lang="nl-NL" baseline="-25000" smtClean="0">
                <a:sym typeface="Wingdings" panose="05000000000000000000" pitchFamily="2" charset="2"/>
              </a:rPr>
              <a:t>2</a:t>
            </a:r>
            <a:r>
              <a:rPr lang="nl-NL" smtClean="0">
                <a:sym typeface="Wingdings" panose="05000000000000000000" pitchFamily="2" charset="2"/>
              </a:rPr>
              <a:t>O)</a:t>
            </a: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5652120" y="476672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smtClean="0"/>
              <a:t>NOD</a:t>
            </a:r>
          </a:p>
          <a:p>
            <a:pPr algn="ctr"/>
            <a:r>
              <a:rPr lang="nl-NL" smtClean="0"/>
              <a:t>(NH</a:t>
            </a:r>
            <a:r>
              <a:rPr lang="nl-NL" baseline="-25000" smtClean="0"/>
              <a:t>4</a:t>
            </a:r>
            <a:r>
              <a:rPr lang="nl-NL" baseline="30000" smtClean="0"/>
              <a:t>+</a:t>
            </a:r>
            <a:r>
              <a:rPr lang="nl-NL" smtClean="0"/>
              <a:t> + O</a:t>
            </a:r>
            <a:r>
              <a:rPr lang="nl-NL" baseline="-25000" smtClean="0"/>
              <a:t>2</a:t>
            </a:r>
            <a:r>
              <a:rPr lang="nl-NL" smtClean="0">
                <a:sym typeface="Wingdings" panose="05000000000000000000" pitchFamily="2" charset="2"/>
              </a:rPr>
              <a:t> NO</a:t>
            </a:r>
            <a:r>
              <a:rPr lang="nl-NL" baseline="-25000" smtClean="0">
                <a:sym typeface="Wingdings" panose="05000000000000000000" pitchFamily="2" charset="2"/>
              </a:rPr>
              <a:t>3</a:t>
            </a:r>
            <a:r>
              <a:rPr lang="nl-NL" baseline="30000" smtClean="0">
                <a:sym typeface="Wingdings" panose="05000000000000000000" pitchFamily="2" charset="2"/>
              </a:rPr>
              <a:t>-</a:t>
            </a:r>
            <a:r>
              <a:rPr lang="nl-NL" smtClean="0">
                <a:sym typeface="Wingdings" panose="05000000000000000000" pitchFamily="2" charset="2"/>
              </a:rPr>
              <a:t>)</a:t>
            </a:r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395536" y="1772816"/>
            <a:ext cx="295232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smtClean="0"/>
              <a:t>NOE</a:t>
            </a:r>
          </a:p>
          <a:p>
            <a:pPr algn="ctr"/>
            <a:r>
              <a:rPr lang="nl-NL" sz="1600" smtClean="0"/>
              <a:t>(Organic compound + </a:t>
            </a:r>
            <a:r>
              <a:rPr lang="nl-NL" sz="1600" smtClean="0">
                <a:sym typeface="Wingdings" panose="05000000000000000000" pitchFamily="2" charset="2"/>
              </a:rPr>
              <a:t>NO</a:t>
            </a:r>
            <a:r>
              <a:rPr lang="nl-NL" sz="1600" baseline="-25000" smtClean="0">
                <a:sym typeface="Wingdings" panose="05000000000000000000" pitchFamily="2" charset="2"/>
              </a:rPr>
              <a:t>3</a:t>
            </a:r>
            <a:r>
              <a:rPr lang="nl-NL" sz="1600" baseline="30000" smtClean="0">
                <a:sym typeface="Wingdings" panose="05000000000000000000" pitchFamily="2" charset="2"/>
              </a:rPr>
              <a:t>- </a:t>
            </a:r>
            <a:r>
              <a:rPr lang="nl-NL" sz="1600" smtClean="0">
                <a:sym typeface="Wingdings" panose="05000000000000000000" pitchFamily="2" charset="2"/>
              </a:rPr>
              <a:t> N</a:t>
            </a:r>
            <a:r>
              <a:rPr lang="nl-NL" sz="1600" baseline="-25000" smtClean="0">
                <a:sym typeface="Wingdings" panose="05000000000000000000" pitchFamily="2" charset="2"/>
              </a:rPr>
              <a:t>2</a:t>
            </a:r>
            <a:r>
              <a:rPr lang="nl-NL" sz="1600" smtClean="0">
                <a:sym typeface="Wingdings" panose="05000000000000000000" pitchFamily="2" charset="2"/>
              </a:rPr>
              <a:t>)</a:t>
            </a:r>
            <a:endParaRPr lang="en-US" sz="1600" baseline="30000"/>
          </a:p>
        </p:txBody>
      </p:sp>
      <p:sp>
        <p:nvSpPr>
          <p:cNvPr id="7" name="Rechthoek 6"/>
          <p:cNvSpPr/>
          <p:nvPr/>
        </p:nvSpPr>
        <p:spPr>
          <a:xfrm>
            <a:off x="3347864" y="1772816"/>
            <a:ext cx="5400600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864" y="2165995"/>
            <a:ext cx="3076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987824" y="55799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14 g N/mol N</a:t>
            </a:r>
            <a:endParaRPr lang="en-US"/>
          </a:p>
        </p:txBody>
      </p:sp>
      <p:sp>
        <p:nvSpPr>
          <p:cNvPr id="12" name="Tekstvak 11"/>
          <p:cNvSpPr txBox="1"/>
          <p:nvPr/>
        </p:nvSpPr>
        <p:spPr>
          <a:xfrm>
            <a:off x="1079612" y="506817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5 mol e</a:t>
            </a:r>
            <a:r>
              <a:rPr lang="nl-NL" baseline="30000" smtClean="0"/>
              <a:t>-</a:t>
            </a:r>
            <a:r>
              <a:rPr lang="nl-NL" smtClean="0"/>
              <a:t>/mol N</a:t>
            </a:r>
            <a:endParaRPr lang="en-US"/>
          </a:p>
        </p:txBody>
      </p:sp>
      <p:sp>
        <p:nvSpPr>
          <p:cNvPr id="13" name="Tekstvak 12"/>
          <p:cNvSpPr txBox="1"/>
          <p:nvPr/>
        </p:nvSpPr>
        <p:spPr>
          <a:xfrm>
            <a:off x="1079612" y="558671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4 mol e</a:t>
            </a:r>
            <a:r>
              <a:rPr lang="nl-NL" baseline="30000" smtClean="0"/>
              <a:t>-</a:t>
            </a:r>
            <a:r>
              <a:rPr lang="nl-NL" smtClean="0"/>
              <a:t>/mol COD</a:t>
            </a:r>
            <a:endParaRPr lang="en-US" baseline="-25000"/>
          </a:p>
        </p:txBody>
      </p:sp>
      <p:sp>
        <p:nvSpPr>
          <p:cNvPr id="14" name="Tekstvak 13"/>
          <p:cNvSpPr txBox="1"/>
          <p:nvPr/>
        </p:nvSpPr>
        <p:spPr>
          <a:xfrm>
            <a:off x="2987824" y="50758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32 g COD/mol COD</a:t>
            </a:r>
            <a:endParaRPr lang="en-US" baseline="-25000"/>
          </a:p>
        </p:txBody>
      </p:sp>
      <p:sp>
        <p:nvSpPr>
          <p:cNvPr id="15" name="Tekstvak 14"/>
          <p:cNvSpPr txBox="1"/>
          <p:nvPr/>
        </p:nvSpPr>
        <p:spPr>
          <a:xfrm>
            <a:off x="5112568" y="5279211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= 20/7 g NOE per  1 g NO</a:t>
            </a:r>
            <a:r>
              <a:rPr lang="nl-NL" baseline="-25000" smtClean="0"/>
              <a:t>3</a:t>
            </a:r>
            <a:r>
              <a:rPr lang="nl-NL" baseline="30000" smtClean="0"/>
              <a:t>-</a:t>
            </a:r>
            <a:r>
              <a:rPr lang="nl-NL" smtClean="0"/>
              <a:t>-N</a:t>
            </a:r>
            <a:endParaRPr lang="en-US" smtClean="0"/>
          </a:p>
          <a:p>
            <a:r>
              <a:rPr lang="nl-NL" smtClean="0"/>
              <a:t> </a:t>
            </a:r>
            <a:endParaRPr lang="en-US" baseline="-25000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079612" y="5517232"/>
            <a:ext cx="39244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251520" y="371703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NOE = how much COD is needed to denitrify the nitrate (or nitrite)?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9574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28308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A</a:t>
            </a:r>
            <a:endParaRPr lang="en-US" sz="3600" b="1"/>
          </a:p>
        </p:txBody>
      </p:sp>
      <p:sp>
        <p:nvSpPr>
          <p:cNvPr id="4" name="Tekstvak 3"/>
          <p:cNvSpPr txBox="1"/>
          <p:nvPr/>
        </p:nvSpPr>
        <p:spPr>
          <a:xfrm>
            <a:off x="971600" y="2742019"/>
            <a:ext cx="25202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</a:rPr>
              <a:t>COD + O</a:t>
            </a:r>
            <a:r>
              <a:rPr lang="nl-NL" sz="2400" b="1" baseline="-25000" smtClean="0">
                <a:solidFill>
                  <a:schemeClr val="bg1"/>
                </a:solidFill>
              </a:rPr>
              <a:t>2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CO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</a:p>
          <a:p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NH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 + 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NO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-</a:t>
            </a:r>
            <a:endParaRPr lang="en-US" sz="2400" b="1" baseline="300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88024" y="2967335"/>
            <a:ext cx="27363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</a:rPr>
              <a:t>COD</a:t>
            </a:r>
            <a:r>
              <a:rPr lang="nl-NL" sz="2400" b="1" baseline="-25000" smtClean="0">
                <a:solidFill>
                  <a:schemeClr val="bg1"/>
                </a:solidFill>
              </a:rPr>
              <a:t>extra</a:t>
            </a:r>
            <a:r>
              <a:rPr lang="nl-NL" sz="2400" b="1" smtClean="0">
                <a:solidFill>
                  <a:schemeClr val="bg1"/>
                </a:solidFill>
              </a:rPr>
              <a:t> + NO</a:t>
            </a:r>
            <a:r>
              <a:rPr lang="nl-NL" sz="2400" b="1" baseline="-25000" smtClean="0">
                <a:solidFill>
                  <a:schemeClr val="bg1"/>
                </a:solidFill>
              </a:rPr>
              <a:t>3</a:t>
            </a:r>
            <a:r>
              <a:rPr lang="nl-NL" sz="2400" b="1" baseline="30000" smtClean="0">
                <a:solidFill>
                  <a:schemeClr val="bg1"/>
                </a:solidFill>
              </a:rPr>
              <a:t>-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N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888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15616" y="42930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Recycle ratio: R  =  (Q</a:t>
            </a:r>
            <a:r>
              <a:rPr lang="nl-NL" sz="3200" b="1" baseline="-25000" smtClean="0"/>
              <a:t>R</a:t>
            </a:r>
            <a:r>
              <a:rPr lang="nl-NL" sz="3200" b="1" smtClean="0"/>
              <a:t> + Q</a:t>
            </a:r>
            <a:r>
              <a:rPr lang="nl-NL" sz="3200" b="1" baseline="-25000" smtClean="0"/>
              <a:t>R’</a:t>
            </a:r>
            <a:r>
              <a:rPr lang="nl-NL" sz="3200" b="1" smtClean="0"/>
              <a:t>) / Q</a:t>
            </a:r>
            <a:endParaRPr lang="en-US" sz="3200" b="1"/>
          </a:p>
        </p:txBody>
      </p:sp>
      <p:sp>
        <p:nvSpPr>
          <p:cNvPr id="3" name="Tekstvak 2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B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xmlns="" val="38731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met pijl 5"/>
          <p:cNvCxnSpPr/>
          <p:nvPr/>
        </p:nvCxnSpPr>
        <p:spPr>
          <a:xfrm>
            <a:off x="-44896" y="2363842"/>
            <a:ext cx="93610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819200" y="2363842"/>
            <a:ext cx="0" cy="25053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819200" y="2355959"/>
            <a:ext cx="100811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B</a:t>
            </a:r>
            <a:endParaRPr lang="en-US" sz="3600" b="1"/>
          </a:p>
        </p:txBody>
      </p:sp>
      <p:sp>
        <p:nvSpPr>
          <p:cNvPr id="15" name="Rechthoek 14"/>
          <p:cNvSpPr/>
          <p:nvPr/>
        </p:nvSpPr>
        <p:spPr>
          <a:xfrm>
            <a:off x="1827312" y="1916832"/>
            <a:ext cx="4896544" cy="201622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4275584" y="1916832"/>
            <a:ext cx="0" cy="2016224"/>
          </a:xfrm>
          <a:prstGeom prst="lin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kstvak 18"/>
          <p:cNvSpPr txBox="1"/>
          <p:nvPr/>
        </p:nvSpPr>
        <p:spPr>
          <a:xfrm>
            <a:off x="1827312" y="22048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 NH</a:t>
            </a:r>
            <a:r>
              <a:rPr lang="nl-NL" sz="2400" b="1" baseline="-25000" smtClean="0"/>
              <a:t>4</a:t>
            </a:r>
            <a:r>
              <a:rPr lang="nl-NL" sz="2400" b="1" baseline="30000" smtClean="0"/>
              <a:t>+</a:t>
            </a:r>
            <a:r>
              <a:rPr lang="nl-NL" sz="2400" b="1" smtClean="0"/>
              <a:t> </a:t>
            </a:r>
            <a:r>
              <a:rPr lang="nl-NL" sz="2400" b="1" smtClean="0">
                <a:sym typeface="Wingdings" panose="05000000000000000000" pitchFamily="2" charset="2"/>
              </a:rPr>
              <a:t> 1 NH</a:t>
            </a:r>
            <a:r>
              <a:rPr lang="nl-NL" sz="2400" b="1" baseline="-25000" smtClean="0"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ym typeface="Wingdings" panose="05000000000000000000" pitchFamily="2" charset="2"/>
              </a:rPr>
              <a:t>+</a:t>
            </a:r>
            <a:endParaRPr lang="nl-NL" sz="2400" b="1" smtClean="0">
              <a:sym typeface="Wingdings" panose="05000000000000000000" pitchFamily="2" charset="2"/>
            </a:endParaRP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827312" y="305415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ym typeface="Wingdings" panose="05000000000000000000" pitchFamily="2" charset="2"/>
              </a:rPr>
              <a:t>0.5 NO</a:t>
            </a:r>
            <a:r>
              <a:rPr lang="nl-NL" sz="2400" b="1" baseline="-25000" smtClean="0"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ym typeface="Wingdings" panose="05000000000000000000" pitchFamily="2" charset="2"/>
              </a:rPr>
              <a:t>-</a:t>
            </a:r>
            <a:r>
              <a:rPr lang="nl-NL" sz="2400" b="1" smtClean="0">
                <a:sym typeface="Wingdings" panose="05000000000000000000" pitchFamily="2" charset="2"/>
              </a:rPr>
              <a:t> 0.25 N</a:t>
            </a:r>
            <a:r>
              <a:rPr lang="nl-NL" sz="2400" b="1" baseline="-25000" smtClean="0">
                <a:sym typeface="Wingdings" panose="05000000000000000000" pitchFamily="2" charset="2"/>
              </a:rPr>
              <a:t>2</a:t>
            </a:r>
            <a:endParaRPr lang="en-US" sz="2400" b="1" baseline="-25000"/>
          </a:p>
        </p:txBody>
      </p:sp>
      <p:sp>
        <p:nvSpPr>
          <p:cNvPr id="21" name="Tekstvak 20"/>
          <p:cNvSpPr txBox="1"/>
          <p:nvPr/>
        </p:nvSpPr>
        <p:spPr>
          <a:xfrm>
            <a:off x="4347592" y="22048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 NH</a:t>
            </a:r>
            <a:r>
              <a:rPr lang="nl-NL" sz="2400" b="1" baseline="-25000" smtClean="0"/>
              <a:t>4</a:t>
            </a:r>
            <a:r>
              <a:rPr lang="nl-NL" sz="2400" b="1" baseline="30000" smtClean="0"/>
              <a:t>+</a:t>
            </a:r>
            <a:r>
              <a:rPr lang="nl-NL" sz="2400" b="1" smtClean="0"/>
              <a:t> </a:t>
            </a:r>
            <a:r>
              <a:rPr lang="nl-NL" sz="2400" b="1" smtClean="0">
                <a:sym typeface="Wingdings" panose="05000000000000000000" pitchFamily="2" charset="2"/>
              </a:rPr>
              <a:t> 1 NO</a:t>
            </a:r>
            <a:r>
              <a:rPr lang="nl-NL" sz="2400" b="1" baseline="-25000" smtClean="0"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ym typeface="Wingdings" panose="05000000000000000000" pitchFamily="2" charset="2"/>
              </a:rPr>
              <a:t>-</a:t>
            </a: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cxnSp>
        <p:nvCxnSpPr>
          <p:cNvPr id="22" name="Rechte verbindingslijn met pijl 21"/>
          <p:cNvCxnSpPr>
            <a:endCxn id="23" idx="1"/>
          </p:cNvCxnSpPr>
          <p:nvPr/>
        </p:nvCxnSpPr>
        <p:spPr>
          <a:xfrm>
            <a:off x="6723856" y="2508358"/>
            <a:ext cx="72846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7452320" y="2202016"/>
            <a:ext cx="999728" cy="61268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8452048" y="2508357"/>
            <a:ext cx="72846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7011888" y="2508359"/>
            <a:ext cx="0" cy="2360801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elijkbenige driehoek 28"/>
          <p:cNvSpPr/>
          <p:nvPr/>
        </p:nvSpPr>
        <p:spPr>
          <a:xfrm rot="10800000">
            <a:off x="7452320" y="2824413"/>
            <a:ext cx="999728" cy="864346"/>
          </a:xfrm>
          <a:prstGeom prst="triangl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7952184" y="3688759"/>
            <a:ext cx="0" cy="1180400"/>
          </a:xfrm>
          <a:prstGeom prst="line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819200" y="4869159"/>
            <a:ext cx="7132984" cy="1"/>
          </a:xfrm>
          <a:prstGeom prst="line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-72008" y="1630541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 (1)</a:t>
            </a:r>
          </a:p>
          <a:p>
            <a:r>
              <a:rPr lang="nl-NL" smtClean="0"/>
              <a:t>1 NH</a:t>
            </a:r>
            <a:r>
              <a:rPr lang="nl-NL" baseline="-25000" smtClean="0"/>
              <a:t>4</a:t>
            </a:r>
            <a:r>
              <a:rPr lang="nl-NL" baseline="30000" smtClean="0"/>
              <a:t>+</a:t>
            </a:r>
            <a:endParaRPr lang="en-US" baseline="30000"/>
          </a:p>
        </p:txBody>
      </p:sp>
      <p:sp>
        <p:nvSpPr>
          <p:cNvPr id="38" name="Tekstvak 37"/>
          <p:cNvSpPr txBox="1"/>
          <p:nvPr/>
        </p:nvSpPr>
        <p:spPr>
          <a:xfrm>
            <a:off x="1331640" y="4222829"/>
            <a:ext cx="157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</a:t>
            </a:r>
            <a:r>
              <a:rPr lang="nl-NL" baseline="-25000" smtClean="0"/>
              <a:t>R</a:t>
            </a:r>
            <a:r>
              <a:rPr lang="nl-NL" smtClean="0"/>
              <a:t> + Q</a:t>
            </a:r>
            <a:r>
              <a:rPr lang="nl-NL" baseline="-25000" smtClean="0"/>
              <a:t>R’</a:t>
            </a:r>
            <a:r>
              <a:rPr lang="nl-NL" smtClean="0"/>
              <a:t> (1)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013544" y="994901"/>
            <a:ext cx="23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Q+Q</a:t>
            </a:r>
            <a:r>
              <a:rPr lang="nl-NL" baseline="-25000" smtClean="0"/>
              <a:t>R</a:t>
            </a:r>
            <a:r>
              <a:rPr lang="nl-NL" smtClean="0"/>
              <a:t>+Q</a:t>
            </a:r>
            <a:r>
              <a:rPr lang="nl-NL" baseline="-25000" smtClean="0"/>
              <a:t>R’</a:t>
            </a:r>
            <a:r>
              <a:rPr lang="nl-NL" smtClean="0"/>
              <a:t> (2)</a:t>
            </a:r>
            <a:endParaRPr lang="en-US"/>
          </a:p>
        </p:txBody>
      </p:sp>
      <p:cxnSp>
        <p:nvCxnSpPr>
          <p:cNvPr id="41" name="Rechte verbindingslijn 40"/>
          <p:cNvCxnSpPr/>
          <p:nvPr/>
        </p:nvCxnSpPr>
        <p:spPr>
          <a:xfrm flipH="1">
            <a:off x="1323256" y="1364233"/>
            <a:ext cx="8384" cy="999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1115616" y="573325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Recycle ratio: R  =  (Q</a:t>
            </a:r>
            <a:r>
              <a:rPr lang="nl-NL" sz="3200" b="1" baseline="-25000" smtClean="0"/>
              <a:t>R</a:t>
            </a:r>
            <a:r>
              <a:rPr lang="nl-NL" sz="3200" b="1" smtClean="0"/>
              <a:t> + Q</a:t>
            </a:r>
            <a:r>
              <a:rPr lang="nl-NL" sz="3200" b="1" baseline="-25000" smtClean="0"/>
              <a:t>R’</a:t>
            </a:r>
            <a:r>
              <a:rPr lang="nl-NL" sz="3200" b="1" smtClean="0"/>
              <a:t>) / Q = 1</a:t>
            </a:r>
            <a:endParaRPr lang="en-US" sz="3200" b="1"/>
          </a:p>
        </p:txBody>
      </p:sp>
      <p:sp>
        <p:nvSpPr>
          <p:cNvPr id="44" name="Tekstvak 43"/>
          <p:cNvSpPr txBox="1"/>
          <p:nvPr/>
        </p:nvSpPr>
        <p:spPr>
          <a:xfrm>
            <a:off x="8316416" y="1556792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 (1)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1323256" y="4510980"/>
            <a:ext cx="157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0.5 NO</a:t>
            </a:r>
            <a:r>
              <a:rPr lang="nl-NL" baseline="-25000" smtClean="0"/>
              <a:t>3</a:t>
            </a:r>
            <a:r>
              <a:rPr lang="nl-NL" baseline="30000" smtClean="0"/>
              <a:t>-</a:t>
            </a:r>
            <a:endParaRPr lang="en-US" baseline="30000"/>
          </a:p>
        </p:txBody>
      </p:sp>
      <p:sp>
        <p:nvSpPr>
          <p:cNvPr id="46" name="Tekstvak 45"/>
          <p:cNvSpPr txBox="1"/>
          <p:nvPr/>
        </p:nvSpPr>
        <p:spPr>
          <a:xfrm>
            <a:off x="8244408" y="184482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0.5 NO</a:t>
            </a:r>
            <a:r>
              <a:rPr lang="nl-NL" baseline="-25000" smtClean="0"/>
              <a:t>3</a:t>
            </a:r>
            <a:r>
              <a:rPr lang="nl-NL" baseline="30000" smtClean="0"/>
              <a:t>-</a:t>
            </a:r>
            <a:endParaRPr lang="en-US" baseline="30000"/>
          </a:p>
        </p:txBody>
      </p:sp>
      <p:cxnSp>
        <p:nvCxnSpPr>
          <p:cNvPr id="48" name="Rechte verbindingslijn met pijl 47"/>
          <p:cNvCxnSpPr/>
          <p:nvPr/>
        </p:nvCxnSpPr>
        <p:spPr>
          <a:xfrm flipV="1">
            <a:off x="5364088" y="3573016"/>
            <a:ext cx="0" cy="66245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5148064" y="4203085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O</a:t>
            </a:r>
            <a:r>
              <a:rPr lang="nl-NL" sz="2400" b="1" baseline="-25000" smtClean="0"/>
              <a:t>2</a:t>
            </a:r>
            <a:endParaRPr lang="nl-NL" sz="2400" b="1" baseline="-25000" smtClean="0">
              <a:sym typeface="Wingdings" panose="05000000000000000000" pitchFamily="2" charset="2"/>
            </a:endParaRP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4788024" y="31589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51" name="Tekstvak 50"/>
          <p:cNvSpPr txBox="1"/>
          <p:nvPr/>
        </p:nvSpPr>
        <p:spPr>
          <a:xfrm>
            <a:off x="2262808" y="3573016"/>
            <a:ext cx="18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denitrification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0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5" grpId="0"/>
      <p:bldP spid="46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met pijl 5"/>
          <p:cNvCxnSpPr/>
          <p:nvPr/>
        </p:nvCxnSpPr>
        <p:spPr>
          <a:xfrm>
            <a:off x="-44896" y="2363842"/>
            <a:ext cx="93610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819200" y="2363842"/>
            <a:ext cx="0" cy="25053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819200" y="2355959"/>
            <a:ext cx="100811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B</a:t>
            </a:r>
            <a:endParaRPr lang="en-US" sz="3600" b="1"/>
          </a:p>
        </p:txBody>
      </p:sp>
      <p:sp>
        <p:nvSpPr>
          <p:cNvPr id="15" name="Rechthoek 14"/>
          <p:cNvSpPr/>
          <p:nvPr/>
        </p:nvSpPr>
        <p:spPr>
          <a:xfrm>
            <a:off x="1827312" y="1916832"/>
            <a:ext cx="4896544" cy="201622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4275584" y="1916832"/>
            <a:ext cx="0" cy="2016224"/>
          </a:xfrm>
          <a:prstGeom prst="lin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kstvak 18"/>
          <p:cNvSpPr txBox="1"/>
          <p:nvPr/>
        </p:nvSpPr>
        <p:spPr>
          <a:xfrm>
            <a:off x="1827312" y="22048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 NH</a:t>
            </a:r>
            <a:r>
              <a:rPr lang="nl-NL" sz="2400" b="1" baseline="-25000" smtClean="0"/>
              <a:t>4</a:t>
            </a:r>
            <a:r>
              <a:rPr lang="nl-NL" sz="2400" b="1" baseline="30000" smtClean="0"/>
              <a:t>+</a:t>
            </a:r>
            <a:r>
              <a:rPr lang="nl-NL" sz="2400" b="1" smtClean="0"/>
              <a:t> </a:t>
            </a:r>
            <a:r>
              <a:rPr lang="nl-NL" sz="2400" b="1" smtClean="0">
                <a:sym typeface="Wingdings" panose="05000000000000000000" pitchFamily="2" charset="2"/>
              </a:rPr>
              <a:t> 1 NH</a:t>
            </a:r>
            <a:r>
              <a:rPr lang="nl-NL" sz="2400" b="1" baseline="-25000" smtClean="0"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ym typeface="Wingdings" panose="05000000000000000000" pitchFamily="2" charset="2"/>
              </a:rPr>
              <a:t>+</a:t>
            </a:r>
            <a:endParaRPr lang="nl-NL" sz="2400" b="1" smtClean="0">
              <a:sym typeface="Wingdings" panose="05000000000000000000" pitchFamily="2" charset="2"/>
            </a:endParaRP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827312" y="305415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  <a:sym typeface="Wingdings" panose="05000000000000000000" pitchFamily="2" charset="2"/>
              </a:rPr>
              <a:t>0.8</a:t>
            </a:r>
            <a:r>
              <a:rPr lang="nl-NL" sz="2400" b="1" smtClean="0">
                <a:sym typeface="Wingdings" panose="05000000000000000000" pitchFamily="2" charset="2"/>
              </a:rPr>
              <a:t> NO</a:t>
            </a:r>
            <a:r>
              <a:rPr lang="nl-NL" sz="2400" b="1" baseline="-25000" smtClean="0"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ym typeface="Wingdings" panose="05000000000000000000" pitchFamily="2" charset="2"/>
              </a:rPr>
              <a:t>-</a:t>
            </a:r>
            <a:r>
              <a:rPr lang="nl-NL" sz="2400" b="1" smtClean="0">
                <a:sym typeface="Wingdings" panose="05000000000000000000" pitchFamily="2" charset="2"/>
              </a:rPr>
              <a:t> </a:t>
            </a:r>
            <a:r>
              <a:rPr lang="nl-NL" sz="2400" b="1" smtClean="0">
                <a:solidFill>
                  <a:srgbClr val="C00000"/>
                </a:solidFill>
                <a:sym typeface="Wingdings" panose="05000000000000000000" pitchFamily="2" charset="2"/>
              </a:rPr>
              <a:t>0.4</a:t>
            </a:r>
            <a:r>
              <a:rPr lang="nl-NL" sz="2400" b="1" smtClean="0">
                <a:sym typeface="Wingdings" panose="05000000000000000000" pitchFamily="2" charset="2"/>
              </a:rPr>
              <a:t> N</a:t>
            </a:r>
            <a:r>
              <a:rPr lang="nl-NL" sz="2400" b="1" baseline="-25000" smtClean="0">
                <a:sym typeface="Wingdings" panose="05000000000000000000" pitchFamily="2" charset="2"/>
              </a:rPr>
              <a:t>2</a:t>
            </a:r>
            <a:endParaRPr lang="en-US" sz="2400" b="1" baseline="-25000"/>
          </a:p>
        </p:txBody>
      </p:sp>
      <p:sp>
        <p:nvSpPr>
          <p:cNvPr id="21" name="Tekstvak 20"/>
          <p:cNvSpPr txBox="1"/>
          <p:nvPr/>
        </p:nvSpPr>
        <p:spPr>
          <a:xfrm>
            <a:off x="4347592" y="22048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 NH</a:t>
            </a:r>
            <a:r>
              <a:rPr lang="nl-NL" sz="2400" b="1" baseline="-25000" smtClean="0"/>
              <a:t>4</a:t>
            </a:r>
            <a:r>
              <a:rPr lang="nl-NL" sz="2400" b="1" baseline="30000" smtClean="0"/>
              <a:t>+</a:t>
            </a:r>
            <a:r>
              <a:rPr lang="nl-NL" sz="2400" b="1" smtClean="0"/>
              <a:t> </a:t>
            </a:r>
            <a:r>
              <a:rPr lang="nl-NL" sz="2400" b="1" smtClean="0">
                <a:sym typeface="Wingdings" panose="05000000000000000000" pitchFamily="2" charset="2"/>
              </a:rPr>
              <a:t> 1 NO</a:t>
            </a:r>
            <a:r>
              <a:rPr lang="nl-NL" sz="2400" b="1" baseline="-25000" smtClean="0"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ym typeface="Wingdings" panose="05000000000000000000" pitchFamily="2" charset="2"/>
              </a:rPr>
              <a:t>-</a:t>
            </a: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cxnSp>
        <p:nvCxnSpPr>
          <p:cNvPr id="22" name="Rechte verbindingslijn met pijl 21"/>
          <p:cNvCxnSpPr>
            <a:endCxn id="23" idx="1"/>
          </p:cNvCxnSpPr>
          <p:nvPr/>
        </p:nvCxnSpPr>
        <p:spPr>
          <a:xfrm>
            <a:off x="6723856" y="2508358"/>
            <a:ext cx="72846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7452320" y="2202016"/>
            <a:ext cx="999728" cy="61268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8452048" y="2508357"/>
            <a:ext cx="72846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7011888" y="2508359"/>
            <a:ext cx="0" cy="2360801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elijkbenige driehoek 28"/>
          <p:cNvSpPr/>
          <p:nvPr/>
        </p:nvSpPr>
        <p:spPr>
          <a:xfrm rot="10800000">
            <a:off x="7452320" y="2824413"/>
            <a:ext cx="999728" cy="864346"/>
          </a:xfrm>
          <a:prstGeom prst="triangl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7952184" y="3688759"/>
            <a:ext cx="0" cy="1180400"/>
          </a:xfrm>
          <a:prstGeom prst="line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819200" y="4869159"/>
            <a:ext cx="7132984" cy="1"/>
          </a:xfrm>
          <a:prstGeom prst="line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-72008" y="1630541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 (1)</a:t>
            </a:r>
          </a:p>
          <a:p>
            <a:r>
              <a:rPr lang="nl-NL" smtClean="0"/>
              <a:t>1 NH</a:t>
            </a:r>
            <a:r>
              <a:rPr lang="nl-NL" baseline="-25000" smtClean="0"/>
              <a:t>4</a:t>
            </a:r>
            <a:r>
              <a:rPr lang="nl-NL" baseline="30000" smtClean="0"/>
              <a:t>+</a:t>
            </a:r>
            <a:endParaRPr lang="en-US" baseline="30000"/>
          </a:p>
        </p:txBody>
      </p:sp>
      <p:sp>
        <p:nvSpPr>
          <p:cNvPr id="38" name="Tekstvak 37"/>
          <p:cNvSpPr txBox="1"/>
          <p:nvPr/>
        </p:nvSpPr>
        <p:spPr>
          <a:xfrm>
            <a:off x="1331640" y="4222829"/>
            <a:ext cx="157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</a:t>
            </a:r>
            <a:r>
              <a:rPr lang="nl-NL" baseline="-25000" smtClean="0"/>
              <a:t>R</a:t>
            </a:r>
            <a:r>
              <a:rPr lang="nl-NL" smtClean="0"/>
              <a:t> + Q</a:t>
            </a:r>
            <a:r>
              <a:rPr lang="nl-NL" baseline="-25000" smtClean="0"/>
              <a:t>R’</a:t>
            </a:r>
            <a:r>
              <a:rPr lang="nl-NL" smtClean="0"/>
              <a:t> </a:t>
            </a:r>
            <a:r>
              <a:rPr lang="nl-NL" b="1" smtClean="0">
                <a:solidFill>
                  <a:srgbClr val="C00000"/>
                </a:solidFill>
              </a:rPr>
              <a:t>(4)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013544" y="994901"/>
            <a:ext cx="23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Q+Q</a:t>
            </a:r>
            <a:r>
              <a:rPr lang="nl-NL" baseline="-25000" smtClean="0"/>
              <a:t>R</a:t>
            </a:r>
            <a:r>
              <a:rPr lang="nl-NL" smtClean="0"/>
              <a:t>+Q</a:t>
            </a:r>
            <a:r>
              <a:rPr lang="nl-NL" baseline="-25000" smtClean="0"/>
              <a:t>R’</a:t>
            </a:r>
            <a:r>
              <a:rPr lang="nl-NL" smtClean="0"/>
              <a:t> </a:t>
            </a:r>
            <a:r>
              <a:rPr lang="nl-NL" b="1" smtClean="0">
                <a:solidFill>
                  <a:srgbClr val="C00000"/>
                </a:solidFill>
              </a:rPr>
              <a:t>(5)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41" name="Rechte verbindingslijn 40"/>
          <p:cNvCxnSpPr/>
          <p:nvPr/>
        </p:nvCxnSpPr>
        <p:spPr>
          <a:xfrm flipH="1">
            <a:off x="1323256" y="1364233"/>
            <a:ext cx="8384" cy="999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1115616" y="573325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Recycle ratio: R  =  (Q</a:t>
            </a:r>
            <a:r>
              <a:rPr lang="nl-NL" sz="3200" b="1" baseline="-25000" smtClean="0"/>
              <a:t>R</a:t>
            </a:r>
            <a:r>
              <a:rPr lang="nl-NL" sz="3200" b="1" smtClean="0"/>
              <a:t> + Q</a:t>
            </a:r>
            <a:r>
              <a:rPr lang="nl-NL" sz="3200" b="1" baseline="-25000" smtClean="0"/>
              <a:t>R’</a:t>
            </a:r>
            <a:r>
              <a:rPr lang="nl-NL" sz="3200" b="1" smtClean="0"/>
              <a:t>) / Q = </a:t>
            </a:r>
            <a:r>
              <a:rPr lang="nl-NL" sz="3200" b="1" smtClean="0">
                <a:solidFill>
                  <a:srgbClr val="C00000"/>
                </a:solidFill>
              </a:rPr>
              <a:t>4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8316416" y="1556792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 (1)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1323256" y="4510980"/>
            <a:ext cx="157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0.8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endParaRPr lang="en-US" b="1" baseline="30000">
              <a:solidFill>
                <a:srgbClr val="C0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8244408" y="184482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0.2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endParaRPr lang="en-US" b="1" baseline="30000">
              <a:solidFill>
                <a:srgbClr val="C00000"/>
              </a:solidFill>
            </a:endParaRPr>
          </a:p>
        </p:txBody>
      </p:sp>
      <p:cxnSp>
        <p:nvCxnSpPr>
          <p:cNvPr id="48" name="Rechte verbindingslijn met pijl 47"/>
          <p:cNvCxnSpPr/>
          <p:nvPr/>
        </p:nvCxnSpPr>
        <p:spPr>
          <a:xfrm flipV="1">
            <a:off x="5364088" y="3573016"/>
            <a:ext cx="0" cy="66245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5148064" y="4203085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O</a:t>
            </a:r>
            <a:r>
              <a:rPr lang="nl-NL" sz="2400" b="1" baseline="-25000" smtClean="0"/>
              <a:t>2</a:t>
            </a:r>
            <a:endParaRPr lang="nl-NL" sz="2400" b="1" baseline="-25000" smtClean="0">
              <a:sym typeface="Wingdings" panose="05000000000000000000" pitchFamily="2" charset="2"/>
            </a:endParaRP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4788024" y="31589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51" name="Tekstvak 50"/>
          <p:cNvSpPr txBox="1"/>
          <p:nvPr/>
        </p:nvSpPr>
        <p:spPr>
          <a:xfrm>
            <a:off x="2262808" y="3573016"/>
            <a:ext cx="18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denitrification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6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5" grpId="0"/>
      <p:bldP spid="46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" y="1412776"/>
            <a:ext cx="9257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C</a:t>
            </a:r>
            <a:endParaRPr lang="en-US" sz="3600" b="1"/>
          </a:p>
        </p:txBody>
      </p:sp>
      <p:sp>
        <p:nvSpPr>
          <p:cNvPr id="2" name="Tekstvak 1"/>
          <p:cNvSpPr txBox="1"/>
          <p:nvPr/>
        </p:nvSpPr>
        <p:spPr>
          <a:xfrm>
            <a:off x="4716016" y="27809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1/3 NH</a:t>
            </a:r>
            <a:r>
              <a:rPr lang="nl-NL" b="1" baseline="-25000" smtClean="0">
                <a:solidFill>
                  <a:srgbClr val="C00000"/>
                </a:solidFill>
              </a:rPr>
              <a:t>4</a:t>
            </a:r>
            <a:r>
              <a:rPr lang="nl-NL" b="1" baseline="30000" smtClean="0">
                <a:solidFill>
                  <a:srgbClr val="C00000"/>
                </a:solidFill>
              </a:rPr>
              <a:t>+</a:t>
            </a:r>
            <a:r>
              <a:rPr lang="nl-NL" b="1" smtClean="0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80112" y="27716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1/3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r>
              <a:rPr lang="nl-NL" b="1" smtClean="0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966420" y="39330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1/6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r>
              <a:rPr lang="nl-NL" b="1" smtClean="0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244408" y="23488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1/6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r>
              <a:rPr lang="nl-NL" b="1" smtClean="0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1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1. N-removal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5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14450"/>
            <a:ext cx="12632866" cy="33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D</a:t>
            </a:r>
            <a:endParaRPr lang="en-US" sz="3600" b="1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1547664" y="5013176"/>
            <a:ext cx="1224136" cy="7920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1547664" y="5013176"/>
            <a:ext cx="1224136" cy="7920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771800" y="5013176"/>
            <a:ext cx="1224136" cy="7920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367644" y="6093296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a</a:t>
            </a:r>
            <a:r>
              <a:rPr lang="nl-NL" smtClean="0"/>
              <a:t>eration</a:t>
            </a:r>
          </a:p>
          <a:p>
            <a:r>
              <a:rPr lang="nl-NL" smtClean="0"/>
              <a:t>(nitrification)</a:t>
            </a:r>
            <a:endParaRPr lang="en-US"/>
          </a:p>
        </p:txBody>
      </p:sp>
      <p:sp>
        <p:nvSpPr>
          <p:cNvPr id="13" name="Tekstvak 12"/>
          <p:cNvSpPr txBox="1"/>
          <p:nvPr/>
        </p:nvSpPr>
        <p:spPr>
          <a:xfrm>
            <a:off x="2771800" y="609351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n</a:t>
            </a:r>
            <a:r>
              <a:rPr lang="nl-NL" smtClean="0"/>
              <a:t>o aeration</a:t>
            </a:r>
          </a:p>
          <a:p>
            <a:r>
              <a:rPr lang="nl-NL" smtClean="0"/>
              <a:t>(denitrification)</a:t>
            </a:r>
            <a:endParaRPr lang="en-US"/>
          </a:p>
        </p:txBody>
      </p:sp>
      <p:sp>
        <p:nvSpPr>
          <p:cNvPr id="14" name="Tekstvak 13"/>
          <p:cNvSpPr txBox="1"/>
          <p:nvPr/>
        </p:nvSpPr>
        <p:spPr>
          <a:xfrm>
            <a:off x="539552" y="47059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>
                <a:solidFill>
                  <a:srgbClr val="00B050"/>
                </a:solidFill>
              </a:rPr>
              <a:t>NH</a:t>
            </a:r>
            <a:r>
              <a:rPr lang="nl-NL" sz="2800" b="1" baseline="-25000" smtClean="0">
                <a:solidFill>
                  <a:srgbClr val="00B050"/>
                </a:solidFill>
              </a:rPr>
              <a:t>4</a:t>
            </a:r>
            <a:r>
              <a:rPr lang="nl-NL" sz="2800" b="1" baseline="30000" smtClean="0">
                <a:solidFill>
                  <a:srgbClr val="00B050"/>
                </a:solidFill>
              </a:rPr>
              <a:t>+</a:t>
            </a:r>
            <a:endParaRPr lang="en-US" sz="2800" b="1" baseline="30000">
              <a:solidFill>
                <a:srgbClr val="00B05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11560" y="557029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>
                <a:solidFill>
                  <a:srgbClr val="0070C0"/>
                </a:solidFill>
              </a:rPr>
              <a:t>NO</a:t>
            </a:r>
            <a:r>
              <a:rPr lang="nl-NL" sz="2800" b="1" baseline="-25000" smtClean="0">
                <a:solidFill>
                  <a:srgbClr val="0070C0"/>
                </a:solidFill>
              </a:rPr>
              <a:t>3</a:t>
            </a:r>
            <a:r>
              <a:rPr lang="nl-NL" sz="2800" b="1" baseline="30000" smtClean="0">
                <a:solidFill>
                  <a:srgbClr val="0070C0"/>
                </a:solidFill>
              </a:rPr>
              <a:t>-</a:t>
            </a:r>
            <a:endParaRPr lang="en-US" sz="2800" b="1" baseline="30000">
              <a:solidFill>
                <a:srgbClr val="0070C0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1475656" y="4967590"/>
            <a:ext cx="144016" cy="117594"/>
          </a:xfrm>
          <a:prstGeom prst="ellipse">
            <a:avLst/>
          </a:prstGeom>
          <a:solidFill>
            <a:srgbClr val="00B050"/>
          </a:solidFill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al 16"/>
          <p:cNvSpPr/>
          <p:nvPr/>
        </p:nvSpPr>
        <p:spPr>
          <a:xfrm>
            <a:off x="1484040" y="5714311"/>
            <a:ext cx="144016" cy="117594"/>
          </a:xfrm>
          <a:prstGeom prst="ellipse">
            <a:avLst/>
          </a:prstGeom>
          <a:solidFill>
            <a:srgbClr val="0070C0"/>
          </a:solidFill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1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question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99992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812360" y="35103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475656" y="1854116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067944" y="980728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6408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61561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4" name="Tekstvak 13"/>
          <p:cNvSpPr txBox="1"/>
          <p:nvPr/>
        </p:nvSpPr>
        <p:spPr>
          <a:xfrm>
            <a:off x="6734125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6" name="Tekstvak 15"/>
          <p:cNvSpPr txBox="1"/>
          <p:nvPr/>
        </p:nvSpPr>
        <p:spPr>
          <a:xfrm>
            <a:off x="3131840" y="1043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7" name="PIJL-RECHTS 16"/>
          <p:cNvSpPr/>
          <p:nvPr/>
        </p:nvSpPr>
        <p:spPr>
          <a:xfrm>
            <a:off x="1907704" y="3192300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RECHTS 17"/>
          <p:cNvSpPr/>
          <p:nvPr/>
        </p:nvSpPr>
        <p:spPr>
          <a:xfrm>
            <a:off x="3635896" y="1124744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004048" y="1062028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5868144" y="1733074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604992" y="2389962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7443911" y="3101226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40364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58681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5480906" y="1020573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6804248" y="16380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8" name="Tekstvak 27"/>
          <p:cNvSpPr txBox="1"/>
          <p:nvPr/>
        </p:nvSpPr>
        <p:spPr>
          <a:xfrm>
            <a:off x="749493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9" name="Tekstvak 28"/>
          <p:cNvSpPr txBox="1"/>
          <p:nvPr/>
        </p:nvSpPr>
        <p:spPr>
          <a:xfrm>
            <a:off x="838842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30" name="PIJL-RECHTS 29"/>
          <p:cNvSpPr/>
          <p:nvPr/>
        </p:nvSpPr>
        <p:spPr>
          <a:xfrm rot="10800000">
            <a:off x="6372200" y="1710101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 rot="10800000">
            <a:off x="7092280" y="2328204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 rot="10800000">
            <a:off x="7902996" y="3012992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2048247" y="5502930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" name="Rechteraccolade 2"/>
          <p:cNvSpPr/>
          <p:nvPr/>
        </p:nvSpPr>
        <p:spPr>
          <a:xfrm rot="5400000">
            <a:off x="2933818" y="3717614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raccolade 34"/>
          <p:cNvSpPr/>
          <p:nvPr/>
        </p:nvSpPr>
        <p:spPr>
          <a:xfrm rot="5400000">
            <a:off x="6254570" y="3720732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5152256" y="5517232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7" name="Tekstvak 36"/>
          <p:cNvSpPr txBox="1"/>
          <p:nvPr/>
        </p:nvSpPr>
        <p:spPr>
          <a:xfrm>
            <a:off x="-36512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8" name="Rechte verbindingslijn met pijl 37"/>
          <p:cNvCxnSpPr>
            <a:endCxn id="4" idx="1"/>
          </p:cNvCxnSpPr>
          <p:nvPr/>
        </p:nvCxnSpPr>
        <p:spPr>
          <a:xfrm>
            <a:off x="683568" y="4822061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raccolade 38"/>
          <p:cNvSpPr/>
          <p:nvPr/>
        </p:nvSpPr>
        <p:spPr>
          <a:xfrm rot="5400000">
            <a:off x="583032" y="4607188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-39985" y="5518973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555776" y="3258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4351784" y="1854116"/>
            <a:ext cx="1012304" cy="17742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V="1">
            <a:off x="2083532" y="3694966"/>
            <a:ext cx="3280556" cy="112709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>
            <a:endCxn id="7" idx="1"/>
          </p:cNvCxnSpPr>
          <p:nvPr/>
        </p:nvCxnSpPr>
        <p:spPr>
          <a:xfrm>
            <a:off x="5452002" y="3694966"/>
            <a:ext cx="2360358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/>
          <p:cNvSpPr txBox="1"/>
          <p:nvPr/>
        </p:nvSpPr>
        <p:spPr>
          <a:xfrm>
            <a:off x="5222168" y="3895879"/>
            <a:ext cx="374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>
                <a:solidFill>
                  <a:srgbClr val="C00000"/>
                </a:solidFill>
              </a:rPr>
              <a:t>‘Anaerobic ammonia oxidation’ (Anammox)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4857936" y="23282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50%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3311860" y="44130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50%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  <p:sp>
        <p:nvSpPr>
          <p:cNvPr id="55" name="Vrije vorm 54"/>
          <p:cNvSpPr/>
          <p:nvPr/>
        </p:nvSpPr>
        <p:spPr>
          <a:xfrm>
            <a:off x="2740649" y="304800"/>
            <a:ext cx="6431926" cy="3219450"/>
          </a:xfrm>
          <a:custGeom>
            <a:avLst/>
            <a:gdLst>
              <a:gd name="connsiteX0" fmla="*/ 745501 w 6431926"/>
              <a:gd name="connsiteY0" fmla="*/ 581025 h 3219450"/>
              <a:gd name="connsiteX1" fmla="*/ 745501 w 6431926"/>
              <a:gd name="connsiteY1" fmla="*/ 581025 h 3219450"/>
              <a:gd name="connsiteX2" fmla="*/ 564526 w 6431926"/>
              <a:gd name="connsiteY2" fmla="*/ 561975 h 3219450"/>
              <a:gd name="connsiteX3" fmla="*/ 354976 w 6431926"/>
              <a:gd name="connsiteY3" fmla="*/ 571500 h 3219450"/>
              <a:gd name="connsiteX4" fmla="*/ 316876 w 6431926"/>
              <a:gd name="connsiteY4" fmla="*/ 581025 h 3219450"/>
              <a:gd name="connsiteX5" fmla="*/ 250201 w 6431926"/>
              <a:gd name="connsiteY5" fmla="*/ 590550 h 3219450"/>
              <a:gd name="connsiteX6" fmla="*/ 174001 w 6431926"/>
              <a:gd name="connsiteY6" fmla="*/ 619125 h 3219450"/>
              <a:gd name="connsiteX7" fmla="*/ 88276 w 6431926"/>
              <a:gd name="connsiteY7" fmla="*/ 638175 h 3219450"/>
              <a:gd name="connsiteX8" fmla="*/ 40651 w 6431926"/>
              <a:gd name="connsiteY8" fmla="*/ 657225 h 3219450"/>
              <a:gd name="connsiteX9" fmla="*/ 12076 w 6431926"/>
              <a:gd name="connsiteY9" fmla="*/ 666750 h 3219450"/>
              <a:gd name="connsiteX10" fmla="*/ 12076 w 6431926"/>
              <a:gd name="connsiteY10" fmla="*/ 885825 h 3219450"/>
              <a:gd name="connsiteX11" fmla="*/ 50176 w 6431926"/>
              <a:gd name="connsiteY11" fmla="*/ 942975 h 3219450"/>
              <a:gd name="connsiteX12" fmla="*/ 78751 w 6431926"/>
              <a:gd name="connsiteY12" fmla="*/ 952500 h 3219450"/>
              <a:gd name="connsiteX13" fmla="*/ 107326 w 6431926"/>
              <a:gd name="connsiteY13" fmla="*/ 981075 h 3219450"/>
              <a:gd name="connsiteX14" fmla="*/ 221626 w 6431926"/>
              <a:gd name="connsiteY14" fmla="*/ 990600 h 3219450"/>
              <a:gd name="connsiteX15" fmla="*/ 278776 w 6431926"/>
              <a:gd name="connsiteY15" fmla="*/ 1000125 h 3219450"/>
              <a:gd name="connsiteX16" fmla="*/ 393076 w 6431926"/>
              <a:gd name="connsiteY16" fmla="*/ 1009650 h 3219450"/>
              <a:gd name="connsiteX17" fmla="*/ 421651 w 6431926"/>
              <a:gd name="connsiteY17" fmla="*/ 1019175 h 3219450"/>
              <a:gd name="connsiteX18" fmla="*/ 469276 w 6431926"/>
              <a:gd name="connsiteY18" fmla="*/ 1028700 h 3219450"/>
              <a:gd name="connsiteX19" fmla="*/ 516901 w 6431926"/>
              <a:gd name="connsiteY19" fmla="*/ 1047750 h 3219450"/>
              <a:gd name="connsiteX20" fmla="*/ 574051 w 6431926"/>
              <a:gd name="connsiteY20" fmla="*/ 1066800 h 3219450"/>
              <a:gd name="connsiteX21" fmla="*/ 602626 w 6431926"/>
              <a:gd name="connsiteY21" fmla="*/ 1076325 h 3219450"/>
              <a:gd name="connsiteX22" fmla="*/ 764551 w 6431926"/>
              <a:gd name="connsiteY22" fmla="*/ 1095375 h 3219450"/>
              <a:gd name="connsiteX23" fmla="*/ 897901 w 6431926"/>
              <a:gd name="connsiteY23" fmla="*/ 1104900 h 3219450"/>
              <a:gd name="connsiteX24" fmla="*/ 955051 w 6431926"/>
              <a:gd name="connsiteY24" fmla="*/ 1114425 h 3219450"/>
              <a:gd name="connsiteX25" fmla="*/ 1040776 w 6431926"/>
              <a:gd name="connsiteY25" fmla="*/ 1133475 h 3219450"/>
              <a:gd name="connsiteX26" fmla="*/ 1155076 w 6431926"/>
              <a:gd name="connsiteY26" fmla="*/ 1143000 h 3219450"/>
              <a:gd name="connsiteX27" fmla="*/ 1288426 w 6431926"/>
              <a:gd name="connsiteY27" fmla="*/ 1162050 h 3219450"/>
              <a:gd name="connsiteX28" fmla="*/ 1326526 w 6431926"/>
              <a:gd name="connsiteY28" fmla="*/ 1171575 h 3219450"/>
              <a:gd name="connsiteX29" fmla="*/ 1355101 w 6431926"/>
              <a:gd name="connsiteY29" fmla="*/ 1181100 h 3219450"/>
              <a:gd name="connsiteX30" fmla="*/ 1564651 w 6431926"/>
              <a:gd name="connsiteY30" fmla="*/ 1200150 h 3219450"/>
              <a:gd name="connsiteX31" fmla="*/ 1736101 w 6431926"/>
              <a:gd name="connsiteY31" fmla="*/ 1219200 h 3219450"/>
              <a:gd name="connsiteX32" fmla="*/ 1850401 w 6431926"/>
              <a:gd name="connsiteY32" fmla="*/ 1238250 h 3219450"/>
              <a:gd name="connsiteX33" fmla="*/ 1907551 w 6431926"/>
              <a:gd name="connsiteY33" fmla="*/ 1247775 h 3219450"/>
              <a:gd name="connsiteX34" fmla="*/ 1974226 w 6431926"/>
              <a:gd name="connsiteY34" fmla="*/ 1257300 h 3219450"/>
              <a:gd name="connsiteX35" fmla="*/ 2088526 w 6431926"/>
              <a:gd name="connsiteY35" fmla="*/ 1285875 h 3219450"/>
              <a:gd name="connsiteX36" fmla="*/ 2126626 w 6431926"/>
              <a:gd name="connsiteY36" fmla="*/ 1295400 h 3219450"/>
              <a:gd name="connsiteX37" fmla="*/ 2212351 w 6431926"/>
              <a:gd name="connsiteY37" fmla="*/ 1343025 h 3219450"/>
              <a:gd name="connsiteX38" fmla="*/ 2279026 w 6431926"/>
              <a:gd name="connsiteY38" fmla="*/ 1381125 h 3219450"/>
              <a:gd name="connsiteX39" fmla="*/ 2317126 w 6431926"/>
              <a:gd name="connsiteY39" fmla="*/ 1400175 h 3219450"/>
              <a:gd name="connsiteX40" fmla="*/ 2421901 w 6431926"/>
              <a:gd name="connsiteY40" fmla="*/ 1447800 h 3219450"/>
              <a:gd name="connsiteX41" fmla="*/ 2488576 w 6431926"/>
              <a:gd name="connsiteY41" fmla="*/ 1495425 h 3219450"/>
              <a:gd name="connsiteX42" fmla="*/ 2536201 w 6431926"/>
              <a:gd name="connsiteY42" fmla="*/ 1524000 h 3219450"/>
              <a:gd name="connsiteX43" fmla="*/ 2593351 w 6431926"/>
              <a:gd name="connsiteY43" fmla="*/ 1562100 h 3219450"/>
              <a:gd name="connsiteX44" fmla="*/ 2621926 w 6431926"/>
              <a:gd name="connsiteY44" fmla="*/ 1581150 h 3219450"/>
              <a:gd name="connsiteX45" fmla="*/ 2650501 w 6431926"/>
              <a:gd name="connsiteY45" fmla="*/ 1609725 h 3219450"/>
              <a:gd name="connsiteX46" fmla="*/ 2679076 w 6431926"/>
              <a:gd name="connsiteY46" fmla="*/ 1619250 h 3219450"/>
              <a:gd name="connsiteX47" fmla="*/ 2726701 w 6431926"/>
              <a:gd name="connsiteY47" fmla="*/ 1657350 h 3219450"/>
              <a:gd name="connsiteX48" fmla="*/ 2745751 w 6431926"/>
              <a:gd name="connsiteY48" fmla="*/ 1685925 h 3219450"/>
              <a:gd name="connsiteX49" fmla="*/ 2812426 w 6431926"/>
              <a:gd name="connsiteY49" fmla="*/ 1724025 h 3219450"/>
              <a:gd name="connsiteX50" fmla="*/ 2917201 w 6431926"/>
              <a:gd name="connsiteY50" fmla="*/ 1800225 h 3219450"/>
              <a:gd name="connsiteX51" fmla="*/ 3060076 w 6431926"/>
              <a:gd name="connsiteY51" fmla="*/ 1962150 h 3219450"/>
              <a:gd name="connsiteX52" fmla="*/ 3145801 w 6431926"/>
              <a:gd name="connsiteY52" fmla="*/ 2028825 h 3219450"/>
              <a:gd name="connsiteX53" fmla="*/ 3183901 w 6431926"/>
              <a:gd name="connsiteY53" fmla="*/ 2057400 h 3219450"/>
              <a:gd name="connsiteX54" fmla="*/ 3202951 w 6431926"/>
              <a:gd name="connsiteY54" fmla="*/ 2085975 h 3219450"/>
              <a:gd name="connsiteX55" fmla="*/ 3260101 w 6431926"/>
              <a:gd name="connsiteY55" fmla="*/ 2124075 h 3219450"/>
              <a:gd name="connsiteX56" fmla="*/ 3288676 w 6431926"/>
              <a:gd name="connsiteY56" fmla="*/ 2152650 h 3219450"/>
              <a:gd name="connsiteX57" fmla="*/ 3307726 w 6431926"/>
              <a:gd name="connsiteY57" fmla="*/ 2181225 h 3219450"/>
              <a:gd name="connsiteX58" fmla="*/ 3364876 w 6431926"/>
              <a:gd name="connsiteY58" fmla="*/ 2219325 h 3219450"/>
              <a:gd name="connsiteX59" fmla="*/ 3441076 w 6431926"/>
              <a:gd name="connsiteY59" fmla="*/ 2257425 h 3219450"/>
              <a:gd name="connsiteX60" fmla="*/ 3479176 w 6431926"/>
              <a:gd name="connsiteY60" fmla="*/ 2266950 h 3219450"/>
              <a:gd name="connsiteX61" fmla="*/ 3612526 w 6431926"/>
              <a:gd name="connsiteY61" fmla="*/ 2324100 h 3219450"/>
              <a:gd name="connsiteX62" fmla="*/ 3688726 w 6431926"/>
              <a:gd name="connsiteY62" fmla="*/ 2371725 h 3219450"/>
              <a:gd name="connsiteX63" fmla="*/ 3774451 w 6431926"/>
              <a:gd name="connsiteY63" fmla="*/ 2400300 h 3219450"/>
              <a:gd name="connsiteX64" fmla="*/ 3850651 w 6431926"/>
              <a:gd name="connsiteY64" fmla="*/ 2447925 h 3219450"/>
              <a:gd name="connsiteX65" fmla="*/ 3879226 w 6431926"/>
              <a:gd name="connsiteY65" fmla="*/ 2476500 h 3219450"/>
              <a:gd name="connsiteX66" fmla="*/ 3926851 w 6431926"/>
              <a:gd name="connsiteY66" fmla="*/ 2533650 h 3219450"/>
              <a:gd name="connsiteX67" fmla="*/ 3955426 w 6431926"/>
              <a:gd name="connsiteY67" fmla="*/ 2552700 h 3219450"/>
              <a:gd name="connsiteX68" fmla="*/ 4022101 w 6431926"/>
              <a:gd name="connsiteY68" fmla="*/ 2638425 h 3219450"/>
              <a:gd name="connsiteX69" fmla="*/ 4041151 w 6431926"/>
              <a:gd name="connsiteY69" fmla="*/ 2695575 h 3219450"/>
              <a:gd name="connsiteX70" fmla="*/ 4050676 w 6431926"/>
              <a:gd name="connsiteY70" fmla="*/ 2724150 h 3219450"/>
              <a:gd name="connsiteX71" fmla="*/ 4069726 w 6431926"/>
              <a:gd name="connsiteY71" fmla="*/ 2800350 h 3219450"/>
              <a:gd name="connsiteX72" fmla="*/ 4088776 w 6431926"/>
              <a:gd name="connsiteY72" fmla="*/ 2828925 h 3219450"/>
              <a:gd name="connsiteX73" fmla="*/ 4117351 w 6431926"/>
              <a:gd name="connsiteY73" fmla="*/ 2943225 h 3219450"/>
              <a:gd name="connsiteX74" fmla="*/ 4136401 w 6431926"/>
              <a:gd name="connsiteY74" fmla="*/ 2971800 h 3219450"/>
              <a:gd name="connsiteX75" fmla="*/ 4279276 w 6431926"/>
              <a:gd name="connsiteY75" fmla="*/ 3057525 h 3219450"/>
              <a:gd name="connsiteX76" fmla="*/ 4326901 w 6431926"/>
              <a:gd name="connsiteY76" fmla="*/ 3086100 h 3219450"/>
              <a:gd name="connsiteX77" fmla="*/ 4412626 w 6431926"/>
              <a:gd name="connsiteY77" fmla="*/ 3105150 h 3219450"/>
              <a:gd name="connsiteX78" fmla="*/ 4460251 w 6431926"/>
              <a:gd name="connsiteY78" fmla="*/ 3114675 h 3219450"/>
              <a:gd name="connsiteX79" fmla="*/ 4593601 w 6431926"/>
              <a:gd name="connsiteY79" fmla="*/ 3143250 h 3219450"/>
              <a:gd name="connsiteX80" fmla="*/ 4850776 w 6431926"/>
              <a:gd name="connsiteY80" fmla="*/ 3162300 h 3219450"/>
              <a:gd name="connsiteX81" fmla="*/ 4965076 w 6431926"/>
              <a:gd name="connsiteY81" fmla="*/ 3190875 h 3219450"/>
              <a:gd name="connsiteX82" fmla="*/ 4993651 w 6431926"/>
              <a:gd name="connsiteY82" fmla="*/ 3200400 h 3219450"/>
              <a:gd name="connsiteX83" fmla="*/ 5022226 w 6431926"/>
              <a:gd name="connsiteY83" fmla="*/ 3209925 h 3219450"/>
              <a:gd name="connsiteX84" fmla="*/ 5165101 w 6431926"/>
              <a:gd name="connsiteY84" fmla="*/ 3219450 h 3219450"/>
              <a:gd name="connsiteX85" fmla="*/ 5574676 w 6431926"/>
              <a:gd name="connsiteY85" fmla="*/ 3209925 h 3219450"/>
              <a:gd name="connsiteX86" fmla="*/ 5612776 w 6431926"/>
              <a:gd name="connsiteY86" fmla="*/ 3200400 h 3219450"/>
              <a:gd name="connsiteX87" fmla="*/ 6098551 w 6431926"/>
              <a:gd name="connsiteY87" fmla="*/ 3190875 h 3219450"/>
              <a:gd name="connsiteX88" fmla="*/ 6146176 w 6431926"/>
              <a:gd name="connsiteY88" fmla="*/ 3181350 h 3219450"/>
              <a:gd name="connsiteX89" fmla="*/ 6260476 w 6431926"/>
              <a:gd name="connsiteY89" fmla="*/ 3171825 h 3219450"/>
              <a:gd name="connsiteX90" fmla="*/ 6327151 w 6431926"/>
              <a:gd name="connsiteY90" fmla="*/ 3124200 h 3219450"/>
              <a:gd name="connsiteX91" fmla="*/ 6355726 w 6431926"/>
              <a:gd name="connsiteY91" fmla="*/ 3105150 h 3219450"/>
              <a:gd name="connsiteX92" fmla="*/ 6374776 w 6431926"/>
              <a:gd name="connsiteY92" fmla="*/ 3076575 h 3219450"/>
              <a:gd name="connsiteX93" fmla="*/ 6393826 w 6431926"/>
              <a:gd name="connsiteY93" fmla="*/ 3038475 h 3219450"/>
              <a:gd name="connsiteX94" fmla="*/ 6422401 w 6431926"/>
              <a:gd name="connsiteY94" fmla="*/ 3028950 h 3219450"/>
              <a:gd name="connsiteX95" fmla="*/ 6431926 w 6431926"/>
              <a:gd name="connsiteY95" fmla="*/ 2990850 h 3219450"/>
              <a:gd name="connsiteX96" fmla="*/ 6384301 w 6431926"/>
              <a:gd name="connsiteY96" fmla="*/ 2895600 h 3219450"/>
              <a:gd name="connsiteX97" fmla="*/ 6317626 w 6431926"/>
              <a:gd name="connsiteY97" fmla="*/ 2828925 h 3219450"/>
              <a:gd name="connsiteX98" fmla="*/ 6222376 w 6431926"/>
              <a:gd name="connsiteY98" fmla="*/ 2743200 h 3219450"/>
              <a:gd name="connsiteX99" fmla="*/ 6184276 w 6431926"/>
              <a:gd name="connsiteY99" fmla="*/ 2714625 h 3219450"/>
              <a:gd name="connsiteX100" fmla="*/ 6165226 w 6431926"/>
              <a:gd name="connsiteY100" fmla="*/ 2686050 h 3219450"/>
              <a:gd name="connsiteX101" fmla="*/ 6108076 w 6431926"/>
              <a:gd name="connsiteY101" fmla="*/ 2657475 h 3219450"/>
              <a:gd name="connsiteX102" fmla="*/ 6041401 w 6431926"/>
              <a:gd name="connsiteY102" fmla="*/ 2600325 h 3219450"/>
              <a:gd name="connsiteX103" fmla="*/ 6003301 w 6431926"/>
              <a:gd name="connsiteY103" fmla="*/ 2533650 h 3219450"/>
              <a:gd name="connsiteX104" fmla="*/ 5946151 w 6431926"/>
              <a:gd name="connsiteY104" fmla="*/ 2466975 h 3219450"/>
              <a:gd name="connsiteX105" fmla="*/ 5927101 w 6431926"/>
              <a:gd name="connsiteY105" fmla="*/ 2428875 h 3219450"/>
              <a:gd name="connsiteX106" fmla="*/ 5889001 w 6431926"/>
              <a:gd name="connsiteY106" fmla="*/ 2390775 h 3219450"/>
              <a:gd name="connsiteX107" fmla="*/ 5831851 w 6431926"/>
              <a:gd name="connsiteY107" fmla="*/ 2305050 h 3219450"/>
              <a:gd name="connsiteX108" fmla="*/ 5784226 w 6431926"/>
              <a:gd name="connsiteY108" fmla="*/ 2266950 h 3219450"/>
              <a:gd name="connsiteX109" fmla="*/ 5669926 w 6431926"/>
              <a:gd name="connsiteY109" fmla="*/ 2066925 h 3219450"/>
              <a:gd name="connsiteX110" fmla="*/ 5593726 w 6431926"/>
              <a:gd name="connsiteY110" fmla="*/ 1971675 h 3219450"/>
              <a:gd name="connsiteX111" fmla="*/ 5546101 w 6431926"/>
              <a:gd name="connsiteY111" fmla="*/ 1914525 h 3219450"/>
              <a:gd name="connsiteX112" fmla="*/ 5498476 w 6431926"/>
              <a:gd name="connsiteY112" fmla="*/ 1847850 h 3219450"/>
              <a:gd name="connsiteX113" fmla="*/ 5403226 w 6431926"/>
              <a:gd name="connsiteY113" fmla="*/ 1733550 h 3219450"/>
              <a:gd name="connsiteX114" fmla="*/ 5307976 w 6431926"/>
              <a:gd name="connsiteY114" fmla="*/ 1619250 h 3219450"/>
              <a:gd name="connsiteX115" fmla="*/ 5288926 w 6431926"/>
              <a:gd name="connsiteY115" fmla="*/ 1562100 h 3219450"/>
              <a:gd name="connsiteX116" fmla="*/ 5260351 w 6431926"/>
              <a:gd name="connsiteY116" fmla="*/ 1524000 h 3219450"/>
              <a:gd name="connsiteX117" fmla="*/ 5193676 w 6431926"/>
              <a:gd name="connsiteY117" fmla="*/ 1438275 h 3219450"/>
              <a:gd name="connsiteX118" fmla="*/ 5146051 w 6431926"/>
              <a:gd name="connsiteY118" fmla="*/ 1381125 h 3219450"/>
              <a:gd name="connsiteX119" fmla="*/ 5088901 w 6431926"/>
              <a:gd name="connsiteY119" fmla="*/ 1343025 h 3219450"/>
              <a:gd name="connsiteX120" fmla="*/ 5041276 w 6431926"/>
              <a:gd name="connsiteY120" fmla="*/ 1285875 h 3219450"/>
              <a:gd name="connsiteX121" fmla="*/ 4984126 w 6431926"/>
              <a:gd name="connsiteY121" fmla="*/ 1228725 h 3219450"/>
              <a:gd name="connsiteX122" fmla="*/ 4926976 w 6431926"/>
              <a:gd name="connsiteY122" fmla="*/ 1143000 h 3219450"/>
              <a:gd name="connsiteX123" fmla="*/ 4822201 w 6431926"/>
              <a:gd name="connsiteY123" fmla="*/ 1076325 h 3219450"/>
              <a:gd name="connsiteX124" fmla="*/ 4755526 w 6431926"/>
              <a:gd name="connsiteY124" fmla="*/ 1038225 h 3219450"/>
              <a:gd name="connsiteX125" fmla="*/ 4717426 w 6431926"/>
              <a:gd name="connsiteY125" fmla="*/ 1000125 h 3219450"/>
              <a:gd name="connsiteX126" fmla="*/ 4669801 w 6431926"/>
              <a:gd name="connsiteY126" fmla="*/ 942975 h 3219450"/>
              <a:gd name="connsiteX127" fmla="*/ 4603126 w 6431926"/>
              <a:gd name="connsiteY127" fmla="*/ 904875 h 3219450"/>
              <a:gd name="connsiteX128" fmla="*/ 4584076 w 6431926"/>
              <a:gd name="connsiteY128" fmla="*/ 876300 h 3219450"/>
              <a:gd name="connsiteX129" fmla="*/ 4555501 w 6431926"/>
              <a:gd name="connsiteY129" fmla="*/ 866775 h 3219450"/>
              <a:gd name="connsiteX130" fmla="*/ 4507876 w 6431926"/>
              <a:gd name="connsiteY130" fmla="*/ 847725 h 3219450"/>
              <a:gd name="connsiteX131" fmla="*/ 4479301 w 6431926"/>
              <a:gd name="connsiteY131" fmla="*/ 809625 h 3219450"/>
              <a:gd name="connsiteX132" fmla="*/ 4431676 w 6431926"/>
              <a:gd name="connsiteY132" fmla="*/ 781050 h 3219450"/>
              <a:gd name="connsiteX133" fmla="*/ 4403101 w 6431926"/>
              <a:gd name="connsiteY133" fmla="*/ 762000 h 3219450"/>
              <a:gd name="connsiteX134" fmla="*/ 4241176 w 6431926"/>
              <a:gd name="connsiteY134" fmla="*/ 657225 h 3219450"/>
              <a:gd name="connsiteX135" fmla="*/ 4107826 w 6431926"/>
              <a:gd name="connsiteY135" fmla="*/ 590550 h 3219450"/>
              <a:gd name="connsiteX136" fmla="*/ 4050676 w 6431926"/>
              <a:gd name="connsiteY136" fmla="*/ 552450 h 3219450"/>
              <a:gd name="connsiteX137" fmla="*/ 3974476 w 6431926"/>
              <a:gd name="connsiteY137" fmla="*/ 514350 h 3219450"/>
              <a:gd name="connsiteX138" fmla="*/ 3936376 w 6431926"/>
              <a:gd name="connsiteY138" fmla="*/ 495300 h 3219450"/>
              <a:gd name="connsiteX139" fmla="*/ 3879226 w 6431926"/>
              <a:gd name="connsiteY139" fmla="*/ 466725 h 3219450"/>
              <a:gd name="connsiteX140" fmla="*/ 3764926 w 6431926"/>
              <a:gd name="connsiteY140" fmla="*/ 419100 h 3219450"/>
              <a:gd name="connsiteX141" fmla="*/ 3736351 w 6431926"/>
              <a:gd name="connsiteY141" fmla="*/ 390525 h 3219450"/>
              <a:gd name="connsiteX142" fmla="*/ 3650626 w 6431926"/>
              <a:gd name="connsiteY142" fmla="*/ 342900 h 3219450"/>
              <a:gd name="connsiteX143" fmla="*/ 3583951 w 6431926"/>
              <a:gd name="connsiteY143" fmla="*/ 333375 h 3219450"/>
              <a:gd name="connsiteX144" fmla="*/ 3412501 w 6431926"/>
              <a:gd name="connsiteY144" fmla="*/ 257175 h 3219450"/>
              <a:gd name="connsiteX145" fmla="*/ 3298201 w 6431926"/>
              <a:gd name="connsiteY145" fmla="*/ 238125 h 3219450"/>
              <a:gd name="connsiteX146" fmla="*/ 3060076 w 6431926"/>
              <a:gd name="connsiteY146" fmla="*/ 190500 h 3219450"/>
              <a:gd name="connsiteX147" fmla="*/ 2945776 w 6431926"/>
              <a:gd name="connsiteY147" fmla="*/ 133350 h 3219450"/>
              <a:gd name="connsiteX148" fmla="*/ 2831476 w 6431926"/>
              <a:gd name="connsiteY148" fmla="*/ 114300 h 3219450"/>
              <a:gd name="connsiteX149" fmla="*/ 2707651 w 6431926"/>
              <a:gd name="connsiteY149" fmla="*/ 85725 h 3219450"/>
              <a:gd name="connsiteX150" fmla="*/ 2631451 w 6431926"/>
              <a:gd name="connsiteY150" fmla="*/ 76200 h 3219450"/>
              <a:gd name="connsiteX151" fmla="*/ 2574301 w 6431926"/>
              <a:gd name="connsiteY151" fmla="*/ 66675 h 3219450"/>
              <a:gd name="connsiteX152" fmla="*/ 2517151 w 6431926"/>
              <a:gd name="connsiteY152" fmla="*/ 38100 h 3219450"/>
              <a:gd name="connsiteX153" fmla="*/ 2460001 w 6431926"/>
              <a:gd name="connsiteY153" fmla="*/ 28575 h 3219450"/>
              <a:gd name="connsiteX154" fmla="*/ 2421901 w 6431926"/>
              <a:gd name="connsiteY154" fmla="*/ 19050 h 3219450"/>
              <a:gd name="connsiteX155" fmla="*/ 2336176 w 6431926"/>
              <a:gd name="connsiteY155" fmla="*/ 0 h 3219450"/>
              <a:gd name="connsiteX156" fmla="*/ 2021851 w 6431926"/>
              <a:gd name="connsiteY156" fmla="*/ 9525 h 3219450"/>
              <a:gd name="connsiteX157" fmla="*/ 1983751 w 6431926"/>
              <a:gd name="connsiteY157" fmla="*/ 28575 h 3219450"/>
              <a:gd name="connsiteX158" fmla="*/ 1926601 w 6431926"/>
              <a:gd name="connsiteY158" fmla="*/ 47625 h 3219450"/>
              <a:gd name="connsiteX159" fmla="*/ 1898026 w 6431926"/>
              <a:gd name="connsiteY159" fmla="*/ 57150 h 3219450"/>
              <a:gd name="connsiteX160" fmla="*/ 1793251 w 6431926"/>
              <a:gd name="connsiteY160" fmla="*/ 114300 h 3219450"/>
              <a:gd name="connsiteX161" fmla="*/ 1736101 w 6431926"/>
              <a:gd name="connsiteY161" fmla="*/ 123825 h 3219450"/>
              <a:gd name="connsiteX162" fmla="*/ 1678951 w 6431926"/>
              <a:gd name="connsiteY162" fmla="*/ 152400 h 3219450"/>
              <a:gd name="connsiteX163" fmla="*/ 1621801 w 6431926"/>
              <a:gd name="connsiteY163" fmla="*/ 161925 h 3219450"/>
              <a:gd name="connsiteX164" fmla="*/ 1583701 w 6431926"/>
              <a:gd name="connsiteY164" fmla="*/ 171450 h 3219450"/>
              <a:gd name="connsiteX165" fmla="*/ 1526551 w 6431926"/>
              <a:gd name="connsiteY165" fmla="*/ 219075 h 3219450"/>
              <a:gd name="connsiteX166" fmla="*/ 1497976 w 6431926"/>
              <a:gd name="connsiteY166" fmla="*/ 238125 h 3219450"/>
              <a:gd name="connsiteX167" fmla="*/ 1459876 w 6431926"/>
              <a:gd name="connsiteY167" fmla="*/ 266700 h 3219450"/>
              <a:gd name="connsiteX168" fmla="*/ 1431301 w 6431926"/>
              <a:gd name="connsiteY168" fmla="*/ 276225 h 3219450"/>
              <a:gd name="connsiteX169" fmla="*/ 1355101 w 6431926"/>
              <a:gd name="connsiteY169" fmla="*/ 314325 h 3219450"/>
              <a:gd name="connsiteX170" fmla="*/ 1269376 w 6431926"/>
              <a:gd name="connsiteY170" fmla="*/ 333375 h 3219450"/>
              <a:gd name="connsiteX171" fmla="*/ 1231276 w 6431926"/>
              <a:gd name="connsiteY171" fmla="*/ 361950 h 3219450"/>
              <a:gd name="connsiteX172" fmla="*/ 1183651 w 6431926"/>
              <a:gd name="connsiteY172" fmla="*/ 371475 h 3219450"/>
              <a:gd name="connsiteX173" fmla="*/ 1145551 w 6431926"/>
              <a:gd name="connsiteY173" fmla="*/ 381000 h 3219450"/>
              <a:gd name="connsiteX174" fmla="*/ 1107451 w 6431926"/>
              <a:gd name="connsiteY174" fmla="*/ 400050 h 3219450"/>
              <a:gd name="connsiteX175" fmla="*/ 1078876 w 6431926"/>
              <a:gd name="connsiteY175" fmla="*/ 409575 h 3219450"/>
              <a:gd name="connsiteX176" fmla="*/ 1050301 w 6431926"/>
              <a:gd name="connsiteY176" fmla="*/ 428625 h 3219450"/>
              <a:gd name="connsiteX177" fmla="*/ 1012201 w 6431926"/>
              <a:gd name="connsiteY177" fmla="*/ 457200 h 3219450"/>
              <a:gd name="connsiteX178" fmla="*/ 897901 w 6431926"/>
              <a:gd name="connsiteY178" fmla="*/ 504825 h 3219450"/>
              <a:gd name="connsiteX179" fmla="*/ 840751 w 6431926"/>
              <a:gd name="connsiteY179" fmla="*/ 533400 h 3219450"/>
              <a:gd name="connsiteX180" fmla="*/ 774076 w 6431926"/>
              <a:gd name="connsiteY180" fmla="*/ 552450 h 3219450"/>
              <a:gd name="connsiteX181" fmla="*/ 745501 w 6431926"/>
              <a:gd name="connsiteY181" fmla="*/ 581025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6431926" h="3219450">
                <a:moveTo>
                  <a:pt x="745501" y="581025"/>
                </a:moveTo>
                <a:lnTo>
                  <a:pt x="745501" y="581025"/>
                </a:lnTo>
                <a:cubicBezTo>
                  <a:pt x="685176" y="574675"/>
                  <a:pt x="625166" y="563454"/>
                  <a:pt x="564526" y="561975"/>
                </a:cubicBezTo>
                <a:cubicBezTo>
                  <a:pt x="494625" y="560270"/>
                  <a:pt x="424692" y="566137"/>
                  <a:pt x="354976" y="571500"/>
                </a:cubicBezTo>
                <a:cubicBezTo>
                  <a:pt x="341924" y="572504"/>
                  <a:pt x="329756" y="578683"/>
                  <a:pt x="316876" y="581025"/>
                </a:cubicBezTo>
                <a:cubicBezTo>
                  <a:pt x="294787" y="585041"/>
                  <a:pt x="272426" y="587375"/>
                  <a:pt x="250201" y="590550"/>
                </a:cubicBezTo>
                <a:cubicBezTo>
                  <a:pt x="224801" y="600075"/>
                  <a:pt x="199929" y="611147"/>
                  <a:pt x="174001" y="619125"/>
                </a:cubicBezTo>
                <a:cubicBezTo>
                  <a:pt x="75861" y="649322"/>
                  <a:pt x="172549" y="610084"/>
                  <a:pt x="88276" y="638175"/>
                </a:cubicBezTo>
                <a:cubicBezTo>
                  <a:pt x="72056" y="643582"/>
                  <a:pt x="56660" y="651222"/>
                  <a:pt x="40651" y="657225"/>
                </a:cubicBezTo>
                <a:cubicBezTo>
                  <a:pt x="31250" y="660750"/>
                  <a:pt x="21601" y="663575"/>
                  <a:pt x="12076" y="666750"/>
                </a:cubicBezTo>
                <a:cubicBezTo>
                  <a:pt x="1961" y="747669"/>
                  <a:pt x="-9091" y="796923"/>
                  <a:pt x="12076" y="885825"/>
                </a:cubicBezTo>
                <a:cubicBezTo>
                  <a:pt x="17379" y="908098"/>
                  <a:pt x="33987" y="926786"/>
                  <a:pt x="50176" y="942975"/>
                </a:cubicBezTo>
                <a:cubicBezTo>
                  <a:pt x="57276" y="950075"/>
                  <a:pt x="69226" y="949325"/>
                  <a:pt x="78751" y="952500"/>
                </a:cubicBezTo>
                <a:cubicBezTo>
                  <a:pt x="88276" y="962025"/>
                  <a:pt x="94310" y="977604"/>
                  <a:pt x="107326" y="981075"/>
                </a:cubicBezTo>
                <a:cubicBezTo>
                  <a:pt x="144267" y="990926"/>
                  <a:pt x="183628" y="986378"/>
                  <a:pt x="221626" y="990600"/>
                </a:cubicBezTo>
                <a:cubicBezTo>
                  <a:pt x="240821" y="992733"/>
                  <a:pt x="259581" y="997992"/>
                  <a:pt x="278776" y="1000125"/>
                </a:cubicBezTo>
                <a:cubicBezTo>
                  <a:pt x="316774" y="1004347"/>
                  <a:pt x="354976" y="1006475"/>
                  <a:pt x="393076" y="1009650"/>
                </a:cubicBezTo>
                <a:cubicBezTo>
                  <a:pt x="402601" y="1012825"/>
                  <a:pt x="411911" y="1016740"/>
                  <a:pt x="421651" y="1019175"/>
                </a:cubicBezTo>
                <a:cubicBezTo>
                  <a:pt x="437357" y="1023102"/>
                  <a:pt x="453769" y="1024048"/>
                  <a:pt x="469276" y="1028700"/>
                </a:cubicBezTo>
                <a:cubicBezTo>
                  <a:pt x="485653" y="1033613"/>
                  <a:pt x="500833" y="1041907"/>
                  <a:pt x="516901" y="1047750"/>
                </a:cubicBezTo>
                <a:cubicBezTo>
                  <a:pt x="535772" y="1054612"/>
                  <a:pt x="555001" y="1060450"/>
                  <a:pt x="574051" y="1066800"/>
                </a:cubicBezTo>
                <a:cubicBezTo>
                  <a:pt x="583576" y="1069975"/>
                  <a:pt x="592663" y="1075080"/>
                  <a:pt x="602626" y="1076325"/>
                </a:cubicBezTo>
                <a:cubicBezTo>
                  <a:pt x="644514" y="1081561"/>
                  <a:pt x="723967" y="1091846"/>
                  <a:pt x="764551" y="1095375"/>
                </a:cubicBezTo>
                <a:cubicBezTo>
                  <a:pt x="808947" y="1099235"/>
                  <a:pt x="853451" y="1101725"/>
                  <a:pt x="897901" y="1104900"/>
                </a:cubicBezTo>
                <a:cubicBezTo>
                  <a:pt x="916951" y="1108075"/>
                  <a:pt x="936113" y="1110637"/>
                  <a:pt x="955051" y="1114425"/>
                </a:cubicBezTo>
                <a:cubicBezTo>
                  <a:pt x="992635" y="1121942"/>
                  <a:pt x="1000376" y="1128722"/>
                  <a:pt x="1040776" y="1133475"/>
                </a:cubicBezTo>
                <a:cubicBezTo>
                  <a:pt x="1078746" y="1137942"/>
                  <a:pt x="1116976" y="1139825"/>
                  <a:pt x="1155076" y="1143000"/>
                </a:cubicBezTo>
                <a:cubicBezTo>
                  <a:pt x="1241900" y="1164706"/>
                  <a:pt x="1136840" y="1140395"/>
                  <a:pt x="1288426" y="1162050"/>
                </a:cubicBezTo>
                <a:cubicBezTo>
                  <a:pt x="1301385" y="1163901"/>
                  <a:pt x="1313939" y="1167979"/>
                  <a:pt x="1326526" y="1171575"/>
                </a:cubicBezTo>
                <a:cubicBezTo>
                  <a:pt x="1336180" y="1174333"/>
                  <a:pt x="1345132" y="1179904"/>
                  <a:pt x="1355101" y="1181100"/>
                </a:cubicBezTo>
                <a:cubicBezTo>
                  <a:pt x="1424739" y="1189457"/>
                  <a:pt x="1495055" y="1191450"/>
                  <a:pt x="1564651" y="1200150"/>
                </a:cubicBezTo>
                <a:cubicBezTo>
                  <a:pt x="1672513" y="1213633"/>
                  <a:pt x="1615380" y="1207128"/>
                  <a:pt x="1736101" y="1219200"/>
                </a:cubicBezTo>
                <a:cubicBezTo>
                  <a:pt x="1806636" y="1236834"/>
                  <a:pt x="1746346" y="1223385"/>
                  <a:pt x="1850401" y="1238250"/>
                </a:cubicBezTo>
                <a:cubicBezTo>
                  <a:pt x="1869520" y="1240981"/>
                  <a:pt x="1888463" y="1244838"/>
                  <a:pt x="1907551" y="1247775"/>
                </a:cubicBezTo>
                <a:cubicBezTo>
                  <a:pt x="1929741" y="1251189"/>
                  <a:pt x="1952257" y="1252675"/>
                  <a:pt x="1974226" y="1257300"/>
                </a:cubicBezTo>
                <a:cubicBezTo>
                  <a:pt x="2012656" y="1265391"/>
                  <a:pt x="2050426" y="1276350"/>
                  <a:pt x="2088526" y="1285875"/>
                </a:cubicBezTo>
                <a:lnTo>
                  <a:pt x="2126626" y="1295400"/>
                </a:lnTo>
                <a:cubicBezTo>
                  <a:pt x="2210884" y="1362807"/>
                  <a:pt x="2137521" y="1314964"/>
                  <a:pt x="2212351" y="1343025"/>
                </a:cubicBezTo>
                <a:cubicBezTo>
                  <a:pt x="2254218" y="1358725"/>
                  <a:pt x="2243854" y="1361027"/>
                  <a:pt x="2279026" y="1381125"/>
                </a:cubicBezTo>
                <a:cubicBezTo>
                  <a:pt x="2291354" y="1388170"/>
                  <a:pt x="2303943" y="1394902"/>
                  <a:pt x="2317126" y="1400175"/>
                </a:cubicBezTo>
                <a:cubicBezTo>
                  <a:pt x="2406162" y="1435789"/>
                  <a:pt x="2343852" y="1399020"/>
                  <a:pt x="2421901" y="1447800"/>
                </a:cubicBezTo>
                <a:cubicBezTo>
                  <a:pt x="2490058" y="1490398"/>
                  <a:pt x="2404745" y="1439538"/>
                  <a:pt x="2488576" y="1495425"/>
                </a:cubicBezTo>
                <a:cubicBezTo>
                  <a:pt x="2503980" y="1505694"/>
                  <a:pt x="2520582" y="1514061"/>
                  <a:pt x="2536201" y="1524000"/>
                </a:cubicBezTo>
                <a:cubicBezTo>
                  <a:pt x="2555517" y="1536292"/>
                  <a:pt x="2574301" y="1549400"/>
                  <a:pt x="2593351" y="1562100"/>
                </a:cubicBezTo>
                <a:cubicBezTo>
                  <a:pt x="2602876" y="1568450"/>
                  <a:pt x="2613831" y="1573055"/>
                  <a:pt x="2621926" y="1581150"/>
                </a:cubicBezTo>
                <a:cubicBezTo>
                  <a:pt x="2631451" y="1590675"/>
                  <a:pt x="2639293" y="1602253"/>
                  <a:pt x="2650501" y="1609725"/>
                </a:cubicBezTo>
                <a:cubicBezTo>
                  <a:pt x="2658855" y="1615294"/>
                  <a:pt x="2669551" y="1616075"/>
                  <a:pt x="2679076" y="1619250"/>
                </a:cubicBezTo>
                <a:cubicBezTo>
                  <a:pt x="2694951" y="1631950"/>
                  <a:pt x="2712326" y="1642975"/>
                  <a:pt x="2726701" y="1657350"/>
                </a:cubicBezTo>
                <a:cubicBezTo>
                  <a:pt x="2734796" y="1665445"/>
                  <a:pt x="2737656" y="1677830"/>
                  <a:pt x="2745751" y="1685925"/>
                </a:cubicBezTo>
                <a:cubicBezTo>
                  <a:pt x="2777283" y="1717457"/>
                  <a:pt x="2775073" y="1694143"/>
                  <a:pt x="2812426" y="1724025"/>
                </a:cubicBezTo>
                <a:cubicBezTo>
                  <a:pt x="2916286" y="1807113"/>
                  <a:pt x="2822591" y="1762381"/>
                  <a:pt x="2917201" y="1800225"/>
                </a:cubicBezTo>
                <a:cubicBezTo>
                  <a:pt x="2964047" y="1857481"/>
                  <a:pt x="3004415" y="1913910"/>
                  <a:pt x="3060076" y="1962150"/>
                </a:cubicBezTo>
                <a:cubicBezTo>
                  <a:pt x="3087432" y="1985859"/>
                  <a:pt x="3117108" y="2006753"/>
                  <a:pt x="3145801" y="2028825"/>
                </a:cubicBezTo>
                <a:cubicBezTo>
                  <a:pt x="3158384" y="2038504"/>
                  <a:pt x="3175095" y="2044191"/>
                  <a:pt x="3183901" y="2057400"/>
                </a:cubicBezTo>
                <a:cubicBezTo>
                  <a:pt x="3190251" y="2066925"/>
                  <a:pt x="3194336" y="2078437"/>
                  <a:pt x="3202951" y="2085975"/>
                </a:cubicBezTo>
                <a:cubicBezTo>
                  <a:pt x="3220181" y="2101052"/>
                  <a:pt x="3243912" y="2107886"/>
                  <a:pt x="3260101" y="2124075"/>
                </a:cubicBezTo>
                <a:cubicBezTo>
                  <a:pt x="3269626" y="2133600"/>
                  <a:pt x="3280052" y="2142302"/>
                  <a:pt x="3288676" y="2152650"/>
                </a:cubicBezTo>
                <a:cubicBezTo>
                  <a:pt x="3296005" y="2161444"/>
                  <a:pt x="3299111" y="2173687"/>
                  <a:pt x="3307726" y="2181225"/>
                </a:cubicBezTo>
                <a:cubicBezTo>
                  <a:pt x="3324956" y="2196302"/>
                  <a:pt x="3344398" y="2209086"/>
                  <a:pt x="3364876" y="2219325"/>
                </a:cubicBezTo>
                <a:cubicBezTo>
                  <a:pt x="3390276" y="2232025"/>
                  <a:pt x="3414862" y="2246503"/>
                  <a:pt x="3441076" y="2257425"/>
                </a:cubicBezTo>
                <a:cubicBezTo>
                  <a:pt x="3453160" y="2262460"/>
                  <a:pt x="3466975" y="2262205"/>
                  <a:pt x="3479176" y="2266950"/>
                </a:cubicBezTo>
                <a:cubicBezTo>
                  <a:pt x="3524248" y="2284478"/>
                  <a:pt x="3569271" y="2302473"/>
                  <a:pt x="3612526" y="2324100"/>
                </a:cubicBezTo>
                <a:cubicBezTo>
                  <a:pt x="3639317" y="2337495"/>
                  <a:pt x="3659667" y="2364460"/>
                  <a:pt x="3688726" y="2371725"/>
                </a:cubicBezTo>
                <a:cubicBezTo>
                  <a:pt x="3721444" y="2379904"/>
                  <a:pt x="3743366" y="2383562"/>
                  <a:pt x="3774451" y="2400300"/>
                </a:cubicBezTo>
                <a:cubicBezTo>
                  <a:pt x="3800824" y="2414501"/>
                  <a:pt x="3829471" y="2426745"/>
                  <a:pt x="3850651" y="2447925"/>
                </a:cubicBezTo>
                <a:cubicBezTo>
                  <a:pt x="3860176" y="2457450"/>
                  <a:pt x="3870277" y="2466432"/>
                  <a:pt x="3879226" y="2476500"/>
                </a:cubicBezTo>
                <a:cubicBezTo>
                  <a:pt x="3895701" y="2495034"/>
                  <a:pt x="3909316" y="2516115"/>
                  <a:pt x="3926851" y="2533650"/>
                </a:cubicBezTo>
                <a:cubicBezTo>
                  <a:pt x="3934946" y="2541745"/>
                  <a:pt x="3945901" y="2546350"/>
                  <a:pt x="3955426" y="2552700"/>
                </a:cubicBezTo>
                <a:cubicBezTo>
                  <a:pt x="4000998" y="2621058"/>
                  <a:pt x="3977337" y="2593661"/>
                  <a:pt x="4022101" y="2638425"/>
                </a:cubicBezTo>
                <a:lnTo>
                  <a:pt x="4041151" y="2695575"/>
                </a:lnTo>
                <a:cubicBezTo>
                  <a:pt x="4044326" y="2705100"/>
                  <a:pt x="4048707" y="2714305"/>
                  <a:pt x="4050676" y="2724150"/>
                </a:cubicBezTo>
                <a:cubicBezTo>
                  <a:pt x="4054299" y="2742264"/>
                  <a:pt x="4059963" y="2780824"/>
                  <a:pt x="4069726" y="2800350"/>
                </a:cubicBezTo>
                <a:cubicBezTo>
                  <a:pt x="4074846" y="2810589"/>
                  <a:pt x="4082426" y="2819400"/>
                  <a:pt x="4088776" y="2828925"/>
                </a:cubicBezTo>
                <a:cubicBezTo>
                  <a:pt x="4093537" y="2857491"/>
                  <a:pt x="4100580" y="2918068"/>
                  <a:pt x="4117351" y="2943225"/>
                </a:cubicBezTo>
                <a:cubicBezTo>
                  <a:pt x="4123701" y="2952750"/>
                  <a:pt x="4127462" y="2964649"/>
                  <a:pt x="4136401" y="2971800"/>
                </a:cubicBezTo>
                <a:cubicBezTo>
                  <a:pt x="4161188" y="2991630"/>
                  <a:pt x="4249083" y="3039912"/>
                  <a:pt x="4279276" y="3057525"/>
                </a:cubicBezTo>
                <a:cubicBezTo>
                  <a:pt x="4295267" y="3066853"/>
                  <a:pt x="4308747" y="3082469"/>
                  <a:pt x="4326901" y="3086100"/>
                </a:cubicBezTo>
                <a:cubicBezTo>
                  <a:pt x="4470540" y="3114828"/>
                  <a:pt x="4291562" y="3078247"/>
                  <a:pt x="4412626" y="3105150"/>
                </a:cubicBezTo>
                <a:cubicBezTo>
                  <a:pt x="4428430" y="3108662"/>
                  <a:pt x="4444447" y="3111163"/>
                  <a:pt x="4460251" y="3114675"/>
                </a:cubicBezTo>
                <a:cubicBezTo>
                  <a:pt x="4506958" y="3125054"/>
                  <a:pt x="4541921" y="3138943"/>
                  <a:pt x="4593601" y="3143250"/>
                </a:cubicBezTo>
                <a:cubicBezTo>
                  <a:pt x="4755467" y="3156739"/>
                  <a:pt x="4669754" y="3150232"/>
                  <a:pt x="4850776" y="3162300"/>
                </a:cubicBezTo>
                <a:cubicBezTo>
                  <a:pt x="4927733" y="3175126"/>
                  <a:pt x="4889604" y="3165718"/>
                  <a:pt x="4965076" y="3190875"/>
                </a:cubicBezTo>
                <a:lnTo>
                  <a:pt x="4993651" y="3200400"/>
                </a:lnTo>
                <a:cubicBezTo>
                  <a:pt x="5003176" y="3203575"/>
                  <a:pt x="5012208" y="3209257"/>
                  <a:pt x="5022226" y="3209925"/>
                </a:cubicBezTo>
                <a:lnTo>
                  <a:pt x="5165101" y="3219450"/>
                </a:lnTo>
                <a:lnTo>
                  <a:pt x="5574676" y="3209925"/>
                </a:lnTo>
                <a:cubicBezTo>
                  <a:pt x="5587755" y="3209368"/>
                  <a:pt x="5599694" y="3200876"/>
                  <a:pt x="5612776" y="3200400"/>
                </a:cubicBezTo>
                <a:cubicBezTo>
                  <a:pt x="5774625" y="3194515"/>
                  <a:pt x="5936626" y="3194050"/>
                  <a:pt x="6098551" y="3190875"/>
                </a:cubicBezTo>
                <a:cubicBezTo>
                  <a:pt x="6114426" y="3187700"/>
                  <a:pt x="6130098" y="3183242"/>
                  <a:pt x="6146176" y="3181350"/>
                </a:cubicBezTo>
                <a:cubicBezTo>
                  <a:pt x="6184146" y="3176883"/>
                  <a:pt x="6222899" y="3178871"/>
                  <a:pt x="6260476" y="3171825"/>
                </a:cubicBezTo>
                <a:cubicBezTo>
                  <a:pt x="6296863" y="3165002"/>
                  <a:pt x="6301591" y="3145500"/>
                  <a:pt x="6327151" y="3124200"/>
                </a:cubicBezTo>
                <a:cubicBezTo>
                  <a:pt x="6335945" y="3116871"/>
                  <a:pt x="6346201" y="3111500"/>
                  <a:pt x="6355726" y="3105150"/>
                </a:cubicBezTo>
                <a:cubicBezTo>
                  <a:pt x="6362076" y="3095625"/>
                  <a:pt x="6369096" y="3086514"/>
                  <a:pt x="6374776" y="3076575"/>
                </a:cubicBezTo>
                <a:cubicBezTo>
                  <a:pt x="6381821" y="3064247"/>
                  <a:pt x="6383786" y="3048515"/>
                  <a:pt x="6393826" y="3038475"/>
                </a:cubicBezTo>
                <a:cubicBezTo>
                  <a:pt x="6400926" y="3031375"/>
                  <a:pt x="6412876" y="3032125"/>
                  <a:pt x="6422401" y="3028950"/>
                </a:cubicBezTo>
                <a:cubicBezTo>
                  <a:pt x="6425576" y="3016250"/>
                  <a:pt x="6431926" y="3003941"/>
                  <a:pt x="6431926" y="2990850"/>
                </a:cubicBezTo>
                <a:cubicBezTo>
                  <a:pt x="6431926" y="2944138"/>
                  <a:pt x="6415547" y="2929686"/>
                  <a:pt x="6384301" y="2895600"/>
                </a:cubicBezTo>
                <a:cubicBezTo>
                  <a:pt x="6363062" y="2872431"/>
                  <a:pt x="6339851" y="2851150"/>
                  <a:pt x="6317626" y="2828925"/>
                </a:cubicBezTo>
                <a:cubicBezTo>
                  <a:pt x="6296935" y="2766853"/>
                  <a:pt x="6317500" y="2809055"/>
                  <a:pt x="6222376" y="2743200"/>
                </a:cubicBezTo>
                <a:cubicBezTo>
                  <a:pt x="6209324" y="2734164"/>
                  <a:pt x="6195501" y="2725850"/>
                  <a:pt x="6184276" y="2714625"/>
                </a:cubicBezTo>
                <a:cubicBezTo>
                  <a:pt x="6176181" y="2706530"/>
                  <a:pt x="6174165" y="2693201"/>
                  <a:pt x="6165226" y="2686050"/>
                </a:cubicBezTo>
                <a:cubicBezTo>
                  <a:pt x="6087757" y="2624075"/>
                  <a:pt x="6188370" y="2737769"/>
                  <a:pt x="6108076" y="2657475"/>
                </a:cubicBezTo>
                <a:cubicBezTo>
                  <a:pt x="6046252" y="2595651"/>
                  <a:pt x="6115819" y="2637534"/>
                  <a:pt x="6041401" y="2600325"/>
                </a:cubicBezTo>
                <a:cubicBezTo>
                  <a:pt x="6028364" y="2574251"/>
                  <a:pt x="6021252" y="2556089"/>
                  <a:pt x="6003301" y="2533650"/>
                </a:cubicBezTo>
                <a:cubicBezTo>
                  <a:pt x="5985015" y="2510792"/>
                  <a:pt x="5963368" y="2490648"/>
                  <a:pt x="5946151" y="2466975"/>
                </a:cubicBezTo>
                <a:cubicBezTo>
                  <a:pt x="5937800" y="2455492"/>
                  <a:pt x="5935620" y="2440234"/>
                  <a:pt x="5927101" y="2428875"/>
                </a:cubicBezTo>
                <a:cubicBezTo>
                  <a:pt x="5916325" y="2414507"/>
                  <a:pt x="5899777" y="2405143"/>
                  <a:pt x="5889001" y="2390775"/>
                </a:cubicBezTo>
                <a:cubicBezTo>
                  <a:pt x="5829180" y="2311013"/>
                  <a:pt x="5924179" y="2397378"/>
                  <a:pt x="5831851" y="2305050"/>
                </a:cubicBezTo>
                <a:cubicBezTo>
                  <a:pt x="5817476" y="2290675"/>
                  <a:pt x="5796823" y="2282907"/>
                  <a:pt x="5784226" y="2266950"/>
                </a:cubicBezTo>
                <a:cubicBezTo>
                  <a:pt x="5567287" y="1992160"/>
                  <a:pt x="5745860" y="2218793"/>
                  <a:pt x="5669926" y="2066925"/>
                </a:cubicBezTo>
                <a:cubicBezTo>
                  <a:pt x="5640248" y="2007569"/>
                  <a:pt x="5633593" y="2015972"/>
                  <a:pt x="5593726" y="1971675"/>
                </a:cubicBezTo>
                <a:cubicBezTo>
                  <a:pt x="5577137" y="1953243"/>
                  <a:pt x="5561220" y="1934180"/>
                  <a:pt x="5546101" y="1914525"/>
                </a:cubicBezTo>
                <a:cubicBezTo>
                  <a:pt x="5529448" y="1892877"/>
                  <a:pt x="5515400" y="1869287"/>
                  <a:pt x="5498476" y="1847850"/>
                </a:cubicBezTo>
                <a:cubicBezTo>
                  <a:pt x="5467745" y="1808924"/>
                  <a:pt x="5433674" y="1772698"/>
                  <a:pt x="5403226" y="1733550"/>
                </a:cubicBezTo>
                <a:cubicBezTo>
                  <a:pt x="5328281" y="1637192"/>
                  <a:pt x="5362149" y="1673423"/>
                  <a:pt x="5307976" y="1619250"/>
                </a:cubicBezTo>
                <a:cubicBezTo>
                  <a:pt x="5301626" y="1600200"/>
                  <a:pt x="5297906" y="1580061"/>
                  <a:pt x="5288926" y="1562100"/>
                </a:cubicBezTo>
                <a:cubicBezTo>
                  <a:pt x="5281826" y="1547901"/>
                  <a:pt x="5269455" y="1537005"/>
                  <a:pt x="5260351" y="1524000"/>
                </a:cubicBezTo>
                <a:cubicBezTo>
                  <a:pt x="5172727" y="1398823"/>
                  <a:pt x="5263182" y="1516469"/>
                  <a:pt x="5193676" y="1438275"/>
                </a:cubicBezTo>
                <a:cubicBezTo>
                  <a:pt x="5177201" y="1419741"/>
                  <a:pt x="5164400" y="1397806"/>
                  <a:pt x="5146051" y="1381125"/>
                </a:cubicBezTo>
                <a:cubicBezTo>
                  <a:pt x="5129110" y="1365724"/>
                  <a:pt x="5105842" y="1358426"/>
                  <a:pt x="5088901" y="1343025"/>
                </a:cubicBezTo>
                <a:cubicBezTo>
                  <a:pt x="5070552" y="1326344"/>
                  <a:pt x="5058032" y="1304155"/>
                  <a:pt x="5041276" y="1285875"/>
                </a:cubicBezTo>
                <a:cubicBezTo>
                  <a:pt x="5023071" y="1266016"/>
                  <a:pt x="4996174" y="1252822"/>
                  <a:pt x="4984126" y="1228725"/>
                </a:cubicBezTo>
                <a:cubicBezTo>
                  <a:pt x="4968286" y="1197045"/>
                  <a:pt x="4956332" y="1166485"/>
                  <a:pt x="4926976" y="1143000"/>
                </a:cubicBezTo>
                <a:cubicBezTo>
                  <a:pt x="4894650" y="1117140"/>
                  <a:pt x="4859228" y="1094838"/>
                  <a:pt x="4822201" y="1076325"/>
                </a:cubicBezTo>
                <a:cubicBezTo>
                  <a:pt x="4800580" y="1065515"/>
                  <a:pt x="4774374" y="1054381"/>
                  <a:pt x="4755526" y="1038225"/>
                </a:cubicBezTo>
                <a:cubicBezTo>
                  <a:pt x="4741889" y="1026536"/>
                  <a:pt x="4729115" y="1013762"/>
                  <a:pt x="4717426" y="1000125"/>
                </a:cubicBezTo>
                <a:cubicBezTo>
                  <a:pt x="4679964" y="956419"/>
                  <a:pt x="4719344" y="984261"/>
                  <a:pt x="4669801" y="942975"/>
                </a:cubicBezTo>
                <a:cubicBezTo>
                  <a:pt x="4649606" y="926146"/>
                  <a:pt x="4626417" y="916520"/>
                  <a:pt x="4603126" y="904875"/>
                </a:cubicBezTo>
                <a:cubicBezTo>
                  <a:pt x="4596776" y="895350"/>
                  <a:pt x="4593015" y="883451"/>
                  <a:pt x="4584076" y="876300"/>
                </a:cubicBezTo>
                <a:cubicBezTo>
                  <a:pt x="4576236" y="870028"/>
                  <a:pt x="4564902" y="870300"/>
                  <a:pt x="4555501" y="866775"/>
                </a:cubicBezTo>
                <a:cubicBezTo>
                  <a:pt x="4539492" y="860772"/>
                  <a:pt x="4523751" y="854075"/>
                  <a:pt x="4507876" y="847725"/>
                </a:cubicBezTo>
                <a:cubicBezTo>
                  <a:pt x="4498351" y="835025"/>
                  <a:pt x="4491248" y="820079"/>
                  <a:pt x="4479301" y="809625"/>
                </a:cubicBezTo>
                <a:cubicBezTo>
                  <a:pt x="4465368" y="797434"/>
                  <a:pt x="4447375" y="790862"/>
                  <a:pt x="4431676" y="781050"/>
                </a:cubicBezTo>
                <a:cubicBezTo>
                  <a:pt x="4421968" y="774983"/>
                  <a:pt x="4412259" y="768869"/>
                  <a:pt x="4403101" y="762000"/>
                </a:cubicBezTo>
                <a:cubicBezTo>
                  <a:pt x="4314527" y="695569"/>
                  <a:pt x="4387152" y="735828"/>
                  <a:pt x="4241176" y="657225"/>
                </a:cubicBezTo>
                <a:cubicBezTo>
                  <a:pt x="4197420" y="633664"/>
                  <a:pt x="4149176" y="618117"/>
                  <a:pt x="4107826" y="590550"/>
                </a:cubicBezTo>
                <a:cubicBezTo>
                  <a:pt x="4088776" y="577850"/>
                  <a:pt x="4070555" y="563809"/>
                  <a:pt x="4050676" y="552450"/>
                </a:cubicBezTo>
                <a:cubicBezTo>
                  <a:pt x="4026020" y="538361"/>
                  <a:pt x="3999876" y="527050"/>
                  <a:pt x="3974476" y="514350"/>
                </a:cubicBezTo>
                <a:cubicBezTo>
                  <a:pt x="3961776" y="508000"/>
                  <a:pt x="3948190" y="503176"/>
                  <a:pt x="3936376" y="495300"/>
                </a:cubicBezTo>
                <a:cubicBezTo>
                  <a:pt x="3873754" y="453552"/>
                  <a:pt x="3941196" y="494893"/>
                  <a:pt x="3879226" y="466725"/>
                </a:cubicBezTo>
                <a:cubicBezTo>
                  <a:pt x="3771782" y="417887"/>
                  <a:pt x="3839581" y="437764"/>
                  <a:pt x="3764926" y="419100"/>
                </a:cubicBezTo>
                <a:cubicBezTo>
                  <a:pt x="3755401" y="409575"/>
                  <a:pt x="3746578" y="399291"/>
                  <a:pt x="3736351" y="390525"/>
                </a:cubicBezTo>
                <a:cubicBezTo>
                  <a:pt x="3708016" y="366238"/>
                  <a:pt x="3687742" y="352179"/>
                  <a:pt x="3650626" y="342900"/>
                </a:cubicBezTo>
                <a:cubicBezTo>
                  <a:pt x="3628846" y="337455"/>
                  <a:pt x="3606176" y="336550"/>
                  <a:pt x="3583951" y="333375"/>
                </a:cubicBezTo>
                <a:cubicBezTo>
                  <a:pt x="3514375" y="293617"/>
                  <a:pt x="3498701" y="279662"/>
                  <a:pt x="3412501" y="257175"/>
                </a:cubicBezTo>
                <a:cubicBezTo>
                  <a:pt x="3375126" y="247425"/>
                  <a:pt x="3335760" y="247139"/>
                  <a:pt x="3298201" y="238125"/>
                </a:cubicBezTo>
                <a:cubicBezTo>
                  <a:pt x="3068544" y="183007"/>
                  <a:pt x="3278756" y="208723"/>
                  <a:pt x="3060076" y="190500"/>
                </a:cubicBezTo>
                <a:cubicBezTo>
                  <a:pt x="3021976" y="171450"/>
                  <a:pt x="2986187" y="146820"/>
                  <a:pt x="2945776" y="133350"/>
                </a:cubicBezTo>
                <a:cubicBezTo>
                  <a:pt x="2909133" y="121136"/>
                  <a:pt x="2869351" y="121875"/>
                  <a:pt x="2831476" y="114300"/>
                </a:cubicBezTo>
                <a:cubicBezTo>
                  <a:pt x="2789939" y="105993"/>
                  <a:pt x="2749263" y="93651"/>
                  <a:pt x="2707651" y="85725"/>
                </a:cubicBezTo>
                <a:cubicBezTo>
                  <a:pt x="2682505" y="80935"/>
                  <a:pt x="2656791" y="79820"/>
                  <a:pt x="2631451" y="76200"/>
                </a:cubicBezTo>
                <a:cubicBezTo>
                  <a:pt x="2612332" y="73469"/>
                  <a:pt x="2593351" y="69850"/>
                  <a:pt x="2574301" y="66675"/>
                </a:cubicBezTo>
                <a:cubicBezTo>
                  <a:pt x="2555251" y="57150"/>
                  <a:pt x="2537357" y="44835"/>
                  <a:pt x="2517151" y="38100"/>
                </a:cubicBezTo>
                <a:cubicBezTo>
                  <a:pt x="2498829" y="31993"/>
                  <a:pt x="2478939" y="32363"/>
                  <a:pt x="2460001" y="28575"/>
                </a:cubicBezTo>
                <a:cubicBezTo>
                  <a:pt x="2447164" y="26008"/>
                  <a:pt x="2434680" y="21890"/>
                  <a:pt x="2421901" y="19050"/>
                </a:cubicBezTo>
                <a:cubicBezTo>
                  <a:pt x="2313070" y="-5135"/>
                  <a:pt x="2429094" y="23229"/>
                  <a:pt x="2336176" y="0"/>
                </a:cubicBezTo>
                <a:cubicBezTo>
                  <a:pt x="2231401" y="3175"/>
                  <a:pt x="2126331" y="1054"/>
                  <a:pt x="2021851" y="9525"/>
                </a:cubicBezTo>
                <a:cubicBezTo>
                  <a:pt x="2007698" y="10673"/>
                  <a:pt x="1996934" y="23302"/>
                  <a:pt x="1983751" y="28575"/>
                </a:cubicBezTo>
                <a:cubicBezTo>
                  <a:pt x="1965107" y="36033"/>
                  <a:pt x="1945651" y="41275"/>
                  <a:pt x="1926601" y="47625"/>
                </a:cubicBezTo>
                <a:cubicBezTo>
                  <a:pt x="1917076" y="50800"/>
                  <a:pt x="1906635" y="51984"/>
                  <a:pt x="1898026" y="57150"/>
                </a:cubicBezTo>
                <a:cubicBezTo>
                  <a:pt x="1872181" y="72657"/>
                  <a:pt x="1820892" y="105086"/>
                  <a:pt x="1793251" y="114300"/>
                </a:cubicBezTo>
                <a:cubicBezTo>
                  <a:pt x="1774929" y="120407"/>
                  <a:pt x="1754954" y="119635"/>
                  <a:pt x="1736101" y="123825"/>
                </a:cubicBezTo>
                <a:cubicBezTo>
                  <a:pt x="1638934" y="145418"/>
                  <a:pt x="1781704" y="118149"/>
                  <a:pt x="1678951" y="152400"/>
                </a:cubicBezTo>
                <a:cubicBezTo>
                  <a:pt x="1660629" y="158507"/>
                  <a:pt x="1640739" y="158137"/>
                  <a:pt x="1621801" y="161925"/>
                </a:cubicBezTo>
                <a:cubicBezTo>
                  <a:pt x="1608964" y="164492"/>
                  <a:pt x="1596401" y="168275"/>
                  <a:pt x="1583701" y="171450"/>
                </a:cubicBezTo>
                <a:cubicBezTo>
                  <a:pt x="1512755" y="218748"/>
                  <a:pt x="1599890" y="157959"/>
                  <a:pt x="1526551" y="219075"/>
                </a:cubicBezTo>
                <a:cubicBezTo>
                  <a:pt x="1517757" y="226404"/>
                  <a:pt x="1507291" y="231471"/>
                  <a:pt x="1497976" y="238125"/>
                </a:cubicBezTo>
                <a:cubicBezTo>
                  <a:pt x="1485058" y="247352"/>
                  <a:pt x="1473659" y="258824"/>
                  <a:pt x="1459876" y="266700"/>
                </a:cubicBezTo>
                <a:cubicBezTo>
                  <a:pt x="1451159" y="271681"/>
                  <a:pt x="1440441" y="272070"/>
                  <a:pt x="1431301" y="276225"/>
                </a:cubicBezTo>
                <a:cubicBezTo>
                  <a:pt x="1405448" y="287976"/>
                  <a:pt x="1381315" y="303403"/>
                  <a:pt x="1355101" y="314325"/>
                </a:cubicBezTo>
                <a:cubicBezTo>
                  <a:pt x="1342684" y="319499"/>
                  <a:pt x="1278652" y="331520"/>
                  <a:pt x="1269376" y="333375"/>
                </a:cubicBezTo>
                <a:cubicBezTo>
                  <a:pt x="1256676" y="342900"/>
                  <a:pt x="1245783" y="355503"/>
                  <a:pt x="1231276" y="361950"/>
                </a:cubicBezTo>
                <a:cubicBezTo>
                  <a:pt x="1216482" y="368525"/>
                  <a:pt x="1199455" y="367963"/>
                  <a:pt x="1183651" y="371475"/>
                </a:cubicBezTo>
                <a:cubicBezTo>
                  <a:pt x="1170872" y="374315"/>
                  <a:pt x="1157808" y="376403"/>
                  <a:pt x="1145551" y="381000"/>
                </a:cubicBezTo>
                <a:cubicBezTo>
                  <a:pt x="1132256" y="385986"/>
                  <a:pt x="1120502" y="394457"/>
                  <a:pt x="1107451" y="400050"/>
                </a:cubicBezTo>
                <a:cubicBezTo>
                  <a:pt x="1098223" y="404005"/>
                  <a:pt x="1087856" y="405085"/>
                  <a:pt x="1078876" y="409575"/>
                </a:cubicBezTo>
                <a:cubicBezTo>
                  <a:pt x="1068637" y="414695"/>
                  <a:pt x="1059616" y="421971"/>
                  <a:pt x="1050301" y="428625"/>
                </a:cubicBezTo>
                <a:cubicBezTo>
                  <a:pt x="1037383" y="437852"/>
                  <a:pt x="1026400" y="450100"/>
                  <a:pt x="1012201" y="457200"/>
                </a:cubicBezTo>
                <a:cubicBezTo>
                  <a:pt x="975284" y="475659"/>
                  <a:pt x="934818" y="486366"/>
                  <a:pt x="897901" y="504825"/>
                </a:cubicBezTo>
                <a:cubicBezTo>
                  <a:pt x="878851" y="514350"/>
                  <a:pt x="860214" y="524750"/>
                  <a:pt x="840751" y="533400"/>
                </a:cubicBezTo>
                <a:cubicBezTo>
                  <a:pt x="820197" y="542535"/>
                  <a:pt x="795266" y="546396"/>
                  <a:pt x="774076" y="552450"/>
                </a:cubicBezTo>
                <a:cubicBezTo>
                  <a:pt x="742489" y="561475"/>
                  <a:pt x="750263" y="576263"/>
                  <a:pt x="745501" y="581025"/>
                </a:cubicBezTo>
                <a:close/>
              </a:path>
            </a:pathLst>
          </a:custGeom>
          <a:solidFill>
            <a:schemeClr val="bg1">
              <a:lumMod val="5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Rechte verbindingslijn 56"/>
          <p:cNvCxnSpPr/>
          <p:nvPr/>
        </p:nvCxnSpPr>
        <p:spPr>
          <a:xfrm flipH="1">
            <a:off x="5004048" y="476672"/>
            <a:ext cx="3024311" cy="166547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endCxn id="55" idx="152"/>
          </p:cNvCxnSpPr>
          <p:nvPr/>
        </p:nvCxnSpPr>
        <p:spPr>
          <a:xfrm flipH="1" flipV="1">
            <a:off x="5257800" y="342900"/>
            <a:ext cx="2922960" cy="208728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9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al 20"/>
          <p:cNvSpPr/>
          <p:nvPr/>
        </p:nvSpPr>
        <p:spPr>
          <a:xfrm>
            <a:off x="2267744" y="4221088"/>
            <a:ext cx="853994" cy="656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1568227" y="496466"/>
            <a:ext cx="2497782" cy="208823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1568227" y="2584698"/>
            <a:ext cx="25202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NH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 + 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nl-NL" sz="2400" b="1" smtClean="0">
                <a:solidFill>
                  <a:srgbClr val="92D050"/>
                </a:solidFill>
                <a:sym typeface="Wingdings" panose="05000000000000000000" pitchFamily="2" charset="2"/>
              </a:rPr>
              <a:t>NO</a:t>
            </a:r>
            <a:r>
              <a:rPr lang="nl-NL" sz="2400" b="1" baseline="-25000">
                <a:solidFill>
                  <a:srgbClr val="92D050"/>
                </a:solidFill>
                <a:sym typeface="Wingdings" panose="05000000000000000000" pitchFamily="2" charset="2"/>
              </a:rPr>
              <a:t>2</a:t>
            </a:r>
            <a:r>
              <a:rPr lang="nl-NL" sz="2400" b="1" baseline="30000" smtClean="0">
                <a:solidFill>
                  <a:srgbClr val="92D050"/>
                </a:solidFill>
                <a:sym typeface="Wingdings" panose="05000000000000000000" pitchFamily="2" charset="2"/>
              </a:rPr>
              <a:t>-</a:t>
            </a:r>
            <a:endParaRPr lang="en-US" sz="2400" b="1" baseline="30000">
              <a:solidFill>
                <a:srgbClr val="92D05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074121" y="476672"/>
            <a:ext cx="2497782" cy="208823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5076056" y="2584698"/>
            <a:ext cx="25202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NH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 + </a:t>
            </a:r>
            <a:r>
              <a:rPr lang="nl-NL" sz="2400" b="1" smtClean="0">
                <a:solidFill>
                  <a:srgbClr val="92D050"/>
                </a:solidFill>
                <a:sym typeface="Wingdings" panose="05000000000000000000" pitchFamily="2" charset="2"/>
              </a:rPr>
              <a:t>NO</a:t>
            </a:r>
            <a:r>
              <a:rPr lang="nl-NL" sz="2400" b="1" baseline="-25000" smtClean="0">
                <a:solidFill>
                  <a:srgbClr val="92D050"/>
                </a:solidFill>
                <a:sym typeface="Wingdings" panose="05000000000000000000" pitchFamily="2" charset="2"/>
              </a:rPr>
              <a:t>2</a:t>
            </a:r>
            <a:r>
              <a:rPr lang="nl-NL" sz="2400" b="1" baseline="30000" smtClean="0">
                <a:solidFill>
                  <a:srgbClr val="92D050"/>
                </a:solidFill>
                <a:sym typeface="Wingdings" panose="05000000000000000000" pitchFamily="2" charset="2"/>
              </a:rPr>
              <a:t>-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N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n-US" sz="2400" b="1" baseline="30000">
              <a:solidFill>
                <a:schemeClr val="bg1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4067944" y="1520788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833761" y="107253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/>
              <a:t>SHARON</a:t>
            </a:r>
            <a:endParaRPr lang="en-US" sz="2800" b="1"/>
          </a:p>
        </p:txBody>
      </p:sp>
      <p:sp>
        <p:nvSpPr>
          <p:cNvPr id="11" name="Tekstvak 10"/>
          <p:cNvSpPr txBox="1"/>
          <p:nvPr/>
        </p:nvSpPr>
        <p:spPr>
          <a:xfrm>
            <a:off x="5362153" y="1072530"/>
            <a:ext cx="195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/>
              <a:t>ANAMMOX</a:t>
            </a:r>
            <a:endParaRPr lang="en-US" sz="2800" b="1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634058" y="1556792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7596336" y="1537370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4"/>
          <p:cNvSpPr/>
          <p:nvPr/>
        </p:nvSpPr>
        <p:spPr>
          <a:xfrm>
            <a:off x="1568227" y="3861048"/>
            <a:ext cx="2497782" cy="208823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634058" y="4899856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4104915" y="4896644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584635" y="5976218"/>
            <a:ext cx="25202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2NH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 + 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N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833761" y="4905164"/>
            <a:ext cx="227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/>
              <a:t>CANON, OLAND, …</a:t>
            </a:r>
            <a:endParaRPr lang="en-US" sz="2800" b="1"/>
          </a:p>
        </p:txBody>
      </p:sp>
      <p:sp>
        <p:nvSpPr>
          <p:cNvPr id="20" name="Ovaal 19"/>
          <p:cNvSpPr/>
          <p:nvPr/>
        </p:nvSpPr>
        <p:spPr>
          <a:xfrm>
            <a:off x="2411760" y="4293096"/>
            <a:ext cx="55757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8" grpId="0" animBg="1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60648"/>
            <a:ext cx="9217024" cy="45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5334307"/>
            <a:ext cx="8784976" cy="83099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00B050"/>
                </a:solidFill>
              </a:rPr>
              <a:t>Nitritation (NH</a:t>
            </a:r>
            <a:r>
              <a:rPr lang="nl-NL" sz="2400" b="1" baseline="-25000" smtClean="0">
                <a:solidFill>
                  <a:srgbClr val="00B050"/>
                </a:solidFill>
              </a:rPr>
              <a:t>4</a:t>
            </a:r>
            <a:r>
              <a:rPr lang="nl-NL" sz="2400" b="1" baseline="30000" smtClean="0">
                <a:solidFill>
                  <a:srgbClr val="00B050"/>
                </a:solidFill>
              </a:rPr>
              <a:t>+</a:t>
            </a:r>
            <a:r>
              <a:rPr lang="nl-NL" sz="2400" b="1" smtClean="0">
                <a:solidFill>
                  <a:srgbClr val="00B050"/>
                </a:solidFill>
              </a:rPr>
              <a:t> + O</a:t>
            </a:r>
            <a:r>
              <a:rPr lang="nl-NL" sz="2400" b="1" baseline="-25000" smtClean="0">
                <a:solidFill>
                  <a:srgbClr val="00B050"/>
                </a:solidFill>
              </a:rPr>
              <a:t>2</a:t>
            </a:r>
            <a:r>
              <a:rPr lang="nl-NL" sz="2400" b="1" smtClean="0">
                <a:solidFill>
                  <a:srgbClr val="00B050"/>
                </a:solidFill>
              </a:rPr>
              <a:t> </a:t>
            </a:r>
            <a:r>
              <a:rPr lang="nl-NL" sz="2400" b="1" smtClean="0">
                <a:solidFill>
                  <a:srgbClr val="00B050"/>
                </a:solidFill>
                <a:sym typeface="Wingdings" panose="05000000000000000000" pitchFamily="2" charset="2"/>
              </a:rPr>
              <a:t> NO</a:t>
            </a:r>
            <a:r>
              <a:rPr lang="nl-NL" sz="2400" b="1" baseline="-2500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nl-NL" sz="2400" b="1" baseline="30000" smtClean="0">
                <a:solidFill>
                  <a:srgbClr val="00B050"/>
                </a:solidFill>
                <a:sym typeface="Wingdings" panose="05000000000000000000" pitchFamily="2" charset="2"/>
              </a:rPr>
              <a:t>-</a:t>
            </a:r>
            <a:r>
              <a:rPr lang="nl-NL" sz="2400" b="1" smtClean="0">
                <a:solidFill>
                  <a:srgbClr val="00B050"/>
                </a:solidFill>
                <a:sym typeface="Wingdings" panose="05000000000000000000" pitchFamily="2" charset="2"/>
              </a:rPr>
              <a:t>) 	</a:t>
            </a:r>
            <a:r>
              <a:rPr lang="nl-NL" sz="2400" b="1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Denitrification (NO</a:t>
            </a:r>
            <a:r>
              <a:rPr lang="nl-NL" sz="2400" b="1" baseline="-2500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nl-NL" sz="2400" b="1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 N</a:t>
            </a:r>
            <a:r>
              <a:rPr lang="nl-NL" sz="2400" b="1" baseline="-2500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sz="2400" b="1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nl-NL" sz="2400" b="1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2400" b="1" smtClean="0">
                <a:solidFill>
                  <a:srgbClr val="0070C0"/>
                </a:solidFill>
              </a:rPr>
              <a:t>Nitration  (NO</a:t>
            </a:r>
            <a:r>
              <a:rPr lang="nl-NL" sz="2400" b="1" baseline="-25000" smtClean="0">
                <a:solidFill>
                  <a:srgbClr val="0070C0"/>
                </a:solidFill>
              </a:rPr>
              <a:t>2</a:t>
            </a:r>
            <a:r>
              <a:rPr lang="nl-NL" sz="2400" b="1" baseline="30000" smtClean="0">
                <a:solidFill>
                  <a:srgbClr val="0070C0"/>
                </a:solidFill>
              </a:rPr>
              <a:t>-</a:t>
            </a:r>
            <a:r>
              <a:rPr lang="nl-NL" sz="2400" b="1" smtClean="0">
                <a:solidFill>
                  <a:srgbClr val="0070C0"/>
                </a:solidFill>
              </a:rPr>
              <a:t> + O</a:t>
            </a:r>
            <a:r>
              <a:rPr lang="nl-NL" sz="2400" b="1" baseline="-25000" smtClean="0">
                <a:solidFill>
                  <a:srgbClr val="0070C0"/>
                </a:solidFill>
              </a:rPr>
              <a:t>2</a:t>
            </a:r>
            <a:r>
              <a:rPr lang="nl-NL" sz="2400" b="1" smtClean="0">
                <a:solidFill>
                  <a:srgbClr val="0070C0"/>
                </a:solidFill>
                <a:sym typeface="Wingdings" panose="05000000000000000000" pitchFamily="2" charset="2"/>
              </a:rPr>
              <a:t> NO</a:t>
            </a:r>
            <a:r>
              <a:rPr lang="nl-NL" sz="2400" b="1" baseline="-25000" smtClean="0">
                <a:solidFill>
                  <a:srgbClr val="0070C0"/>
                </a:solidFill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olidFill>
                  <a:srgbClr val="0070C0"/>
                </a:solidFill>
                <a:sym typeface="Wingdings" panose="05000000000000000000" pitchFamily="2" charset="2"/>
              </a:rPr>
              <a:t>-</a:t>
            </a:r>
            <a:r>
              <a:rPr lang="nl-NL" sz="2400" b="1" smtClean="0">
                <a:solidFill>
                  <a:srgbClr val="0070C0"/>
                </a:solidFill>
                <a:sym typeface="Wingdings" panose="05000000000000000000" pitchFamily="2" charset="2"/>
              </a:rPr>
              <a:t>)		</a:t>
            </a:r>
            <a:r>
              <a:rPr lang="nl-NL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Anammox (NH</a:t>
            </a:r>
            <a:r>
              <a:rPr lang="nl-NL" sz="2400" b="1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 + NO</a:t>
            </a:r>
            <a:r>
              <a:rPr lang="nl-NL" sz="2400" b="1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sz="2400" b="1" baseline="3000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nl-NL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  N</a:t>
            </a:r>
            <a:r>
              <a:rPr lang="nl-NL" sz="2400" b="1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1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504825"/>
            <a:ext cx="86296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66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99992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812360" y="35103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475656" y="1854116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067944" y="980728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6408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61561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4" name="Tekstvak 13"/>
          <p:cNvSpPr txBox="1"/>
          <p:nvPr/>
        </p:nvSpPr>
        <p:spPr>
          <a:xfrm>
            <a:off x="6734125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6" name="Tekstvak 15"/>
          <p:cNvSpPr txBox="1"/>
          <p:nvPr/>
        </p:nvSpPr>
        <p:spPr>
          <a:xfrm>
            <a:off x="3131840" y="1043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7" name="PIJL-RECHTS 16"/>
          <p:cNvSpPr/>
          <p:nvPr/>
        </p:nvSpPr>
        <p:spPr>
          <a:xfrm>
            <a:off x="1907704" y="3192300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RECHTS 17"/>
          <p:cNvSpPr/>
          <p:nvPr/>
        </p:nvSpPr>
        <p:spPr>
          <a:xfrm>
            <a:off x="3635896" y="1124744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004048" y="1062028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5868144" y="1733074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604992" y="2389962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7443911" y="3101226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40364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58681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5480906" y="1020573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6804248" y="16380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8" name="Tekstvak 27"/>
          <p:cNvSpPr txBox="1"/>
          <p:nvPr/>
        </p:nvSpPr>
        <p:spPr>
          <a:xfrm>
            <a:off x="749493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9" name="Tekstvak 28"/>
          <p:cNvSpPr txBox="1"/>
          <p:nvPr/>
        </p:nvSpPr>
        <p:spPr>
          <a:xfrm>
            <a:off x="838842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30" name="PIJL-RECHTS 29"/>
          <p:cNvSpPr/>
          <p:nvPr/>
        </p:nvSpPr>
        <p:spPr>
          <a:xfrm rot="10800000">
            <a:off x="6372200" y="1710101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 rot="10800000">
            <a:off x="7092280" y="2328204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 rot="10800000">
            <a:off x="7902996" y="3012992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2048247" y="5502930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" name="Rechteraccolade 2"/>
          <p:cNvSpPr/>
          <p:nvPr/>
        </p:nvSpPr>
        <p:spPr>
          <a:xfrm rot="5400000">
            <a:off x="2933818" y="3717614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raccolade 34"/>
          <p:cNvSpPr/>
          <p:nvPr/>
        </p:nvSpPr>
        <p:spPr>
          <a:xfrm rot="5400000">
            <a:off x="6254570" y="3720732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5152256" y="5517232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7" name="Tekstvak 36"/>
          <p:cNvSpPr txBox="1"/>
          <p:nvPr/>
        </p:nvSpPr>
        <p:spPr>
          <a:xfrm>
            <a:off x="-36512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8" name="Rechte verbindingslijn met pijl 37"/>
          <p:cNvCxnSpPr>
            <a:endCxn id="4" idx="1"/>
          </p:cNvCxnSpPr>
          <p:nvPr/>
        </p:nvCxnSpPr>
        <p:spPr>
          <a:xfrm>
            <a:off x="683568" y="4822061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raccolade 38"/>
          <p:cNvSpPr/>
          <p:nvPr/>
        </p:nvSpPr>
        <p:spPr>
          <a:xfrm rot="5400000">
            <a:off x="583032" y="4607188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-39985" y="5518973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555776" y="3258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  <p:cxnSp>
        <p:nvCxnSpPr>
          <p:cNvPr id="42" name="Rechte verbindingslijn met pijl 41"/>
          <p:cNvCxnSpPr>
            <a:endCxn id="14" idx="1"/>
          </p:cNvCxnSpPr>
          <p:nvPr/>
        </p:nvCxnSpPr>
        <p:spPr>
          <a:xfrm flipV="1">
            <a:off x="3522551" y="2965594"/>
            <a:ext cx="3211574" cy="395141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rije vorm 7"/>
          <p:cNvSpPr/>
          <p:nvPr/>
        </p:nvSpPr>
        <p:spPr>
          <a:xfrm>
            <a:off x="4467225" y="1681151"/>
            <a:ext cx="2047875" cy="1014424"/>
          </a:xfrm>
          <a:custGeom>
            <a:avLst/>
            <a:gdLst>
              <a:gd name="connsiteX0" fmla="*/ 0 w 2047875"/>
              <a:gd name="connsiteY0" fmla="*/ 109549 h 1014424"/>
              <a:gd name="connsiteX1" fmla="*/ 866775 w 2047875"/>
              <a:gd name="connsiteY1" fmla="*/ 80974 h 1014424"/>
              <a:gd name="connsiteX2" fmla="*/ 2047875 w 2047875"/>
              <a:gd name="connsiteY2" fmla="*/ 1014424 h 1014424"/>
              <a:gd name="connsiteX3" fmla="*/ 2047875 w 2047875"/>
              <a:gd name="connsiteY3" fmla="*/ 1014424 h 101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875" h="1014424">
                <a:moveTo>
                  <a:pt x="0" y="109549"/>
                </a:moveTo>
                <a:cubicBezTo>
                  <a:pt x="262731" y="19855"/>
                  <a:pt x="525463" y="-69839"/>
                  <a:pt x="866775" y="80974"/>
                </a:cubicBezTo>
                <a:cubicBezTo>
                  <a:pt x="1208088" y="231787"/>
                  <a:pt x="2047875" y="1014424"/>
                  <a:pt x="2047875" y="1014424"/>
                </a:cubicBezTo>
                <a:lnTo>
                  <a:pt x="2047875" y="1014424"/>
                </a:lnTo>
              </a:path>
            </a:pathLst>
          </a:cu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al 10"/>
          <p:cNvSpPr/>
          <p:nvPr/>
        </p:nvSpPr>
        <p:spPr>
          <a:xfrm>
            <a:off x="6696236" y="2636912"/>
            <a:ext cx="1039899" cy="657364"/>
          </a:xfrm>
          <a:prstGeom prst="ellipse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7514034" y="3140968"/>
            <a:ext cx="370334" cy="28803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7699201" y="3135988"/>
            <a:ext cx="0" cy="37431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36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break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2. P-removal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5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7384"/>
            <a:ext cx="7560840" cy="69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30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4565"/>
            <a:ext cx="4752528" cy="68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572000" y="2348880"/>
            <a:ext cx="360040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2051720" y="620688"/>
            <a:ext cx="576064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P-removal</a:t>
            </a:r>
          </a:p>
          <a:p>
            <a:endParaRPr lang="nl-NL" sz="3200" b="1" baseline="30000"/>
          </a:p>
          <a:p>
            <a:endParaRPr lang="nl-NL" sz="3200" b="1" baseline="30000" smtClean="0"/>
          </a:p>
          <a:p>
            <a:endParaRPr lang="nl-NL" sz="3200" b="1"/>
          </a:p>
          <a:p>
            <a:endParaRPr lang="nl-NL" sz="3200" b="1" smtClean="0"/>
          </a:p>
          <a:p>
            <a:pPr marL="457200" indent="-457200">
              <a:buFontTx/>
              <a:buChar char="-"/>
            </a:pPr>
            <a:r>
              <a:rPr lang="nl-NL" sz="3200" smtClean="0"/>
              <a:t>Precipitation of P</a:t>
            </a:r>
          </a:p>
          <a:p>
            <a:pPr marL="457200" indent="-457200">
              <a:buFontTx/>
              <a:buChar char="-"/>
            </a:pPr>
            <a:endParaRPr lang="nl-NL" sz="3200" smtClean="0"/>
          </a:p>
          <a:p>
            <a:pPr marL="457200" indent="-457200">
              <a:buFontTx/>
              <a:buChar char="-"/>
            </a:pPr>
            <a:r>
              <a:rPr lang="nl-NL" sz="3200" smtClean="0"/>
              <a:t>Biological P removal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35202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856"/>
          <a:stretch/>
        </p:blipFill>
        <p:spPr bwMode="auto">
          <a:xfrm>
            <a:off x="23987" y="404664"/>
            <a:ext cx="473851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572000" y="2348880"/>
            <a:ext cx="360040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539552" y="580526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No O</a:t>
            </a:r>
            <a:r>
              <a:rPr lang="nl-NL" sz="3200" b="1" baseline="-25000" smtClean="0"/>
              <a:t>2</a:t>
            </a:r>
            <a:r>
              <a:rPr lang="nl-NL" sz="3200" b="1" baseline="30000" smtClean="0"/>
              <a:t>	</a:t>
            </a:r>
            <a:r>
              <a:rPr lang="nl-NL" sz="3200" b="1" smtClean="0"/>
              <a:t>!</a:t>
            </a:r>
          </a:p>
          <a:p>
            <a:r>
              <a:rPr lang="nl-NL" sz="3200" b="1" smtClean="0"/>
              <a:t>No NO</a:t>
            </a:r>
            <a:r>
              <a:rPr lang="nl-NL" sz="3200" b="1" baseline="-25000" smtClean="0"/>
              <a:t>3</a:t>
            </a:r>
            <a:r>
              <a:rPr lang="nl-NL" sz="3200" b="1" baseline="30000" smtClean="0"/>
              <a:t>-	</a:t>
            </a:r>
            <a:r>
              <a:rPr lang="nl-NL" sz="3200" b="1" smtClean="0"/>
              <a:t>!</a:t>
            </a:r>
            <a:endParaRPr lang="en-US" sz="3200" b="1" baseline="30000"/>
          </a:p>
        </p:txBody>
      </p:sp>
    </p:spTree>
    <p:extLst>
      <p:ext uri="{BB962C8B-B14F-4D97-AF65-F5344CB8AC3E}">
        <p14:creationId xmlns:p14="http://schemas.microsoft.com/office/powerpoint/2010/main" xmlns="" val="2903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6" y="404664"/>
            <a:ext cx="908745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69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Rechte verbindingslijn met pijl 46"/>
          <p:cNvCxnSpPr/>
          <p:nvPr/>
        </p:nvCxnSpPr>
        <p:spPr>
          <a:xfrm>
            <a:off x="5796136" y="721664"/>
            <a:ext cx="0" cy="22032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4366244" y="1600430"/>
            <a:ext cx="1933947" cy="892466"/>
          </a:xfrm>
          <a:prstGeom prst="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hoek 37"/>
          <p:cNvSpPr/>
          <p:nvPr/>
        </p:nvSpPr>
        <p:spPr>
          <a:xfrm>
            <a:off x="2051720" y="3064214"/>
            <a:ext cx="1224136" cy="580810"/>
          </a:xfrm>
          <a:prstGeom prst="rect">
            <a:avLst/>
          </a:prstGeom>
          <a:solidFill>
            <a:schemeClr val="bg1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hoek 36"/>
          <p:cNvSpPr/>
          <p:nvPr/>
        </p:nvSpPr>
        <p:spPr>
          <a:xfrm>
            <a:off x="395536" y="1626424"/>
            <a:ext cx="2880320" cy="13108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5270617" y="2517480"/>
            <a:ext cx="0" cy="17381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23"/>
          <p:cNvSpPr/>
          <p:nvPr/>
        </p:nvSpPr>
        <p:spPr>
          <a:xfrm>
            <a:off x="4377654" y="2914372"/>
            <a:ext cx="1933947" cy="892466"/>
          </a:xfrm>
          <a:prstGeom prst="rect">
            <a:avLst/>
          </a:prstGeom>
          <a:solidFill>
            <a:schemeClr val="bg1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Rechte verbindingslijn met pijl 30"/>
          <p:cNvCxnSpPr>
            <a:stCxn id="22" idx="2"/>
          </p:cNvCxnSpPr>
          <p:nvPr/>
        </p:nvCxnSpPr>
        <p:spPr>
          <a:xfrm>
            <a:off x="7920373" y="2517480"/>
            <a:ext cx="0" cy="18476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7020272" y="2924944"/>
            <a:ext cx="1800200" cy="892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395536" y="21421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1 g bCOD</a:t>
            </a:r>
            <a:endParaRPr lang="en-US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403648" y="1998132"/>
            <a:ext cx="288032" cy="328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403648" y="2326814"/>
            <a:ext cx="288032" cy="319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619672" y="1772816"/>
            <a:ext cx="2448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0.75 g slow COD</a:t>
            </a:r>
          </a:p>
          <a:p>
            <a:endParaRPr lang="nl-NL" smtClean="0"/>
          </a:p>
          <a:p>
            <a:endParaRPr lang="nl-NL" sz="1000"/>
          </a:p>
          <a:p>
            <a:r>
              <a:rPr lang="nl-NL" smtClean="0"/>
              <a:t>0.25 g VFA COD</a:t>
            </a:r>
          </a:p>
          <a:p>
            <a:endParaRPr lang="en-US"/>
          </a:p>
        </p:txBody>
      </p:sp>
      <p:sp>
        <p:nvSpPr>
          <p:cNvPr id="13" name="PIJL-RECHTS 12"/>
          <p:cNvSpPr/>
          <p:nvPr/>
        </p:nvSpPr>
        <p:spPr>
          <a:xfrm>
            <a:off x="3707904" y="2257806"/>
            <a:ext cx="576064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/>
          <p:cNvSpPr txBox="1"/>
          <p:nvPr/>
        </p:nvSpPr>
        <p:spPr>
          <a:xfrm>
            <a:off x="4283968" y="1849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 2.5 g CDW PAO	    +	7.5 g CDW other </a:t>
            </a:r>
          </a:p>
          <a:p>
            <a:r>
              <a:rPr lang="nl-NL" smtClean="0"/>
              <a:t>(0.6 g P ; 24% P)		(0.15 g P ; 2% P)	</a:t>
            </a:r>
          </a:p>
          <a:p>
            <a:endParaRPr lang="nl-NL"/>
          </a:p>
          <a:p>
            <a:endParaRPr lang="nl-NL" smtClean="0"/>
          </a:p>
          <a:p>
            <a:endParaRPr lang="nl-NL"/>
          </a:p>
          <a:p>
            <a:endParaRPr lang="en-US"/>
          </a:p>
        </p:txBody>
      </p:sp>
      <p:sp>
        <p:nvSpPr>
          <p:cNvPr id="15" name="Tekstvak 14"/>
          <p:cNvSpPr txBox="1"/>
          <p:nvPr/>
        </p:nvSpPr>
        <p:spPr>
          <a:xfrm>
            <a:off x="1187624" y="4462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10 g CDW microbial biomass</a:t>
            </a:r>
            <a:r>
              <a:rPr lang="nl-NL" b="1" smtClean="0"/>
              <a:t>:</a:t>
            </a:r>
            <a:endParaRPr lang="en-US" b="1"/>
          </a:p>
        </p:txBody>
      </p:sp>
      <p:sp>
        <p:nvSpPr>
          <p:cNvPr id="16" name="PIJL-RECHTS 15"/>
          <p:cNvSpPr/>
          <p:nvPr/>
        </p:nvSpPr>
        <p:spPr>
          <a:xfrm rot="5400000">
            <a:off x="4850425" y="777993"/>
            <a:ext cx="792088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JL-RECHTS 16"/>
          <p:cNvSpPr/>
          <p:nvPr/>
        </p:nvSpPr>
        <p:spPr>
          <a:xfrm rot="5400000">
            <a:off x="7467999" y="804137"/>
            <a:ext cx="792088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vak 17"/>
          <p:cNvSpPr txBox="1"/>
          <p:nvPr/>
        </p:nvSpPr>
        <p:spPr>
          <a:xfrm>
            <a:off x="4355976" y="160266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 2.5 g CDW PAO		7.5 g CDW other +0.25 VFA COD</a:t>
            </a:r>
            <a:r>
              <a:rPr lang="nl-NL" baseline="-25000" smtClean="0"/>
              <a:t>sorbed</a:t>
            </a:r>
          </a:p>
          <a:p>
            <a:r>
              <a:rPr lang="nl-NL" smtClean="0"/>
              <a:t>(0.475 g P)		(0.15 g P)	</a:t>
            </a:r>
          </a:p>
          <a:p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4283968" y="18490"/>
            <a:ext cx="1800200" cy="703174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hoek 19"/>
          <p:cNvSpPr/>
          <p:nvPr/>
        </p:nvSpPr>
        <p:spPr>
          <a:xfrm>
            <a:off x="7020272" y="44634"/>
            <a:ext cx="1800200" cy="703174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hoek 21"/>
          <p:cNvSpPr/>
          <p:nvPr/>
        </p:nvSpPr>
        <p:spPr>
          <a:xfrm>
            <a:off x="7020273" y="1625014"/>
            <a:ext cx="1800200" cy="89246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hoek 24"/>
          <p:cNvSpPr/>
          <p:nvPr/>
        </p:nvSpPr>
        <p:spPr>
          <a:xfrm>
            <a:off x="6804248" y="4365104"/>
            <a:ext cx="2160240" cy="89246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/>
          <p:cNvSpPr txBox="1"/>
          <p:nvPr/>
        </p:nvSpPr>
        <p:spPr>
          <a:xfrm>
            <a:off x="4283968" y="436510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 2.5 + 0.1 g CDW PAO          7.5 + 0.3 g CDW other</a:t>
            </a:r>
          </a:p>
          <a:p>
            <a:r>
              <a:rPr lang="nl-NL" smtClean="0"/>
              <a:t> (0.6</a:t>
            </a:r>
            <a:r>
              <a:rPr lang="nl-NL" b="1" smtClean="0"/>
              <a:t>24</a:t>
            </a:r>
            <a:r>
              <a:rPr lang="nl-NL" smtClean="0"/>
              <a:t> g P ; 24% P)	             (0.15</a:t>
            </a:r>
            <a:r>
              <a:rPr lang="nl-NL" b="1" smtClean="0"/>
              <a:t>6</a:t>
            </a:r>
            <a:r>
              <a:rPr lang="nl-NL" smtClean="0"/>
              <a:t> g P ; 2 % P)	</a:t>
            </a:r>
          </a:p>
          <a:p>
            <a:endParaRPr lang="nl-NL"/>
          </a:p>
          <a:p>
            <a:endParaRPr lang="nl-NL" smtClean="0"/>
          </a:p>
          <a:p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2051720" y="30528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0.030 g P</a:t>
            </a:r>
            <a:endParaRPr lang="en-US"/>
          </a:p>
        </p:txBody>
      </p:sp>
      <p:sp>
        <p:nvSpPr>
          <p:cNvPr id="28" name="Rechthoek 27"/>
          <p:cNvSpPr/>
          <p:nvPr/>
        </p:nvSpPr>
        <p:spPr>
          <a:xfrm>
            <a:off x="4377654" y="4342891"/>
            <a:ext cx="2016224" cy="103032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raccolade 28"/>
          <p:cNvSpPr/>
          <p:nvPr/>
        </p:nvSpPr>
        <p:spPr>
          <a:xfrm>
            <a:off x="3347864" y="1772816"/>
            <a:ext cx="360040" cy="16494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kstvak 38"/>
          <p:cNvSpPr txBox="1"/>
          <p:nvPr/>
        </p:nvSpPr>
        <p:spPr>
          <a:xfrm>
            <a:off x="4377654" y="304801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0.125 g P excreted</a:t>
            </a:r>
          </a:p>
          <a:p>
            <a:r>
              <a:rPr lang="nl-NL" smtClean="0"/>
              <a:t>+ 0.030 g P		0.75 g slow COD</a:t>
            </a:r>
            <a:endParaRPr lang="en-US"/>
          </a:p>
        </p:txBody>
      </p:sp>
      <p:sp>
        <p:nvSpPr>
          <p:cNvPr id="42" name="Afgeronde rechthoek 41"/>
          <p:cNvSpPr/>
          <p:nvPr/>
        </p:nvSpPr>
        <p:spPr>
          <a:xfrm>
            <a:off x="4270436" y="1484784"/>
            <a:ext cx="4824536" cy="2469493"/>
          </a:xfrm>
          <a:prstGeom prst="roundRect">
            <a:avLst>
              <a:gd name="adj" fmla="val 2782"/>
            </a:avLst>
          </a:prstGeom>
          <a:noFill/>
          <a:ln w="635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kstvak 42"/>
          <p:cNvSpPr txBox="1"/>
          <p:nvPr/>
        </p:nvSpPr>
        <p:spPr>
          <a:xfrm>
            <a:off x="8820472" y="1625014"/>
            <a:ext cx="360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smtClean="0"/>
              <a:t>anae rob i c</a:t>
            </a:r>
            <a:endParaRPr lang="en-US" sz="1600" b="1"/>
          </a:p>
        </p:txBody>
      </p:sp>
      <p:sp>
        <p:nvSpPr>
          <p:cNvPr id="44" name="Afgeronde rechthoek 43"/>
          <p:cNvSpPr/>
          <p:nvPr/>
        </p:nvSpPr>
        <p:spPr>
          <a:xfrm>
            <a:off x="4252527" y="4242570"/>
            <a:ext cx="4824536" cy="1346670"/>
          </a:xfrm>
          <a:prstGeom prst="roundRect">
            <a:avLst>
              <a:gd name="adj" fmla="val 2782"/>
            </a:avLst>
          </a:prstGeom>
          <a:noFill/>
          <a:ln w="635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JL-RECHTS 44"/>
          <p:cNvSpPr/>
          <p:nvPr/>
        </p:nvSpPr>
        <p:spPr>
          <a:xfrm>
            <a:off x="3563888" y="4255598"/>
            <a:ext cx="576064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kstvak 45"/>
          <p:cNvSpPr txBox="1"/>
          <p:nvPr/>
        </p:nvSpPr>
        <p:spPr>
          <a:xfrm>
            <a:off x="2987824" y="44278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6300191" y="3817410"/>
            <a:ext cx="576065" cy="547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6624227" y="5661248"/>
            <a:ext cx="0" cy="36004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107504" y="6021288"/>
            <a:ext cx="651672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107504" y="301298"/>
            <a:ext cx="0" cy="571999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 flipH="1">
            <a:off x="107505" y="301298"/>
            <a:ext cx="828091" cy="0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 flipH="1" flipV="1">
            <a:off x="2879676" y="6021288"/>
            <a:ext cx="1" cy="504056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2987824" y="61653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0.4 g CDW</a:t>
            </a:r>
          </a:p>
          <a:p>
            <a:r>
              <a:rPr lang="nl-NL" smtClean="0"/>
              <a:t>0.030 g P</a:t>
            </a:r>
            <a:endParaRPr lang="en-US"/>
          </a:p>
        </p:txBody>
      </p:sp>
      <p:sp>
        <p:nvSpPr>
          <p:cNvPr id="65" name="Tekstvak 64"/>
          <p:cNvSpPr txBox="1"/>
          <p:nvPr/>
        </p:nvSpPr>
        <p:spPr>
          <a:xfrm>
            <a:off x="630939" y="1233334"/>
            <a:ext cx="261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Wastewater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4281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  <p:bldP spid="37" grpId="0" animBg="1"/>
      <p:bldP spid="24" grpId="0" animBg="1"/>
      <p:bldP spid="23" grpId="0" animBg="1"/>
      <p:bldP spid="4" grpId="0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2" grpId="0" animBg="1"/>
      <p:bldP spid="25" grpId="0" animBg="1"/>
      <p:bldP spid="26" grpId="0"/>
      <p:bldP spid="27" grpId="0"/>
      <p:bldP spid="28" grpId="0" animBg="1"/>
      <p:bldP spid="29" grpId="0" animBg="1"/>
      <p:bldP spid="39" grpId="0"/>
      <p:bldP spid="42" grpId="0" animBg="1"/>
      <p:bldP spid="43" grpId="0"/>
      <p:bldP spid="44" grpId="0" animBg="1"/>
      <p:bldP spid="45" grpId="0" animBg="1"/>
      <p:bldP spid="46" grpId="0"/>
      <p:bldP spid="64" grpId="0"/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question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3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1484784"/>
            <a:ext cx="96978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771800" y="436510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Biological  P-removal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COD oxidation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No nitrification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No denitrification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42242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84784"/>
            <a:ext cx="97012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771800" y="436510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Biological  P-removal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COD oxidation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Nitrification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Denitrification</a:t>
            </a:r>
            <a:endParaRPr lang="en-US" sz="2400" b="1"/>
          </a:p>
        </p:txBody>
      </p:sp>
      <p:sp>
        <p:nvSpPr>
          <p:cNvPr id="2" name="Tekstvak 1"/>
          <p:cNvSpPr txBox="1"/>
          <p:nvPr/>
        </p:nvSpPr>
        <p:spPr>
          <a:xfrm>
            <a:off x="4932040" y="90872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C00000"/>
                </a:solidFill>
              </a:rPr>
              <a:t>NO</a:t>
            </a:r>
            <a:r>
              <a:rPr lang="nl-NL" sz="4000" b="1" baseline="-25000" smtClean="0">
                <a:solidFill>
                  <a:srgbClr val="C00000"/>
                </a:solidFill>
              </a:rPr>
              <a:t>3</a:t>
            </a:r>
            <a:r>
              <a:rPr lang="nl-NL" sz="4000" b="1" baseline="30000" smtClean="0">
                <a:solidFill>
                  <a:srgbClr val="C00000"/>
                </a:solidFill>
              </a:rPr>
              <a:t>-</a:t>
            </a:r>
            <a:endParaRPr lang="en-US" sz="4000" b="1" baseline="30000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220072" y="3702888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Sludge +  some NO</a:t>
            </a:r>
            <a:r>
              <a:rPr lang="nl-NL" sz="2400" b="1" baseline="-25000" smtClean="0">
                <a:solidFill>
                  <a:srgbClr val="C00000"/>
                </a:solidFill>
              </a:rPr>
              <a:t>3</a:t>
            </a:r>
            <a:r>
              <a:rPr lang="nl-NL" sz="2400" b="1" baseline="30000" smtClean="0">
                <a:solidFill>
                  <a:srgbClr val="C00000"/>
                </a:solidFill>
              </a:rPr>
              <a:t>-</a:t>
            </a:r>
            <a:endParaRPr lang="en-US" sz="2400" b="1" baseline="30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77" y="1803698"/>
            <a:ext cx="9212799" cy="25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71800" y="473966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Biological  P-removal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COD oxidation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Nitrification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Denitrification</a:t>
            </a:r>
            <a:endParaRPr lang="en-US" sz="2400" b="1"/>
          </a:p>
        </p:txBody>
      </p:sp>
      <p:sp>
        <p:nvSpPr>
          <p:cNvPr id="4" name="Tekstvak 3"/>
          <p:cNvSpPr txBox="1"/>
          <p:nvPr/>
        </p:nvSpPr>
        <p:spPr>
          <a:xfrm>
            <a:off x="5004048" y="1262663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C00000"/>
                </a:solidFill>
              </a:rPr>
              <a:t>NO</a:t>
            </a:r>
            <a:r>
              <a:rPr lang="nl-NL" sz="4000" b="1" baseline="-25000" smtClean="0">
                <a:solidFill>
                  <a:srgbClr val="C00000"/>
                </a:solidFill>
              </a:rPr>
              <a:t>3</a:t>
            </a:r>
            <a:r>
              <a:rPr lang="nl-NL" sz="4000" b="1" baseline="30000" smtClean="0">
                <a:solidFill>
                  <a:srgbClr val="C00000"/>
                </a:solidFill>
              </a:rPr>
              <a:t>-</a:t>
            </a:r>
            <a:endParaRPr lang="en-US" sz="4000" b="1" baseline="30000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75856" y="115784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Sludge</a:t>
            </a:r>
          </a:p>
          <a:p>
            <a:r>
              <a:rPr lang="nl-NL" sz="2400" b="1" smtClean="0">
                <a:solidFill>
                  <a:srgbClr val="C00000"/>
                </a:solidFill>
              </a:rPr>
              <a:t>No NO</a:t>
            </a:r>
            <a:r>
              <a:rPr lang="nl-NL" sz="2400" b="1" baseline="-25000" smtClean="0">
                <a:solidFill>
                  <a:srgbClr val="C00000"/>
                </a:solidFill>
              </a:rPr>
              <a:t>3</a:t>
            </a:r>
            <a:r>
              <a:rPr lang="nl-NL" sz="2400" b="1" smtClean="0">
                <a:solidFill>
                  <a:srgbClr val="C00000"/>
                </a:solidFill>
              </a:rPr>
              <a:t>-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20072" y="4005064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Sludge +  some NO</a:t>
            </a:r>
            <a:r>
              <a:rPr lang="nl-NL" sz="2400" b="1" baseline="-25000" smtClean="0">
                <a:solidFill>
                  <a:srgbClr val="C00000"/>
                </a:solidFill>
              </a:rPr>
              <a:t>3</a:t>
            </a:r>
            <a:r>
              <a:rPr lang="nl-NL" sz="2400" b="1" baseline="30000" smtClean="0">
                <a:solidFill>
                  <a:srgbClr val="C00000"/>
                </a:solidFill>
              </a:rPr>
              <a:t>-</a:t>
            </a:r>
            <a:endParaRPr lang="en-US" sz="2400" b="1" baseline="30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9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794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05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1819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99592" y="55172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Biological release of P in anaerobic  stabilizer</a:t>
            </a:r>
          </a:p>
          <a:p>
            <a:endParaRPr lang="nl-NL"/>
          </a:p>
          <a:p>
            <a:r>
              <a:rPr lang="nl-NL" smtClean="0"/>
              <a:t>Precipitation of 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056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48" y="20215"/>
            <a:ext cx="8100392" cy="677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11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83568" y="548680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smtClean="0"/>
              <a:t>SBR </a:t>
            </a:r>
          </a:p>
          <a:p>
            <a:endParaRPr lang="nl-NL" sz="4400" b="1"/>
          </a:p>
          <a:p>
            <a:endParaRPr lang="en-US" sz="44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25250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41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smtClean="0"/>
              <a:t>No</a:t>
            </a:r>
            <a:r>
              <a:rPr lang="nl-NL" smtClean="0"/>
              <a:t> lecture tomorrow!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Next week 7/10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0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99992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812360" y="35103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475656" y="1854116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067944" y="980728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6408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61561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4" name="Tekstvak 13"/>
          <p:cNvSpPr txBox="1"/>
          <p:nvPr/>
        </p:nvSpPr>
        <p:spPr>
          <a:xfrm>
            <a:off x="6734125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6" name="Tekstvak 15"/>
          <p:cNvSpPr txBox="1"/>
          <p:nvPr/>
        </p:nvSpPr>
        <p:spPr>
          <a:xfrm>
            <a:off x="3131840" y="1043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7" name="PIJL-RECHTS 16"/>
          <p:cNvSpPr/>
          <p:nvPr/>
        </p:nvSpPr>
        <p:spPr>
          <a:xfrm>
            <a:off x="1907704" y="3192300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RECHTS 17"/>
          <p:cNvSpPr/>
          <p:nvPr/>
        </p:nvSpPr>
        <p:spPr>
          <a:xfrm>
            <a:off x="3635896" y="1124744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004048" y="1062028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5868144" y="1733074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604992" y="2389962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7443911" y="3101226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40364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58681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5480906" y="1020573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6804248" y="16380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8" name="Tekstvak 27"/>
          <p:cNvSpPr txBox="1"/>
          <p:nvPr/>
        </p:nvSpPr>
        <p:spPr>
          <a:xfrm>
            <a:off x="749493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9" name="Tekstvak 28"/>
          <p:cNvSpPr txBox="1"/>
          <p:nvPr/>
        </p:nvSpPr>
        <p:spPr>
          <a:xfrm>
            <a:off x="838842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30" name="PIJL-RECHTS 29"/>
          <p:cNvSpPr/>
          <p:nvPr/>
        </p:nvSpPr>
        <p:spPr>
          <a:xfrm rot="10800000">
            <a:off x="6372200" y="1710101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 rot="10800000">
            <a:off x="7092280" y="2328204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 rot="10800000">
            <a:off x="7902996" y="3012992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2048247" y="5502930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" name="Rechteraccolade 2"/>
          <p:cNvSpPr/>
          <p:nvPr/>
        </p:nvSpPr>
        <p:spPr>
          <a:xfrm rot="5400000">
            <a:off x="2933818" y="3717614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raccolade 34"/>
          <p:cNvSpPr/>
          <p:nvPr/>
        </p:nvSpPr>
        <p:spPr>
          <a:xfrm rot="5400000">
            <a:off x="6254570" y="3720732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5152256" y="5517232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7" name="Tekstvak 36"/>
          <p:cNvSpPr txBox="1"/>
          <p:nvPr/>
        </p:nvSpPr>
        <p:spPr>
          <a:xfrm>
            <a:off x="-36512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8" name="Rechte verbindingslijn met pijl 37"/>
          <p:cNvCxnSpPr>
            <a:endCxn id="4" idx="1"/>
          </p:cNvCxnSpPr>
          <p:nvPr/>
        </p:nvCxnSpPr>
        <p:spPr>
          <a:xfrm>
            <a:off x="683568" y="4822061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raccolade 38"/>
          <p:cNvSpPr/>
          <p:nvPr/>
        </p:nvSpPr>
        <p:spPr>
          <a:xfrm rot="5400000">
            <a:off x="583032" y="4607188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-39985" y="5518973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555776" y="3258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</p:spTree>
    <p:extLst>
      <p:ext uri="{BB962C8B-B14F-4D97-AF65-F5344CB8AC3E}">
        <p14:creationId xmlns:p14="http://schemas.microsoft.com/office/powerpoint/2010/main" xmlns="" val="9928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6" grpId="0"/>
      <p:bldP spid="17" grpId="0" animBg="1"/>
      <p:bldP spid="18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4" grpId="0"/>
      <p:bldP spid="3" grpId="0" animBg="1"/>
      <p:bldP spid="35" grpId="0" animBg="1"/>
      <p:bldP spid="36" grpId="0"/>
      <p:bldP spid="37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695"/>
          <a:stretch/>
        </p:blipFill>
        <p:spPr bwMode="auto">
          <a:xfrm>
            <a:off x="539552" y="1194071"/>
            <a:ext cx="7840871" cy="9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75656" y="145516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0070C0"/>
                </a:solidFill>
              </a:rPr>
              <a:t>- III                                              + III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460432" y="17079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nl-NL"/>
              <a:t>6 e</a:t>
            </a:r>
            <a:r>
              <a:rPr lang="nl-NL" baseline="30000"/>
              <a:t>-</a:t>
            </a:r>
            <a:endParaRPr lang="en-US" baseline="300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48" b="28451"/>
          <a:stretch/>
        </p:blipFill>
        <p:spPr bwMode="auto">
          <a:xfrm>
            <a:off x="651564" y="3039343"/>
            <a:ext cx="7840871" cy="11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519"/>
          <a:stretch/>
        </p:blipFill>
        <p:spPr bwMode="auto">
          <a:xfrm>
            <a:off x="755576" y="5373216"/>
            <a:ext cx="7840871" cy="9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547664" y="311135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rgbClr val="0070C0"/>
                </a:solidFill>
              </a:rPr>
              <a:t>+</a:t>
            </a:r>
            <a:r>
              <a:rPr lang="nl-NL" sz="2400" b="1" smtClean="0">
                <a:solidFill>
                  <a:srgbClr val="0070C0"/>
                </a:solidFill>
              </a:rPr>
              <a:t> III                                              + V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460432" y="56612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nl-NL" smtClean="0"/>
              <a:t>8 </a:t>
            </a:r>
            <a:r>
              <a:rPr lang="nl-NL"/>
              <a:t>e</a:t>
            </a:r>
            <a:r>
              <a:rPr lang="nl-NL" baseline="30000"/>
              <a:t>-</a:t>
            </a:r>
            <a:endParaRPr lang="en-US" baseline="30000"/>
          </a:p>
        </p:txBody>
      </p:sp>
      <p:sp>
        <p:nvSpPr>
          <p:cNvPr id="12" name="Tekstvak 11"/>
          <p:cNvSpPr txBox="1"/>
          <p:nvPr/>
        </p:nvSpPr>
        <p:spPr>
          <a:xfrm>
            <a:off x="8460432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nl-NL"/>
              <a:t>2</a:t>
            </a:r>
            <a:r>
              <a:rPr lang="nl-NL" smtClean="0"/>
              <a:t> </a:t>
            </a:r>
            <a:r>
              <a:rPr lang="nl-NL"/>
              <a:t>e</a:t>
            </a:r>
            <a:r>
              <a:rPr lang="nl-NL" baseline="30000"/>
              <a:t>-</a:t>
            </a:r>
            <a:endParaRPr lang="en-US" baseline="30000"/>
          </a:p>
        </p:txBody>
      </p:sp>
      <p:sp>
        <p:nvSpPr>
          <p:cNvPr id="9" name="Tekstvak 8"/>
          <p:cNvSpPr txBox="1"/>
          <p:nvPr/>
        </p:nvSpPr>
        <p:spPr>
          <a:xfrm>
            <a:off x="1655676" y="512757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0070C0"/>
                </a:solidFill>
              </a:rPr>
              <a:t>- III                                              + V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162880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AOB</a:t>
            </a:r>
          </a:p>
          <a:p>
            <a:r>
              <a:rPr lang="nl-NL" sz="2400" b="1" smtClean="0"/>
              <a:t>(AOA)</a:t>
            </a:r>
            <a:endParaRPr lang="en-US" sz="2400" b="1"/>
          </a:p>
        </p:txBody>
      </p:sp>
      <p:sp>
        <p:nvSpPr>
          <p:cNvPr id="14" name="Tekstvak 13"/>
          <p:cNvSpPr txBox="1"/>
          <p:nvPr/>
        </p:nvSpPr>
        <p:spPr>
          <a:xfrm>
            <a:off x="131937" y="33158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NOB</a:t>
            </a:r>
            <a:endParaRPr lang="en-US" sz="2400" b="1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547664" y="4725144"/>
            <a:ext cx="74888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483768" y="1886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z="3600"/>
              <a:t>Nitrification</a:t>
            </a:r>
            <a:endParaRPr lang="en-US" sz="3600"/>
          </a:p>
        </p:txBody>
      </p:sp>
      <p:sp>
        <p:nvSpPr>
          <p:cNvPr id="19" name="Tekstvak 18"/>
          <p:cNvSpPr txBox="1"/>
          <p:nvPr/>
        </p:nvSpPr>
        <p:spPr>
          <a:xfrm>
            <a:off x="179512" y="24597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‘nitritation’</a:t>
            </a:r>
            <a:endParaRPr lang="en-US"/>
          </a:p>
        </p:txBody>
      </p:sp>
      <p:sp>
        <p:nvSpPr>
          <p:cNvPr id="21" name="Tekstvak 20"/>
          <p:cNvSpPr txBox="1"/>
          <p:nvPr/>
        </p:nvSpPr>
        <p:spPr>
          <a:xfrm>
            <a:off x="179512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‘nitratation’</a:t>
            </a:r>
            <a:endParaRPr lang="en-US"/>
          </a:p>
        </p:txBody>
      </p:sp>
      <p:cxnSp>
        <p:nvCxnSpPr>
          <p:cNvPr id="22" name="Rechte verbindingslijn met pijl 21"/>
          <p:cNvCxnSpPr/>
          <p:nvPr/>
        </p:nvCxnSpPr>
        <p:spPr>
          <a:xfrm flipH="1">
            <a:off x="2195736" y="2044298"/>
            <a:ext cx="3312368" cy="14567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6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  <p:bldP spid="9" grpId="0"/>
      <p:bldP spid="6" grpId="0"/>
      <p:bldP spid="14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483768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z="3600" smtClean="0"/>
              <a:t>Nitrification: autotrophic</a:t>
            </a:r>
            <a:endParaRPr lang="en-US" sz="3600"/>
          </a:p>
        </p:txBody>
      </p:sp>
      <p:sp>
        <p:nvSpPr>
          <p:cNvPr id="6" name="Tekstvak 5"/>
          <p:cNvSpPr txBox="1"/>
          <p:nvPr/>
        </p:nvSpPr>
        <p:spPr>
          <a:xfrm>
            <a:off x="1667594" y="37471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NH</a:t>
            </a:r>
            <a:r>
              <a:rPr lang="nl-NL" sz="3200" b="1" baseline="-25000" smtClean="0"/>
              <a:t>4</a:t>
            </a:r>
            <a:r>
              <a:rPr lang="nl-NL" sz="3200" b="1" baseline="30000" smtClean="0"/>
              <a:t>+ </a:t>
            </a:r>
            <a:endParaRPr lang="en-US" sz="3200" b="1" baseline="30000"/>
          </a:p>
        </p:txBody>
      </p:sp>
      <p:sp>
        <p:nvSpPr>
          <p:cNvPr id="11" name="Tekstvak 10"/>
          <p:cNvSpPr txBox="1"/>
          <p:nvPr/>
        </p:nvSpPr>
        <p:spPr>
          <a:xfrm>
            <a:off x="3491880" y="27389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NO</a:t>
            </a:r>
            <a:r>
              <a:rPr lang="nl-NL" sz="3200" b="1" baseline="-25000" smtClean="0"/>
              <a:t>3</a:t>
            </a:r>
            <a:r>
              <a:rPr lang="nl-NL" sz="3200" b="1" baseline="30000" smtClean="0"/>
              <a:t>-</a:t>
            </a:r>
            <a:endParaRPr lang="en-US" sz="3200" b="1" baseline="30000"/>
          </a:p>
        </p:txBody>
      </p:sp>
      <p:sp>
        <p:nvSpPr>
          <p:cNvPr id="12" name="Tekstvak 11"/>
          <p:cNvSpPr txBox="1"/>
          <p:nvPr/>
        </p:nvSpPr>
        <p:spPr>
          <a:xfrm>
            <a:off x="3395785" y="4576643"/>
            <a:ext cx="3487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New biomass (CH</a:t>
            </a:r>
            <a:r>
              <a:rPr lang="nl-NL" sz="3200" b="1" baseline="-25000" smtClean="0"/>
              <a:t>1.4</a:t>
            </a:r>
            <a:r>
              <a:rPr lang="nl-NL" sz="3200" b="1" smtClean="0"/>
              <a:t>O</a:t>
            </a:r>
            <a:r>
              <a:rPr lang="nl-NL" sz="3200" b="1" baseline="-25000" smtClean="0"/>
              <a:t>0.5</a:t>
            </a:r>
            <a:r>
              <a:rPr lang="nl-NL" sz="3200" b="1" smtClean="0"/>
              <a:t>N</a:t>
            </a:r>
            <a:r>
              <a:rPr lang="nl-NL" sz="3200" b="1" baseline="-25000" smtClean="0"/>
              <a:t>0.2</a:t>
            </a:r>
            <a:r>
              <a:rPr lang="nl-NL" sz="3200" b="1" smtClean="0"/>
              <a:t>)</a:t>
            </a:r>
            <a:endParaRPr lang="en-US" sz="3200" b="1" baseline="30000"/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2794198" y="3323763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2819747" y="4231180"/>
            <a:ext cx="432048" cy="47199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204098" y="3819108"/>
            <a:ext cx="125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HCO</a:t>
            </a:r>
            <a:r>
              <a:rPr lang="nl-NL" sz="3200" b="1" baseline="-25000" smtClean="0"/>
              <a:t>3</a:t>
            </a:r>
            <a:r>
              <a:rPr lang="nl-NL" sz="3200" b="1" baseline="30000" smtClean="0"/>
              <a:t>- </a:t>
            </a:r>
            <a:endParaRPr lang="en-US" sz="3200" b="1" baseline="30000"/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5888471" y="4312451"/>
            <a:ext cx="351631" cy="52370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2315666" y="31390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95%</a:t>
            </a:r>
            <a:endParaRPr lang="en-US"/>
          </a:p>
        </p:txBody>
      </p:sp>
      <p:sp>
        <p:nvSpPr>
          <p:cNvPr id="20" name="Tekstvak 19"/>
          <p:cNvSpPr txBox="1"/>
          <p:nvPr/>
        </p:nvSpPr>
        <p:spPr>
          <a:xfrm>
            <a:off x="2440285" y="43951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5%</a:t>
            </a:r>
            <a:endParaRPr lang="en-US"/>
          </a:p>
        </p:txBody>
      </p:sp>
      <p:sp>
        <p:nvSpPr>
          <p:cNvPr id="18" name="Tekstvak 17"/>
          <p:cNvSpPr txBox="1"/>
          <p:nvPr/>
        </p:nvSpPr>
        <p:spPr>
          <a:xfrm>
            <a:off x="771492" y="9087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b="1" smtClean="0"/>
          </a:p>
          <a:p>
            <a:r>
              <a:rPr lang="nl-NL" sz="3600" b="1" smtClean="0"/>
              <a:t>4.57 mg O</a:t>
            </a:r>
            <a:r>
              <a:rPr lang="nl-NL" sz="3600" b="1" baseline="-25000" smtClean="0"/>
              <a:t>2</a:t>
            </a:r>
            <a:r>
              <a:rPr lang="nl-NL" sz="3600" b="1" smtClean="0"/>
              <a:t>/mg N </a:t>
            </a:r>
            <a:r>
              <a:rPr lang="nl-NL" sz="3600" b="1" smtClean="0">
                <a:sym typeface="Wingdings" panose="05000000000000000000" pitchFamily="2" charset="2"/>
              </a:rPr>
              <a:t> 4.33 mg O</a:t>
            </a:r>
            <a:r>
              <a:rPr lang="nl-NL" sz="3600" b="1" baseline="-25000" smtClean="0">
                <a:sym typeface="Wingdings" panose="05000000000000000000" pitchFamily="2" charset="2"/>
              </a:rPr>
              <a:t>2</a:t>
            </a:r>
            <a:r>
              <a:rPr lang="nl-NL" sz="3600" b="1" smtClean="0">
                <a:sym typeface="Wingdings" panose="05000000000000000000" pitchFamily="2" charset="2"/>
              </a:rPr>
              <a:t>/N</a:t>
            </a:r>
            <a:endParaRPr lang="en-US" sz="3600" b="1"/>
          </a:p>
        </p:txBody>
      </p:sp>
      <p:sp>
        <p:nvSpPr>
          <p:cNvPr id="22" name="Tekstvak 21"/>
          <p:cNvSpPr txBox="1"/>
          <p:nvPr/>
        </p:nvSpPr>
        <p:spPr>
          <a:xfrm>
            <a:off x="1559582" y="62181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/>
              <a:t>h</a:t>
            </a:r>
            <a:r>
              <a:rPr lang="nl-NL" sz="2800" b="1" smtClean="0"/>
              <a:t>eterotrophs		   nitrifiers</a:t>
            </a:r>
            <a:r>
              <a:rPr lang="nl-NL" smtClean="0"/>
              <a:t> </a:t>
            </a:r>
            <a:endParaRPr lang="en-US"/>
          </a:p>
        </p:txBody>
      </p:sp>
      <p:sp>
        <p:nvSpPr>
          <p:cNvPr id="23" name="PIJL-LINKS en -RECHTS 22"/>
          <p:cNvSpPr/>
          <p:nvPr/>
        </p:nvSpPr>
        <p:spPr>
          <a:xfrm>
            <a:off x="4007854" y="6295092"/>
            <a:ext cx="1296144" cy="369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0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835696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z="3600" smtClean="0"/>
              <a:t>Nitrification: oxygen demand</a:t>
            </a:r>
            <a:endParaRPr lang="en-US" sz="3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313" y="2852936"/>
            <a:ext cx="77547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5868144" y="3717032"/>
            <a:ext cx="0" cy="136815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4720667" y="5229200"/>
            <a:ext cx="316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COD * Fb * Y</a:t>
            </a:r>
            <a:r>
              <a:rPr lang="nl-NL" sz="2400" baseline="-25000" smtClean="0"/>
              <a:t>COD</a:t>
            </a:r>
            <a:r>
              <a:rPr lang="nl-NL" sz="2400" smtClean="0"/>
              <a:t> * 0.05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41766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3" y="2420888"/>
            <a:ext cx="8753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483768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z="3600" smtClean="0"/>
              <a:t>Nitrification: inhibition</a:t>
            </a:r>
            <a:endParaRPr lang="en-US" sz="3600"/>
          </a:p>
        </p:txBody>
      </p:sp>
      <p:sp>
        <p:nvSpPr>
          <p:cNvPr id="4" name="Tekstvak 3"/>
          <p:cNvSpPr txBox="1"/>
          <p:nvPr/>
        </p:nvSpPr>
        <p:spPr>
          <a:xfrm>
            <a:off x="2987824" y="458112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smtClean="0"/>
              <a:t>pH  !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xmlns="" val="17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861</Words>
  <Application>Microsoft Office PowerPoint</Application>
  <PresentationFormat>On-screen Show (4:3)</PresentationFormat>
  <Paragraphs>282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Kantoorthema</vt:lpstr>
      <vt:lpstr>Slide 1</vt:lpstr>
      <vt:lpstr>1. N-removal</vt:lpstr>
      <vt:lpstr>Slide 3</vt:lpstr>
      <vt:lpstr>Slide 4</vt:lpstr>
      <vt:lpstr>Slide 5</vt:lpstr>
      <vt:lpstr>Slide 6</vt:lpstr>
      <vt:lpstr>Slide 7</vt:lpstr>
      <vt:lpstr>Slide 8</vt:lpstr>
      <vt:lpstr>Slide 9</vt:lpstr>
      <vt:lpstr>question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question</vt:lpstr>
      <vt:lpstr>Slide 22</vt:lpstr>
      <vt:lpstr>Slide 23</vt:lpstr>
      <vt:lpstr>Slide 24</vt:lpstr>
      <vt:lpstr>Slide 25</vt:lpstr>
      <vt:lpstr>Slide 26</vt:lpstr>
      <vt:lpstr>break</vt:lpstr>
      <vt:lpstr>2. P-removal</vt:lpstr>
      <vt:lpstr>Slide 29</vt:lpstr>
      <vt:lpstr>Slide 30</vt:lpstr>
      <vt:lpstr>Slide 31</vt:lpstr>
      <vt:lpstr>Slide 32</vt:lpstr>
      <vt:lpstr>Slide 33</vt:lpstr>
      <vt:lpstr>question</vt:lpstr>
      <vt:lpstr>Slide 35</vt:lpstr>
      <vt:lpstr>Slide 36</vt:lpstr>
      <vt:lpstr>Slide 37</vt:lpstr>
      <vt:lpstr>Slide 38</vt:lpstr>
      <vt:lpstr>Slide 39</vt:lpstr>
      <vt:lpstr>Slide 40</vt:lpstr>
      <vt:lpstr>No lecture tomorrow!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Clauwaert</dc:creator>
  <cp:lastModifiedBy>Acer f</cp:lastModifiedBy>
  <cp:revision>59</cp:revision>
  <dcterms:created xsi:type="dcterms:W3CDTF">2015-09-27T12:48:33Z</dcterms:created>
  <dcterms:modified xsi:type="dcterms:W3CDTF">2015-11-05T08:37:12Z</dcterms:modified>
</cp:coreProperties>
</file>