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6" r:id="rId3"/>
    <p:sldId id="280" r:id="rId4"/>
    <p:sldId id="313" r:id="rId5"/>
    <p:sldId id="270" r:id="rId6"/>
    <p:sldId id="343" r:id="rId7"/>
    <p:sldId id="344" r:id="rId8"/>
    <p:sldId id="362" r:id="rId9"/>
    <p:sldId id="345" r:id="rId10"/>
    <p:sldId id="366" r:id="rId11"/>
    <p:sldId id="364" r:id="rId12"/>
    <p:sldId id="355" r:id="rId13"/>
    <p:sldId id="357" r:id="rId14"/>
    <p:sldId id="359" r:id="rId15"/>
    <p:sldId id="361" r:id="rId16"/>
    <p:sldId id="353" r:id="rId17"/>
  </p:sldIdLst>
  <p:sldSz cx="9144000" cy="6858000" type="screen4x3"/>
  <p:notesSz cx="680085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2" autoAdjust="0"/>
    <p:restoredTop sz="91290" autoAdjust="0"/>
  </p:normalViewPr>
  <p:slideViewPr>
    <p:cSldViewPr>
      <p:cViewPr varScale="1">
        <p:scale>
          <a:sx n="71" d="100"/>
          <a:sy n="71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9D6EC8-50BD-42B4-8E75-F1E25787EBDB}" type="datetimeFigureOut">
              <a:rPr lang="en-US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7244E50-6653-43EC-97D1-C295980EA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8339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7C8844-D0F6-45FF-B6AF-90E31E90FCB2}" type="datetimeFigureOut">
              <a:rPr lang="en-US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4195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863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EBAF84-3563-4060-9AFE-ADD7BC3B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063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622892-8E79-463A-AA46-89C4559365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2322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EBAF84-3563-4060-9AFE-ADD7BC3BF2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DD808-949B-43A4-8BB5-DD5A312E6566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3B20-BDC3-417B-BCC6-D2814E4B5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67C6-FC18-4F3A-A113-0FDB086E553F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D5B1-B434-413A-9342-D7799F430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A11F-E14C-4893-87F4-12D196B2E09A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B922-266D-42B3-8A54-1BCE271F9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829A-3279-4A8B-AA11-1CC3F3D804C8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EF95-DB18-4504-B8A5-E9B43A8C1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FE35-0824-4FD0-8A6F-0AC11A4574A9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4547-2B3D-486D-A547-5A9B59439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7F96-4BC5-471F-BDC1-2ECD5E504AAB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CD3F-B510-427A-8C65-4EFEB8AA2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98CB-DBAB-437B-8FF7-2736B3FF4A6B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29CF-1390-4BCA-940B-9E4A022D0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2EF8-F7C3-43DC-B8A4-FF656660C686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AD09-B4AC-48FD-943B-E65E324CC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3800-EED9-4AB8-A90E-E6D13B3132FD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7AE3-E889-49A5-A434-C50A1A551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FA59-AC57-4D3E-B0C1-05F8EAC8AF24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83B6-C1B5-41DE-9D29-155FDC7A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9EE2-385F-47E9-9A38-16AC817CB632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DD6D-C785-4B7A-BB49-0594067E1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D686CC-4E7E-492B-9008-63C68EC949C5}" type="datetime1">
              <a:rPr lang="en-US" smtClean="0"/>
              <a:pPr>
                <a:defRPr/>
              </a:pPr>
              <a:t>09-Dec-15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5DA7B6-D3E8-4002-A201-5BA4ACFAD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286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URBAN AND INDOOR AIR POLLUTION TASK PRESENTATION 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PARTICULATE MATTER POLLUTION IN RWANDA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7010400" cy="22860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HABIMANA VALENS 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Master Student, Ghent University  </a:t>
            </a:r>
          </a:p>
          <a:p>
            <a:pPr eaLnBrk="1" hangingPunct="1">
              <a:defRPr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73B20-BDC3-417B-BCC6-D2814E4B5CB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z="3200" b="1" dirty="0" smtClean="0"/>
              <a:t>SOURCES OF THE POLLUTION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Using </a:t>
            </a:r>
            <a:r>
              <a:rPr lang="en-US" dirty="0" smtClean="0"/>
              <a:t>SEM conclusions on origin is obtained 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6400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46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14800"/>
            <a:ext cx="708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z="3200" b="1" dirty="0" smtClean="0"/>
              <a:t>Impact of particulate matter pollution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indoor </a:t>
            </a:r>
            <a:r>
              <a:rPr lang="en-US" dirty="0" smtClean="0"/>
              <a:t>air pollution caused by solid fuel use accounted for 5.8% of the Rwandan national burden of disease (WHO 2007).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In Rwanda, respiratory disease accounts for </a:t>
            </a:r>
            <a:r>
              <a:rPr lang="en-US" dirty="0" smtClean="0"/>
              <a:t>34% </a:t>
            </a:r>
            <a:r>
              <a:rPr lang="en-US" dirty="0" smtClean="0"/>
              <a:t>of new visits to health </a:t>
            </a:r>
            <a:r>
              <a:rPr lang="en-US" dirty="0" err="1" smtClean="0"/>
              <a:t>centres</a:t>
            </a:r>
            <a:r>
              <a:rPr lang="en-US" dirty="0" smtClean="0"/>
              <a:t>, </a:t>
            </a:r>
            <a:r>
              <a:rPr lang="en-US" dirty="0" smtClean="0"/>
              <a:t>no doubt </a:t>
            </a:r>
            <a:r>
              <a:rPr lang="en-US" dirty="0" smtClean="0"/>
              <a:t>caused mostly by indoor pollution from cooking (</a:t>
            </a:r>
            <a:r>
              <a:rPr lang="en-US" dirty="0" err="1" smtClean="0"/>
              <a:t>Ruxin</a:t>
            </a:r>
            <a:r>
              <a:rPr lang="en-US" dirty="0" smtClean="0"/>
              <a:t> 2011</a:t>
            </a:r>
            <a:r>
              <a:rPr lang="en-US" dirty="0" smtClean="0"/>
              <a:t>).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Respiratory infections are the leading cause of child deaths in Rwanda (MINISANTE 2012), many of which may be the result of indoor air pollution (Young and </a:t>
            </a:r>
            <a:r>
              <a:rPr lang="en-US" dirty="0" err="1" smtClean="0"/>
              <a:t>Khennas</a:t>
            </a:r>
            <a:r>
              <a:rPr lang="en-US" dirty="0" smtClean="0"/>
              <a:t> 2003).</a:t>
            </a:r>
          </a:p>
          <a:p>
            <a:pPr algn="just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Progress made to reduce the pollution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Organic </a:t>
            </a:r>
            <a:r>
              <a:rPr lang="en-US" dirty="0" smtClean="0"/>
              <a:t>Law on the Environment does not allow activities that damage air </a:t>
            </a:r>
            <a:r>
              <a:rPr lang="en-US" dirty="0" smtClean="0"/>
              <a:t>quality (</a:t>
            </a:r>
            <a:r>
              <a:rPr lang="en-US" dirty="0" err="1" smtClean="0"/>
              <a:t>RoR</a:t>
            </a:r>
            <a:r>
              <a:rPr lang="en-US" dirty="0" smtClean="0"/>
              <a:t> </a:t>
            </a:r>
            <a:r>
              <a:rPr lang="en-US" dirty="0" smtClean="0"/>
              <a:t>2005)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REMA </a:t>
            </a:r>
            <a:r>
              <a:rPr lang="en-US" dirty="0" smtClean="0"/>
              <a:t>oversees the matter of air pollution in Rwanda and monitors emissions from industries. 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The RBS specifies the permissible limits for  pollutants in both ambient air and emission sources. (</a:t>
            </a:r>
            <a:r>
              <a:rPr lang="en-US" dirty="0" err="1" smtClean="0"/>
              <a:t>Babijja</a:t>
            </a:r>
            <a:r>
              <a:rPr lang="en-US" dirty="0" smtClean="0"/>
              <a:t> 2012).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It also prescribes the tolerable limits for dust from factories into the air (RBS 2011).</a:t>
            </a:r>
          </a:p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Air pollution monitoring </a:t>
            </a:r>
            <a:r>
              <a:rPr lang="en-US" dirty="0" smtClean="0"/>
              <a:t>stations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Regular monitoring is </a:t>
            </a:r>
            <a:r>
              <a:rPr lang="en-US" dirty="0" smtClean="0"/>
              <a:t>necessary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Briquettes may be a better </a:t>
            </a:r>
            <a:r>
              <a:rPr lang="en-US" dirty="0" smtClean="0"/>
              <a:t>alternative(Young </a:t>
            </a:r>
            <a:r>
              <a:rPr lang="en-US" dirty="0" smtClean="0"/>
              <a:t>and </a:t>
            </a:r>
            <a:r>
              <a:rPr lang="en-US" dirty="0" err="1" smtClean="0"/>
              <a:t>Khennas</a:t>
            </a:r>
            <a:r>
              <a:rPr lang="en-US" dirty="0" smtClean="0"/>
              <a:t> 2003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EDPRS 2 encourages initiatives to increase the use of improved cook stoves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private sector to invest in developing the improved stove technology (MINECOFIN 2013).</a:t>
            </a:r>
          </a:p>
          <a:p>
            <a:pPr algn="just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algn="just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Rwanda situation VS Belgium situation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609601"/>
          <a:ext cx="8763001" cy="6143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912"/>
                <a:gridCol w="2963563"/>
                <a:gridCol w="3550526"/>
              </a:tblGrid>
              <a:tr h="46507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Rwanda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Belgium </a:t>
                      </a:r>
                      <a:endParaRPr lang="en-US" dirty="0"/>
                    </a:p>
                  </a:txBody>
                  <a:tcPr/>
                </a:tc>
              </a:tr>
              <a:tr h="11429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Sources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Diesel soot, fly ash, dust, kerosene</a:t>
                      </a:r>
                      <a:r>
                        <a:rPr lang="en-US" sz="2400" baseline="0" dirty="0" smtClean="0"/>
                        <a:t> and organic material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</a:t>
                      </a:r>
                      <a:r>
                        <a:rPr lang="en-US" sz="2400" baseline="0" dirty="0" smtClean="0"/>
                        <a:t> use , road transport </a:t>
                      </a:r>
                      <a:r>
                        <a:rPr lang="en-US" sz="2400" dirty="0" smtClean="0"/>
                        <a:t>, industry,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sea salt,</a:t>
                      </a:r>
                      <a:r>
                        <a:rPr lang="en-US" sz="2400" baseline="0" dirty="0" smtClean="0"/>
                        <a:t> agriculture 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7912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Concentration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/>
                        <a:t>PM10:</a:t>
                      </a:r>
                      <a:r>
                        <a:rPr lang="en-US" sz="2400" baseline="0" smtClean="0"/>
                        <a:t> </a:t>
                      </a:r>
                      <a:r>
                        <a:rPr lang="en-US" sz="2400" smtClean="0"/>
                        <a:t>650</a:t>
                      </a:r>
                      <a:r>
                        <a:rPr lang="el-GR" sz="2400" smtClean="0"/>
                        <a:t>μ</a:t>
                      </a:r>
                      <a:r>
                        <a:rPr lang="en-US" sz="2400" smtClean="0"/>
                        <a:t>g/m3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PM10 :</a:t>
                      </a:r>
                      <a:r>
                        <a:rPr lang="en-US" sz="2400" baseline="0" smtClean="0"/>
                        <a:t> </a:t>
                      </a:r>
                      <a:r>
                        <a:rPr lang="en-US" sz="2400" smtClean="0"/>
                        <a:t>25 </a:t>
                      </a:r>
                      <a:r>
                        <a:rPr lang="el-GR" sz="2400" smtClean="0"/>
                        <a:t>μ</a:t>
                      </a:r>
                      <a:r>
                        <a:rPr lang="en-US" sz="2400" smtClean="0"/>
                        <a:t>g/m3 in</a:t>
                      </a:r>
                      <a:r>
                        <a:rPr lang="en-US" sz="2400" baseline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</a:tr>
              <a:tr h="6462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Exposure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Difficult</a:t>
                      </a:r>
                      <a:r>
                        <a:rPr lang="en-US" sz="2400" baseline="0" dirty="0" smtClean="0"/>
                        <a:t> to estimate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15.9% in 2012</a:t>
                      </a:r>
                      <a:endParaRPr lang="en-US" sz="2400" dirty="0"/>
                    </a:p>
                  </a:txBody>
                  <a:tcPr/>
                </a:tc>
              </a:tr>
              <a:tr h="11429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on emission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Difficult to obtain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/>
                        <a:t>EU</a:t>
                      </a:r>
                      <a:r>
                        <a:rPr lang="en-US" sz="2400" baseline="0" dirty="0" smtClean="0"/>
                        <a:t>EI submitted under LRTAP</a:t>
                      </a:r>
                      <a:r>
                        <a:rPr lang="en-US" sz="2400" dirty="0" smtClean="0"/>
                        <a:t>, and data submitted under  EUNEC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Directive </a:t>
                      </a:r>
                      <a:endParaRPr lang="en-US" sz="2400" dirty="0"/>
                    </a:p>
                  </a:txBody>
                  <a:tcPr/>
                </a:tc>
              </a:tr>
              <a:tr h="48982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Pollutants trend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Increased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Decreased </a:t>
                      </a:r>
                      <a:endParaRPr lang="en-US" sz="2400" dirty="0"/>
                    </a:p>
                  </a:txBody>
                  <a:tcPr/>
                </a:tc>
              </a:tr>
              <a:tr h="48982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REGULATION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Organic</a:t>
                      </a:r>
                      <a:r>
                        <a:rPr lang="en-US" sz="2400" baseline="0" dirty="0" smtClean="0"/>
                        <a:t> law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European legislation </a:t>
                      </a:r>
                      <a:endParaRPr lang="en-US" sz="2400" dirty="0"/>
                    </a:p>
                  </a:txBody>
                  <a:tcPr/>
                </a:tc>
              </a:tr>
              <a:tr h="8517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Institutions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REMA, RBS(limit)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EEA</a:t>
                      </a:r>
                      <a:r>
                        <a:rPr lang="en-US" sz="2400" baseline="0" dirty="0" smtClean="0"/>
                        <a:t>, NEC Directive(limit)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3200" b="1" dirty="0" smtClean="0"/>
              <a:t>Conclusion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Analyzing the suspended particulate matter indicates a daily average of PM10 = 650 </a:t>
            </a:r>
            <a:r>
              <a:rPr lang="en-US" dirty="0" err="1" smtClean="0"/>
              <a:t>μg</a:t>
            </a:r>
            <a:r>
              <a:rPr lang="en-US" dirty="0" smtClean="0"/>
              <a:t>/m3 which </a:t>
            </a:r>
            <a:r>
              <a:rPr lang="en-US" dirty="0" smtClean="0"/>
              <a:t>considerably extend the critical limits of the WHO.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the suspended </a:t>
            </a:r>
            <a:r>
              <a:rPr lang="en-US" dirty="0" smtClean="0"/>
              <a:t>PM</a:t>
            </a:r>
            <a:r>
              <a:rPr lang="en-US" dirty="0" smtClean="0"/>
              <a:t> </a:t>
            </a:r>
            <a:r>
              <a:rPr lang="en-US" dirty="0" smtClean="0"/>
              <a:t>within the urban atmosphere pose an innate hygienic endangerment for the population of Kigali.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This situation is accelerated man made pollution due to the usage of aged diesel vehicles and the combustion of biomass.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Outline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Introduction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PM</a:t>
            </a:r>
            <a:r>
              <a:rPr lang="en-US" dirty="0" smtClean="0"/>
              <a:t> pollution in Kigali City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Sources of PM in Kigali City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Impacts </a:t>
            </a:r>
            <a:r>
              <a:rPr lang="en-US" dirty="0" smtClean="0"/>
              <a:t>of </a:t>
            </a:r>
            <a:r>
              <a:rPr lang="en-US" dirty="0" smtClean="0"/>
              <a:t>PM</a:t>
            </a:r>
            <a:r>
              <a:rPr lang="en-US" dirty="0" smtClean="0"/>
              <a:t> Pollution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Progress </a:t>
            </a:r>
            <a:r>
              <a:rPr lang="en-US" dirty="0" smtClean="0"/>
              <a:t>made to reduce the pollution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Comparison </a:t>
            </a:r>
            <a:r>
              <a:rPr lang="en-US" dirty="0" smtClean="0"/>
              <a:t>of current situation with Belgium situation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b="1" dirty="0" smtClean="0"/>
              <a:t>Introduction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Rwanda, a land of thousand hills is the most densely populated country in </a:t>
            </a:r>
            <a:r>
              <a:rPr lang="en-US" dirty="0" smtClean="0"/>
              <a:t>Africa.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it  </a:t>
            </a:r>
            <a:r>
              <a:rPr lang="en-US" dirty="0" smtClean="0"/>
              <a:t>has a very large rural population, but a high urbanization rate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Kigali is the Capital, Located in the heart of Rwanda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More than one million people, 10.8% of total population. 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Rate </a:t>
            </a:r>
            <a:r>
              <a:rPr lang="en-US" dirty="0" smtClean="0"/>
              <a:t>of urbanization of 4.5 %. 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   Kigali, the capital City of Rwanda, and built   on hills and valleys.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desktop\12065918_893920694036830_878970778637134523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962399" cy="502919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7"/>
          <p:cNvSpPr>
            <a:spLocks noGrp="1"/>
          </p:cNvSpPr>
          <p:nvPr>
            <p:ph idx="1"/>
          </p:nvPr>
        </p:nvSpPr>
        <p:spPr>
          <a:xfrm>
            <a:off x="304800" y="0"/>
            <a:ext cx="8534400" cy="6553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/>
              <a:t>particulate </a:t>
            </a:r>
            <a:r>
              <a:rPr lang="en-US" b="1" dirty="0" smtClean="0"/>
              <a:t>matter pollution in Kigali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Analyzing </a:t>
            </a:r>
            <a:r>
              <a:rPr lang="en-US" dirty="0" smtClean="0"/>
              <a:t>the </a:t>
            </a:r>
            <a:r>
              <a:rPr lang="en-US" dirty="0" smtClean="0"/>
              <a:t>air </a:t>
            </a:r>
            <a:r>
              <a:rPr lang="en-US" dirty="0" smtClean="0"/>
              <a:t>quality of Kigali is one part of the </a:t>
            </a:r>
            <a:r>
              <a:rPr lang="en-US" dirty="0" err="1" smtClean="0"/>
              <a:t>ReCCiR</a:t>
            </a:r>
            <a:r>
              <a:rPr lang="en-US" dirty="0" smtClean="0"/>
              <a:t> Project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measurements  </a:t>
            </a:r>
            <a:r>
              <a:rPr lang="en-US" dirty="0" smtClean="0"/>
              <a:t>were taken by a mobile </a:t>
            </a:r>
            <a:r>
              <a:rPr lang="en-US" dirty="0" smtClean="0"/>
              <a:t>laboratory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a </a:t>
            </a:r>
            <a:r>
              <a:rPr lang="en-US" dirty="0" smtClean="0"/>
              <a:t>suction device of the mobile laboratory at 1.50 m above ground level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The maximum driving speed was 30 km/h along streets. 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different </a:t>
            </a:r>
            <a:r>
              <a:rPr lang="en-US" dirty="0" smtClean="0"/>
              <a:t>times of the day: 9 am-10 am; 4 pm-5 pm and 2am-3 am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endParaRPr lang="en-US" b="1" dirty="0" smtClean="0"/>
          </a:p>
          <a:p>
            <a:pPr>
              <a:buFont typeface="Wingdings" pitchFamily="2" charset="2"/>
              <a:buChar char="§"/>
            </a:pPr>
            <a:endParaRPr lang="en-US" b="1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3200" dirty="0" smtClean="0"/>
              <a:t>map of Kigali city showing the measuring route (red line) and the red dots showing fixed air quality station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2133600"/>
            <a:ext cx="784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3200" dirty="0" smtClean="0"/>
              <a:t>Mean PM10 concentration for day time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45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58975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Belgium situation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3200" dirty="0" smtClean="0"/>
              <a:t>Mean PM10  for the night time hours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F95-DB18-4504-B8A5-E9B43A8C1F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600</Words>
  <Application>Microsoft Office PowerPoint</Application>
  <PresentationFormat>On-screen Show (4:3)</PresentationFormat>
  <Paragraphs>105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URBAN AND INDOOR AIR POLLUTION TASK PRESENTATION     PARTICULATE MATTER POLLUTION IN RWANDA </vt:lpstr>
      <vt:lpstr>Outline </vt:lpstr>
      <vt:lpstr>Introduction </vt:lpstr>
      <vt:lpstr>Slide 4</vt:lpstr>
      <vt:lpstr>Slide 5</vt:lpstr>
      <vt:lpstr>map of Kigali city showing the measuring route (red line) and the red dots showing fixed air quality station</vt:lpstr>
      <vt:lpstr>Mean PM10 concentration for day time</vt:lpstr>
      <vt:lpstr>Slide 8</vt:lpstr>
      <vt:lpstr>Mean PM10  for the night time hours</vt:lpstr>
      <vt:lpstr>SOURCES OF THE POLLUTION </vt:lpstr>
      <vt:lpstr>Slide 11</vt:lpstr>
      <vt:lpstr>Impact of particulate matter pollution </vt:lpstr>
      <vt:lpstr> Progress made to reduce the pollution  </vt:lpstr>
      <vt:lpstr>Slide 14</vt:lpstr>
      <vt:lpstr> Rwanda situation VS Belgium situation  </vt:lpstr>
      <vt:lpstr>Conclusion </vt:lpstr>
    </vt:vector>
  </TitlesOfParts>
  <Company>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on the use of the FTIR and UV-VIS spectrospscopy</dc:title>
  <dc:creator>Chemistry</dc:creator>
  <cp:lastModifiedBy>Acer f</cp:lastModifiedBy>
  <cp:revision>182</cp:revision>
  <dcterms:created xsi:type="dcterms:W3CDTF">2012-02-28T13:05:14Z</dcterms:created>
  <dcterms:modified xsi:type="dcterms:W3CDTF">2015-12-09T08:35:03Z</dcterms:modified>
</cp:coreProperties>
</file>